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revisionInfo.xml" ContentType="application/vnd.ms-powerpoint.revisioninfo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  <p:sldMasterId id="2147483667" r:id="rId2"/>
  </p:sldMasterIdLst>
  <p:notesMasterIdLst>
    <p:notesMasterId r:id="rId17"/>
  </p:notesMasterIdLst>
  <p:sldIdLst>
    <p:sldId id="377" r:id="rId3"/>
    <p:sldId id="256" r:id="rId4"/>
    <p:sldId id="293" r:id="rId5"/>
    <p:sldId id="357" r:id="rId6"/>
    <p:sldId id="358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ORTE Robert [Southern River College]" initials="FR[RC" lastIdx="1" clrIdx="0">
    <p:extLst>
      <p:ext uri="{19B8F6BF-5375-455C-9EA6-DF929625EA0E}">
        <p15:presenceInfo xmlns:p15="http://schemas.microsoft.com/office/powerpoint/2012/main" userId="S::robert.forte@education.wa.edu.au::fb834569-7589-4a7a-8d6a-f95d2d5f36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D8B"/>
    <a:srgbClr val="FFF2E6"/>
    <a:srgbClr val="FF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503EC8-3A06-4C96-9D7C-59F437986FA8}" v="378" dt="2021-05-04T12:42:42.918"/>
  </p1510:revLst>
</p1510:revInfo>
</file>

<file path=ppt/tableStyles.xml><?xml version="1.0" encoding="utf-8"?>
<a:tblStyleLst xmlns:a="http://schemas.openxmlformats.org/drawingml/2006/main" def="{3640CECF-2EC5-44C4-A8A7-45B56658353C}">
  <a:tblStyle styleId="{3640CECF-2EC5-44C4-A8A7-45B56658353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1"/>
    <p:restoredTop sz="69432"/>
  </p:normalViewPr>
  <p:slideViewPr>
    <p:cSldViewPr snapToGrid="0">
      <p:cViewPr varScale="1">
        <p:scale>
          <a:sx n="214" d="100"/>
          <a:sy n="214" d="100"/>
        </p:scale>
        <p:origin x="258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Insert cover image and use transparency settings to fade image.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649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4220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e5c105cef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e5c105cef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641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3810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586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684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408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647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preserve="1" userDrawn="1">
  <p:cSld name="Blank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721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preserve="1" userDrawn="1">
  <p:cSld name="1_Daily Review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Google Shape;18;p3">
            <a:extLst>
              <a:ext uri="{FF2B5EF4-FFF2-40B4-BE49-F238E27FC236}">
                <a16:creationId xmlns:a16="http://schemas.microsoft.com/office/drawing/2014/main" id="{2D99AB61-213D-A04E-971A-64F80C5218B6}"/>
              </a:ext>
            </a:extLst>
          </p:cNvPr>
          <p:cNvSpPr txBox="1"/>
          <p:nvPr userDrawn="1"/>
        </p:nvSpPr>
        <p:spPr>
          <a:xfrm rot="-5400000">
            <a:off x="-811550" y="2427000"/>
            <a:ext cx="20592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DAILY REVIEW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4077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levance" preserve="1">
  <p:cSld name="1_Relevanc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"/>
          <p:cNvSpPr txBox="1"/>
          <p:nvPr/>
        </p:nvSpPr>
        <p:spPr>
          <a:xfrm rot="-5400000">
            <a:off x="-489650" y="2399550"/>
            <a:ext cx="1415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 NOW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363666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490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 and Success Criteria">
  <p:cSld name="BLANK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" name="Google Shape;28;p5"/>
          <p:cNvSpPr txBox="1"/>
          <p:nvPr/>
        </p:nvSpPr>
        <p:spPr>
          <a:xfrm rot="-5400000">
            <a:off x="-929500" y="1209150"/>
            <a:ext cx="2298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INTENTION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395650" y="231900"/>
            <a:ext cx="6419100" cy="2305800"/>
          </a:xfrm>
          <a:prstGeom prst="homePlate">
            <a:avLst>
              <a:gd name="adj" fmla="val 50000"/>
            </a:avLst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/>
          <p:nvPr/>
        </p:nvSpPr>
        <p:spPr>
          <a:xfrm rot="-5400000">
            <a:off x="-790750" y="3730950"/>
            <a:ext cx="2021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 CRITERIA</a:t>
            </a:r>
            <a:endParaRPr sz="1600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ependent Practice" preserve="1">
  <p:cSld name="1_Independent Practic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10"/>
          <p:cNvSpPr txBox="1"/>
          <p:nvPr/>
        </p:nvSpPr>
        <p:spPr>
          <a:xfrm rot="-5400000">
            <a:off x="-1128800" y="2670800"/>
            <a:ext cx="26937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LESSON CLOSURE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10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552550" y="689050"/>
            <a:ext cx="6173700" cy="42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03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Font typeface="Century Gothic"/>
              <a:buNone/>
              <a:defRPr sz="66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entury Gothic"/>
              <a:buNone/>
              <a:defRPr sz="3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" name="Google Shape;15;p2"/>
          <p:cNvSpPr txBox="1"/>
          <p:nvPr/>
        </p:nvSpPr>
        <p:spPr>
          <a:xfrm>
            <a:off x="191000" y="4663075"/>
            <a:ext cx="2571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 Gothic"/>
                <a:ea typeface="Century Gothic"/>
                <a:cs typeface="Century Gothic"/>
                <a:sym typeface="Century Gothic"/>
              </a:rPr>
              <a:t>Science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997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levance">
  <p:cSld name="BLANK_1_1_1_1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0" name="Google Shape;50;p9"/>
          <p:cNvSpPr txBox="1"/>
          <p:nvPr/>
        </p:nvSpPr>
        <p:spPr>
          <a:xfrm rot="-5400000">
            <a:off x="-489650" y="2399550"/>
            <a:ext cx="1415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RELEVANCE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" name="Google Shape;51;p9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Development">
  <p:cSld name="Concept Developm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7"/>
          <p:cNvSpPr txBox="1"/>
          <p:nvPr/>
        </p:nvSpPr>
        <p:spPr>
          <a:xfrm rot="-5400000">
            <a:off x="-1139375" y="2399550"/>
            <a:ext cx="27285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 DEVELOPMENT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617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 and Success Criteria">
  <p:cSld name="Learning Objective and Success Criteria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" name="Google Shape;28;p5"/>
          <p:cNvSpPr txBox="1"/>
          <p:nvPr/>
        </p:nvSpPr>
        <p:spPr>
          <a:xfrm rot="-5400000">
            <a:off x="-929500" y="1209150"/>
            <a:ext cx="2298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INTENTION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395650" y="231900"/>
            <a:ext cx="6419100" cy="2305800"/>
          </a:xfrm>
          <a:prstGeom prst="homePlate">
            <a:avLst>
              <a:gd name="adj" fmla="val 50000"/>
            </a:avLst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/>
          <p:nvPr/>
        </p:nvSpPr>
        <p:spPr>
          <a:xfrm rot="-5400000">
            <a:off x="-790750" y="3730950"/>
            <a:ext cx="2021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 CRITERIA</a:t>
            </a:r>
            <a:endParaRPr sz="1600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820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47750" y="34100"/>
            <a:ext cx="9063300" cy="5075400"/>
          </a:xfrm>
          <a:prstGeom prst="roundRect">
            <a:avLst>
              <a:gd name="adj" fmla="val 3214"/>
            </a:avLst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51" r:id="rId4"/>
    <p:sldLayoutId id="2147483658" r:id="rId5"/>
    <p:sldLayoutId id="214748366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7750" y="34100"/>
            <a:ext cx="9063300" cy="5075400"/>
          </a:xfrm>
          <a:prstGeom prst="roundRect">
            <a:avLst>
              <a:gd name="adj" fmla="val 3214"/>
            </a:avLst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○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■"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○"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■"/>
              <a:defRPr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○"/>
              <a:defRPr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entury Gothic"/>
              <a:buChar char="■"/>
              <a:defRPr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68" r:id="rId2"/>
    <p:sldLayoutId id="214748366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609C4B2-F422-4479-99D6-49BC59C0A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-38375"/>
            <a:ext cx="8520600" cy="792600"/>
          </a:xfrm>
        </p:spPr>
        <p:txBody>
          <a:bodyPr/>
          <a:lstStyle/>
          <a:p>
            <a:r>
              <a:rPr lang="en-US" sz="4000" b="1" dirty="0"/>
              <a:t>Do Now</a:t>
            </a:r>
            <a:endParaRPr lang="en-AU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E8CA6-4602-4B03-AD53-EAFF283EB875}"/>
              </a:ext>
            </a:extLst>
          </p:cNvPr>
          <p:cNvSpPr txBox="1"/>
          <p:nvPr/>
        </p:nvSpPr>
        <p:spPr>
          <a:xfrm>
            <a:off x="157162" y="662069"/>
            <a:ext cx="48434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Collect the following before sitting in your assigned seat:</a:t>
            </a:r>
          </a:p>
          <a:p>
            <a:endParaRPr lang="en-US" sz="2000" dirty="0"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highlight>
                  <a:srgbClr val="FFFF00"/>
                </a:highlight>
                <a:latin typeface="Century Gothic" panose="020B0502020202020204" pitchFamily="34" charset="0"/>
              </a:rPr>
              <a:t>Your folder + book.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highlight>
                  <a:srgbClr val="FFFF00"/>
                </a:highlight>
                <a:latin typeface="Century Gothic" panose="020B0502020202020204" pitchFamily="34" charset="0"/>
              </a:rPr>
              <a:t>A pen or pencil.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highlight>
                <a:srgbClr val="FFFF00"/>
              </a:highlight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>
                <a:highlight>
                  <a:srgbClr val="00FFFF"/>
                </a:highlight>
                <a:latin typeface="Century Gothic" panose="020B0502020202020204" pitchFamily="34" charset="0"/>
              </a:rPr>
              <a:t>Coloured</a:t>
            </a:r>
            <a:r>
              <a:rPr lang="en-US" sz="2400" b="1" dirty="0">
                <a:highlight>
                  <a:srgbClr val="00FFFF"/>
                </a:highlight>
                <a:latin typeface="Century Gothic" panose="020B0502020202020204" pitchFamily="34" charset="0"/>
              </a:rPr>
              <a:t> Pencils</a:t>
            </a:r>
            <a:br>
              <a:rPr lang="en-US" sz="2400" b="1" dirty="0">
                <a:highlight>
                  <a:srgbClr val="00FFFF"/>
                </a:highlight>
                <a:latin typeface="Century Gothic" panose="020B0502020202020204" pitchFamily="34" charset="0"/>
              </a:rPr>
            </a:br>
            <a:r>
              <a:rPr lang="en-US" sz="2400" b="1" dirty="0">
                <a:highlight>
                  <a:srgbClr val="00FFFF"/>
                </a:highlight>
                <a:latin typeface="Century Gothic" panose="020B0502020202020204" pitchFamily="34" charset="0"/>
              </a:rPr>
              <a:t>(1 box between 2)</a:t>
            </a:r>
            <a:br>
              <a:rPr lang="en-US" sz="2400" b="1" dirty="0">
                <a:highlight>
                  <a:srgbClr val="FFFF00"/>
                </a:highlight>
                <a:latin typeface="Century Gothic" panose="020B0502020202020204" pitchFamily="34" charset="0"/>
              </a:rPr>
            </a:br>
            <a:br>
              <a:rPr lang="en-US" sz="2000" b="1" dirty="0">
                <a:highlight>
                  <a:srgbClr val="00FFFF"/>
                </a:highlight>
                <a:latin typeface="Century Gothic" panose="020B0502020202020204" pitchFamily="34" charset="0"/>
              </a:rPr>
            </a:br>
            <a:endParaRPr lang="en-US" sz="2000" b="1" dirty="0">
              <a:highlight>
                <a:srgbClr val="00FFFF"/>
              </a:highlight>
              <a:latin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AU" sz="2000" b="1" dirty="0">
              <a:highlight>
                <a:srgbClr val="00FF00"/>
              </a:highlight>
              <a:latin typeface="Century Gothic" panose="020B0502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8886F5-ECD1-4CEC-BAB1-0C2359DFD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265" y="1271587"/>
            <a:ext cx="4995384" cy="287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55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3A0EDB-3059-4E1A-A6F1-5979D3F4C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366" y="1087330"/>
            <a:ext cx="5357599" cy="3375597"/>
          </a:xfrm>
          <a:prstGeom prst="rect">
            <a:avLst/>
          </a:prstGeom>
        </p:spPr>
      </p:pic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We will understand how isotopes form</a:t>
            </a:r>
            <a:endParaRPr lang="en-US" sz="1400" dirty="0">
              <a:solidFill>
                <a:schemeClr val="l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D05048-FC0E-4A81-87D2-30A65FE5AAEE}"/>
              </a:ext>
            </a:extLst>
          </p:cNvPr>
          <p:cNvSpPr/>
          <p:nvPr/>
        </p:nvSpPr>
        <p:spPr>
          <a:xfrm>
            <a:off x="4857843" y="1682848"/>
            <a:ext cx="601794" cy="370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E2C8C8-819D-4CC1-A30F-F04D85E93838}"/>
              </a:ext>
            </a:extLst>
          </p:cNvPr>
          <p:cNvSpPr/>
          <p:nvPr/>
        </p:nvSpPr>
        <p:spPr>
          <a:xfrm>
            <a:off x="5013775" y="2474785"/>
            <a:ext cx="713306" cy="495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321CD3-CD16-4D37-8CBF-C8CD2BF90C7C}"/>
              </a:ext>
            </a:extLst>
          </p:cNvPr>
          <p:cNvSpPr/>
          <p:nvPr/>
        </p:nvSpPr>
        <p:spPr>
          <a:xfrm>
            <a:off x="4857843" y="3319430"/>
            <a:ext cx="504035" cy="495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884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We will understand how isotopes form</a:t>
            </a:r>
            <a:endParaRPr lang="en-US" sz="1400" dirty="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71F959-EA39-4DE9-B24F-4B3414CD7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945" y="820731"/>
            <a:ext cx="7306109" cy="38449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E218FD-7D9D-4AC4-8ED1-A0C3D6A124E6}"/>
              </a:ext>
            </a:extLst>
          </p:cNvPr>
          <p:cNvSpPr/>
          <p:nvPr/>
        </p:nvSpPr>
        <p:spPr>
          <a:xfrm>
            <a:off x="5597912" y="3265077"/>
            <a:ext cx="2417585" cy="878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391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40E86A2-F36F-4AEC-9453-6E24F0405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b="1" dirty="0"/>
              <a:t>We will understand how isotopes form</a:t>
            </a:r>
            <a:endParaRPr lang="en-US" sz="1800" dirty="0"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3381C2-823B-4654-9EB6-79316A4B7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328" y="660899"/>
            <a:ext cx="3187944" cy="429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07A8A6-1F3A-43B3-81D3-8312947C5725}"/>
              </a:ext>
            </a:extLst>
          </p:cNvPr>
          <p:cNvSpPr txBox="1"/>
          <p:nvPr/>
        </p:nvSpPr>
        <p:spPr>
          <a:xfrm>
            <a:off x="820730" y="999149"/>
            <a:ext cx="3479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  <a:highlight>
                  <a:srgbClr val="FFFF00"/>
                </a:highlight>
              </a:rPr>
              <a:t>First 4 rows in class – the remainder is for Homework!</a:t>
            </a:r>
            <a:endParaRPr lang="en-AU" sz="2000" b="1" dirty="0">
              <a:solidFill>
                <a:srgbClr val="7030A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76794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765FC27-F635-4ABE-8882-08258AF98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944720-D0B6-4E80-867C-83CE03FDF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58" y="768820"/>
            <a:ext cx="8464884" cy="313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42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497974" y="2892375"/>
            <a:ext cx="8452213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2800" b="1" i="1" baseline="30000" dirty="0"/>
              <a:t>Define</a:t>
            </a:r>
            <a:r>
              <a:rPr lang="en-AU" sz="2800" baseline="30000" dirty="0"/>
              <a:t> the term </a:t>
            </a:r>
            <a:r>
              <a:rPr lang="en-AU" sz="2800" b="1" baseline="30000" dirty="0"/>
              <a:t>isotope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AU" sz="2800" baseline="30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2800" b="1" i="1" baseline="30000" dirty="0"/>
              <a:t>Explain</a:t>
            </a:r>
            <a:r>
              <a:rPr lang="en-AU" sz="2800" i="1" baseline="30000" dirty="0"/>
              <a:t> </a:t>
            </a:r>
            <a:r>
              <a:rPr lang="en-AU" sz="2800" baseline="30000" dirty="0"/>
              <a:t>how to write the </a:t>
            </a:r>
            <a:r>
              <a:rPr lang="en-AU" sz="2800" b="1" baseline="30000" dirty="0"/>
              <a:t>atomic symbol </a:t>
            </a:r>
            <a:r>
              <a:rPr lang="en-AU" sz="2800" baseline="30000" dirty="0"/>
              <a:t>of an isotope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AU" sz="2800" b="1" baseline="30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2800" b="1" i="1" baseline="30000" dirty="0"/>
              <a:t>Calculate</a:t>
            </a:r>
            <a:r>
              <a:rPr lang="en-AU" sz="2800" baseline="30000" dirty="0"/>
              <a:t> the </a:t>
            </a:r>
            <a:r>
              <a:rPr lang="en-AU" sz="2800" b="1" baseline="30000" dirty="0"/>
              <a:t>number of protons, neutrons, and electrons </a:t>
            </a:r>
            <a:r>
              <a:rPr lang="en-AU" sz="2800" baseline="30000" dirty="0"/>
              <a:t>in an isotope</a:t>
            </a:r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532074" y="477525"/>
            <a:ext cx="5198099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b="1" dirty="0"/>
              <a:t>We will understand how isotopes form</a:t>
            </a:r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37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4000"/>
            <a:lum/>
          </a:blip>
          <a:srcRect/>
          <a:stretch>
            <a:fillRect t="-40000" b="-40000"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ctrTitle"/>
          </p:nvPr>
        </p:nvSpPr>
        <p:spPr>
          <a:xfrm>
            <a:off x="311700" y="-25178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Isotopes</a:t>
            </a:r>
            <a:endParaRPr dirty="0"/>
          </a:p>
        </p:txBody>
      </p:sp>
      <p:sp>
        <p:nvSpPr>
          <p:cNvPr id="138" name="Google Shape;138;p24"/>
          <p:cNvSpPr txBox="1">
            <a:spLocks noGrp="1"/>
          </p:cNvSpPr>
          <p:nvPr>
            <p:ph type="subTitle" idx="1"/>
          </p:nvPr>
        </p:nvSpPr>
        <p:spPr>
          <a:xfrm>
            <a:off x="311700" y="2269387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tx1"/>
                </a:solidFill>
              </a:rPr>
              <a:t>We will understand how isotopes form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3" name="Picture 2" descr="Logo&#10;&#10;Description automatically generated with low confidence">
            <a:extLst>
              <a:ext uri="{FF2B5EF4-FFF2-40B4-BE49-F238E27FC236}">
                <a16:creationId xmlns:a16="http://schemas.microsoft.com/office/drawing/2014/main" id="{6CBA5FF0-E7F2-474A-82AC-6B5A7476D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074" y="4313583"/>
            <a:ext cx="1586899" cy="6907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497974" y="2892375"/>
            <a:ext cx="8452213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2800" b="1" i="1" baseline="30000" dirty="0"/>
              <a:t>Define</a:t>
            </a:r>
            <a:r>
              <a:rPr lang="en-AU" sz="2800" baseline="30000" dirty="0"/>
              <a:t> the term </a:t>
            </a:r>
            <a:r>
              <a:rPr lang="en-AU" sz="2800" b="1" baseline="30000" dirty="0"/>
              <a:t>isotope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AU" sz="2800" baseline="30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2800" b="1" i="1" baseline="30000" dirty="0"/>
              <a:t>Explain</a:t>
            </a:r>
            <a:r>
              <a:rPr lang="en-AU" sz="2800" i="1" baseline="30000" dirty="0"/>
              <a:t> </a:t>
            </a:r>
            <a:r>
              <a:rPr lang="en-AU" sz="2800" baseline="30000" dirty="0"/>
              <a:t>how to write the </a:t>
            </a:r>
            <a:r>
              <a:rPr lang="en-AU" sz="2800" b="1" baseline="30000" dirty="0"/>
              <a:t>atomic symbol </a:t>
            </a:r>
            <a:r>
              <a:rPr lang="en-AU" sz="2800" baseline="30000" dirty="0"/>
              <a:t>of an isotope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AU" sz="2800" b="1" baseline="30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2800" b="1" i="1" baseline="30000" dirty="0"/>
              <a:t>Calculate</a:t>
            </a:r>
            <a:r>
              <a:rPr lang="en-AU" sz="2800" baseline="30000" dirty="0"/>
              <a:t> the </a:t>
            </a:r>
            <a:r>
              <a:rPr lang="en-AU" sz="2800" b="1" baseline="30000" dirty="0"/>
              <a:t>number of protons, neutrons, and electrons </a:t>
            </a:r>
            <a:r>
              <a:rPr lang="en-AU" sz="2800" baseline="30000" dirty="0"/>
              <a:t>in an isotope</a:t>
            </a:r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532074" y="477525"/>
            <a:ext cx="5198099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b="1" dirty="0"/>
              <a:t>We will understand how isotopes form</a:t>
            </a:r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30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We will understand how isotopes form</a:t>
            </a:r>
            <a:endParaRPr lang="en-US" sz="1400" dirty="0">
              <a:solidFill>
                <a:schemeClr val="lt1"/>
              </a:solidFill>
            </a:endParaRPr>
          </a:p>
        </p:txBody>
      </p:sp>
      <p:sp>
        <p:nvSpPr>
          <p:cNvPr id="274" name="Google Shape;274;p42"/>
          <p:cNvSpPr txBox="1">
            <a:spLocks noGrp="1"/>
          </p:cNvSpPr>
          <p:nvPr>
            <p:ph type="body" idx="2"/>
          </p:nvPr>
        </p:nvSpPr>
        <p:spPr>
          <a:xfrm>
            <a:off x="687861" y="614050"/>
            <a:ext cx="8200720" cy="4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How do we know dinosaur bones are millions of years old?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How do we know that the Australia’s First Peoples arrived in Northern Australia 65,000 years ago?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How do we know that the age of the Earth is approximately 4.54 billion years old?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Isotopes have many uses across agriculture, the food industry, pest control, archeology, and medicine.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Isotopes are used to conduct </a:t>
            </a:r>
            <a:r>
              <a:rPr lang="en-US" b="1" dirty="0"/>
              <a:t>Radiometric Dating</a:t>
            </a:r>
            <a:br>
              <a:rPr lang="en-US" dirty="0"/>
            </a:br>
            <a:r>
              <a:rPr lang="en-US" dirty="0"/>
              <a:t>This measures the </a:t>
            </a:r>
            <a:r>
              <a:rPr lang="en-US" b="1" u="sng" dirty="0"/>
              <a:t>age</a:t>
            </a:r>
            <a:r>
              <a:rPr lang="en-US" dirty="0"/>
              <a:t> of materials, based upon comparing the decay of isotopes.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105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We will understand how isotopes form</a:t>
            </a:r>
            <a:endParaRPr lang="en-US" sz="1400" dirty="0">
              <a:solidFill>
                <a:schemeClr val="l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ED0B76-06BC-4853-9621-7C361943A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369" y="700297"/>
            <a:ext cx="3077426" cy="40060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1BBC92-F4C6-41C6-9301-BF5EFE0F9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812" y="734552"/>
            <a:ext cx="2965819" cy="392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07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We will understand how isotopes form</a:t>
            </a:r>
            <a:endParaRPr lang="en-US" sz="1400" dirty="0">
              <a:solidFill>
                <a:schemeClr val="l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2C0B5D-8A37-4766-B382-2157F9ACE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715779"/>
            <a:ext cx="7524843" cy="30359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9E49B0-2097-4FF7-A665-371FE916F99E}"/>
              </a:ext>
            </a:extLst>
          </p:cNvPr>
          <p:cNvSpPr/>
          <p:nvPr/>
        </p:nvSpPr>
        <p:spPr>
          <a:xfrm>
            <a:off x="1409515" y="2297151"/>
            <a:ext cx="2065206" cy="1400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304656-C7D4-4A81-85D0-7371760BCC3A}"/>
              </a:ext>
            </a:extLst>
          </p:cNvPr>
          <p:cNvSpPr/>
          <p:nvPr/>
        </p:nvSpPr>
        <p:spPr>
          <a:xfrm>
            <a:off x="3539397" y="2297151"/>
            <a:ext cx="4480560" cy="14005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804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We will understand how isotopes form</a:t>
            </a:r>
            <a:endParaRPr lang="en-US" sz="1400" dirty="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767BC7-7087-417B-B85A-2699CA4F7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81" y="830968"/>
            <a:ext cx="8390179" cy="212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26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We will understand how isotopes form</a:t>
            </a:r>
            <a:endParaRPr lang="en-US" sz="1400" dirty="0">
              <a:solidFill>
                <a:schemeClr val="l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CFC8E7-CFE4-497C-A928-FCD71E5E9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598" y="833529"/>
            <a:ext cx="4950410" cy="33273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2D05048-FC0E-4A81-87D2-30A65FE5AAEE}"/>
              </a:ext>
            </a:extLst>
          </p:cNvPr>
          <p:cNvSpPr/>
          <p:nvPr/>
        </p:nvSpPr>
        <p:spPr>
          <a:xfrm>
            <a:off x="4928839" y="1699446"/>
            <a:ext cx="535259" cy="370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E2C8C8-819D-4CC1-A30F-F04D85E93838}"/>
              </a:ext>
            </a:extLst>
          </p:cNvPr>
          <p:cNvSpPr/>
          <p:nvPr/>
        </p:nvSpPr>
        <p:spPr>
          <a:xfrm>
            <a:off x="5058938" y="2432623"/>
            <a:ext cx="668329" cy="448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321CD3-CD16-4D37-8CBF-C8CD2BF90C7C}"/>
              </a:ext>
            </a:extLst>
          </p:cNvPr>
          <p:cNvSpPr/>
          <p:nvPr/>
        </p:nvSpPr>
        <p:spPr>
          <a:xfrm>
            <a:off x="4853011" y="3283746"/>
            <a:ext cx="517417" cy="370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074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We will understand how isotopes form</a:t>
            </a:r>
            <a:endParaRPr lang="en-US" sz="1400" dirty="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748E36-F520-4235-A035-092A200E7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900" y="1116189"/>
            <a:ext cx="5009776" cy="32102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2D05048-FC0E-4A81-87D2-30A65FE5AAEE}"/>
              </a:ext>
            </a:extLst>
          </p:cNvPr>
          <p:cNvSpPr/>
          <p:nvPr/>
        </p:nvSpPr>
        <p:spPr>
          <a:xfrm>
            <a:off x="4857843" y="1682848"/>
            <a:ext cx="601794" cy="370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E2C8C8-819D-4CC1-A30F-F04D85E93838}"/>
              </a:ext>
            </a:extLst>
          </p:cNvPr>
          <p:cNvSpPr/>
          <p:nvPr/>
        </p:nvSpPr>
        <p:spPr>
          <a:xfrm>
            <a:off x="5058938" y="2432623"/>
            <a:ext cx="668329" cy="448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321CD3-CD16-4D37-8CBF-C8CD2BF90C7C}"/>
              </a:ext>
            </a:extLst>
          </p:cNvPr>
          <p:cNvSpPr/>
          <p:nvPr/>
        </p:nvSpPr>
        <p:spPr>
          <a:xfrm>
            <a:off x="4853011" y="3283746"/>
            <a:ext cx="517417" cy="370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973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E537B60B-C924-CB46-990A-730EC40F8177}" vid="{CB89637F-0F8C-4540-8136-D7886A0EAE85}"/>
    </a:ext>
  </a:extLst>
</a:theme>
</file>

<file path=ppt/theme/theme2.xml><?xml version="1.0" encoding="utf-8"?>
<a:theme xmlns:a="http://schemas.openxmlformats.org/drawingml/2006/main" name="ASC EDI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5c732d2-f217-444a-91d8-37c5714ca695">
      <UserInfo>
        <DisplayName/>
        <AccountId xsi:nil="true"/>
        <AccountType/>
      </UserInfo>
    </SharedWithUsers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5E488E7-6AB1-4C60-BBEF-E23376B66727}"/>
</file>

<file path=customXml/itemProps2.xml><?xml version="1.0" encoding="utf-8"?>
<ds:datastoreItem xmlns:ds="http://schemas.openxmlformats.org/officeDocument/2006/customXml" ds:itemID="{5A399722-A951-4DCF-89ED-10FCEEA7FD51}"/>
</file>

<file path=customXml/itemProps3.xml><?xml version="1.0" encoding="utf-8"?>
<ds:datastoreItem xmlns:ds="http://schemas.openxmlformats.org/officeDocument/2006/customXml" ds:itemID="{0AC52F5C-76FB-4CF4-90CE-32ACEFFA7358}"/>
</file>

<file path=docProps/app.xml><?xml version="1.0" encoding="utf-8"?>
<Properties xmlns="http://schemas.openxmlformats.org/officeDocument/2006/extended-properties" xmlns:vt="http://schemas.openxmlformats.org/officeDocument/2006/docPropsVTypes">
  <Template>2019 EI Template SRC UPDATED (JUNE) (2)</Template>
  <TotalTime>1536</TotalTime>
  <Words>283</Words>
  <Application>Microsoft Office PowerPoint</Application>
  <PresentationFormat>On-screen Show (16:9)</PresentationFormat>
  <Paragraphs>41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Century Gothic</vt:lpstr>
      <vt:lpstr>Arial</vt:lpstr>
      <vt:lpstr>Simple Light</vt:lpstr>
      <vt:lpstr>ASC EDI Template</vt:lpstr>
      <vt:lpstr>PowerPoint Presentation</vt:lpstr>
      <vt:lpstr>Isotopes</vt:lpstr>
      <vt:lpstr>We will understand how isotopes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will understand how isotopes 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Leanne Ward</dc:creator>
  <cp:lastModifiedBy>FORTE Robert [Southern River College]</cp:lastModifiedBy>
  <cp:revision>8</cp:revision>
  <dcterms:created xsi:type="dcterms:W3CDTF">2019-10-27T08:38:08Z</dcterms:created>
  <dcterms:modified xsi:type="dcterms:W3CDTF">2021-05-04T12:42:59Z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55000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