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1"/>
  </p:notesMasterIdLst>
  <p:sldIdLst>
    <p:sldId id="365" r:id="rId5"/>
    <p:sldId id="257" r:id="rId6"/>
    <p:sldId id="260" r:id="rId7"/>
    <p:sldId id="734" r:id="rId8"/>
    <p:sldId id="349" r:id="rId9"/>
    <p:sldId id="738" r:id="rId10"/>
    <p:sldId id="363" r:id="rId11"/>
    <p:sldId id="265" r:id="rId12"/>
    <p:sldId id="266" r:id="rId13"/>
    <p:sldId id="350" r:id="rId14"/>
    <p:sldId id="267" r:id="rId15"/>
    <p:sldId id="736" r:id="rId16"/>
    <p:sldId id="737" r:id="rId17"/>
    <p:sldId id="369" r:id="rId18"/>
    <p:sldId id="370" r:id="rId19"/>
    <p:sldId id="73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16/07/2023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9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31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45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9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0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8021668" cy="51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61;p10">
            <a:extLst>
              <a:ext uri="{FF2B5EF4-FFF2-40B4-BE49-F238E27FC236}">
                <a16:creationId xmlns:a16="http://schemas.microsoft.com/office/drawing/2014/main" id="{BC2DB6F6-A36A-4092-BA1D-B08EF5F0D66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5154A-6249-4F1F-A2EC-8FF48ACDFE78}"/>
              </a:ext>
            </a:extLst>
          </p:cNvPr>
          <p:cNvSpPr/>
          <p:nvPr userDrawn="1"/>
        </p:nvSpPr>
        <p:spPr>
          <a:xfrm>
            <a:off x="61200" y="309600"/>
            <a:ext cx="8906400" cy="565200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C16E-CFC0-484C-8010-046A583FD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354013"/>
            <a:ext cx="8786813" cy="4651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3403F071-D16F-4A8B-B25A-70AF47921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6" r:id="rId3"/>
    <p:sldLayoutId id="214748383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learning about atomic structure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91175" y="3643545"/>
            <a:ext cx="10979393" cy="3083826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Draw and label the structure of an atom</a:t>
            </a:r>
          </a:p>
          <a:p>
            <a:r>
              <a:rPr lang="en-AU" sz="2800" dirty="0"/>
              <a:t>Determine the number of protons, neutrons and electrons in an element</a:t>
            </a:r>
          </a:p>
          <a:p>
            <a:r>
              <a:rPr lang="en-AU" sz="2800" dirty="0"/>
              <a:t>Classify substances as elements, compounds, and mixtures.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90C56EC-6F21-424D-AA51-32F4E3430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Atomic Number and Mass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9596-DE9E-4A50-BBFA-785710E58E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4" y="1136933"/>
            <a:ext cx="5950109" cy="5420800"/>
          </a:xfrm>
        </p:spPr>
        <p:txBody>
          <a:bodyPr/>
          <a:lstStyle/>
          <a:p>
            <a:pPr marL="152396" indent="0">
              <a:buNone/>
            </a:pPr>
            <a:r>
              <a:rPr lang="en-AU" sz="2400" dirty="0"/>
              <a:t>The </a:t>
            </a:r>
            <a:r>
              <a:rPr lang="en-AU" sz="2400" b="1" dirty="0"/>
              <a:t>atomic number </a:t>
            </a:r>
            <a:r>
              <a:rPr lang="en-AU" sz="2400" dirty="0"/>
              <a:t>at the top of the periodic table tells you the number of </a:t>
            </a:r>
            <a:r>
              <a:rPr lang="en-AU" sz="2400" b="1" dirty="0"/>
              <a:t>protons </a:t>
            </a:r>
            <a:r>
              <a:rPr lang="en-AU" sz="2400" dirty="0"/>
              <a:t>in an atom. This also tells you the number of </a:t>
            </a:r>
            <a:r>
              <a:rPr lang="en-AU" sz="2400" b="1" dirty="0"/>
              <a:t>electrons </a:t>
            </a:r>
            <a:r>
              <a:rPr lang="en-AU" sz="2400" dirty="0"/>
              <a:t>in an element.</a:t>
            </a:r>
          </a:p>
          <a:p>
            <a:pPr marL="152396" indent="0">
              <a:buNone/>
            </a:pPr>
            <a:endParaRPr lang="en-AU" sz="2400" dirty="0"/>
          </a:p>
          <a:p>
            <a:pPr marL="152396" indent="0">
              <a:buNone/>
            </a:pPr>
            <a:r>
              <a:rPr lang="en-AU" sz="2400" dirty="0"/>
              <a:t>The </a:t>
            </a:r>
            <a:r>
              <a:rPr lang="en-AU" sz="2400" b="1" dirty="0"/>
              <a:t>Mass number </a:t>
            </a:r>
            <a:r>
              <a:rPr lang="en-AU" sz="2400" dirty="0"/>
              <a:t>at the bottom of the element tells you the number of </a:t>
            </a:r>
            <a:r>
              <a:rPr lang="en-AU" sz="2400" b="1" dirty="0"/>
              <a:t>protons + neutrons. </a:t>
            </a:r>
          </a:p>
          <a:p>
            <a:pPr marL="152396" indent="0">
              <a:buNone/>
            </a:pPr>
            <a:endParaRPr lang="en-AU" sz="2400" b="1" dirty="0"/>
          </a:p>
          <a:p>
            <a:pPr marL="152396" indent="0">
              <a:buNone/>
            </a:pPr>
            <a:r>
              <a:rPr lang="en-AU" sz="2400" dirty="0"/>
              <a:t>To work out </a:t>
            </a:r>
            <a:r>
              <a:rPr lang="en-AU" sz="2400" b="1" dirty="0"/>
              <a:t>neutrons</a:t>
            </a:r>
            <a:r>
              <a:rPr lang="en-AU" sz="2400" dirty="0"/>
              <a:t> you need to subtract the atomic number from the mass number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BAC5B-CF95-4DCB-969D-94392CA1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919759"/>
            <a:ext cx="5641910" cy="42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04BE-6F77-46D0-8A5D-2E63F40A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790" y="1254022"/>
            <a:ext cx="10931936" cy="513148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>
              <a:buNone/>
            </a:pPr>
            <a:endParaRPr lang="en-AU" dirty="0"/>
          </a:p>
          <a:p>
            <a:pPr marL="152396" indent="0" algn="ctr">
              <a:buNone/>
            </a:pPr>
            <a:r>
              <a:rPr lang="en-AU" sz="5400" dirty="0"/>
              <a:t>40 – 19 = 21 neutrons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9FBC1-C3C0-440E-BBF1-6A9A23D2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47" y="1255422"/>
            <a:ext cx="10295537" cy="647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33943-6FE3-4CFE-8F05-931917FE4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651" y="2062240"/>
            <a:ext cx="2445877" cy="243014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9E2F8247-3BA2-4B02-9A37-024833AFA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Calculating the number of neutrons</a:t>
            </a:r>
            <a:endParaRPr lang="en-AU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C79A6-C4E3-4A5D-9F9F-2D1D52DD550B}"/>
              </a:ext>
            </a:extLst>
          </p:cNvPr>
          <p:cNvCxnSpPr>
            <a:cxnSpLocks/>
          </p:cNvCxnSpPr>
          <p:nvPr/>
        </p:nvCxnSpPr>
        <p:spPr>
          <a:xfrm>
            <a:off x="5505881" y="1800430"/>
            <a:ext cx="2826356" cy="95646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CEC759-EA36-4775-9809-7A71BFE7511A}"/>
              </a:ext>
            </a:extLst>
          </p:cNvPr>
          <p:cNvCxnSpPr>
            <a:cxnSpLocks/>
          </p:cNvCxnSpPr>
          <p:nvPr/>
        </p:nvCxnSpPr>
        <p:spPr>
          <a:xfrm>
            <a:off x="1906556" y="1864334"/>
            <a:ext cx="6658946" cy="229711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7D1DB7-F56F-490D-B9F3-70B81DDDE2AF}"/>
              </a:ext>
            </a:extLst>
          </p:cNvPr>
          <p:cNvSpPr/>
          <p:nvPr/>
        </p:nvSpPr>
        <p:spPr>
          <a:xfrm>
            <a:off x="8565502" y="3985284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7D3CE8-F904-409E-8BF7-A997F0D032B9}"/>
              </a:ext>
            </a:extLst>
          </p:cNvPr>
          <p:cNvSpPr/>
          <p:nvPr/>
        </p:nvSpPr>
        <p:spPr>
          <a:xfrm>
            <a:off x="8511063" y="2486359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74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77EAA6-DA4B-4221-AD17-2210DE3AA93A}"/>
              </a:ext>
            </a:extLst>
          </p:cNvPr>
          <p:cNvSpPr txBox="1"/>
          <p:nvPr/>
        </p:nvSpPr>
        <p:spPr>
          <a:xfrm>
            <a:off x="718456" y="1122937"/>
            <a:ext cx="1110342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An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element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is a substance containing only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one type of atom.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For example, elemental copper contains only copper atoms.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A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compound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is a substance containing at least 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two different types of atom that are </a:t>
            </a:r>
            <a:r>
              <a:rPr lang="en-US" sz="2400" b="1" u="sng" dirty="0">
                <a:solidFill>
                  <a:schemeClr val="accent1"/>
                </a:solidFill>
                <a:latin typeface="Arial" panose="020B0604020202020204" pitchFamily="34" charset="0"/>
              </a:rPr>
              <a:t>chemically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 combined.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 Compounds can be molecules (such as 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H</a:t>
            </a:r>
            <a:r>
              <a:rPr lang="en-US" sz="2400" baseline="-25000" dirty="0">
                <a:solidFill>
                  <a:schemeClr val="accent1"/>
                </a:solidFill>
                <a:latin typeface="KaTeX_Main"/>
              </a:rPr>
              <a:t>2​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O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) or lattices (such as 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Al</a:t>
            </a:r>
            <a:r>
              <a:rPr lang="en-US" sz="2400" baseline="-25000" dirty="0">
                <a:solidFill>
                  <a:schemeClr val="accent1"/>
                </a:solidFill>
                <a:latin typeface="KaTeX_Main"/>
              </a:rPr>
              <a:t>2​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O</a:t>
            </a:r>
            <a:r>
              <a:rPr lang="en-US" sz="2400" baseline="-25000" dirty="0">
                <a:solidFill>
                  <a:schemeClr val="accent1"/>
                </a:solidFill>
                <a:latin typeface="KaTeX_Main"/>
              </a:rPr>
              <a:t>3</a:t>
            </a:r>
            <a:r>
              <a:rPr lang="en-US" sz="2400" dirty="0">
                <a:solidFill>
                  <a:schemeClr val="accent1"/>
                </a:solidFill>
                <a:latin typeface="KaTeX_Main"/>
              </a:rPr>
              <a:t>​</a:t>
            </a:r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).</a:t>
            </a:r>
          </a:p>
          <a:p>
            <a:endParaRPr lang="en-US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A mixture is a substance containing two or more different types of atom that are </a:t>
            </a: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NOT </a:t>
            </a:r>
            <a:r>
              <a:rPr lang="en-US" sz="2400" dirty="0">
                <a:solidFill>
                  <a:srgbClr val="444444"/>
                </a:solidFill>
                <a:latin typeface="Arial" panose="020B0604020202020204" pitchFamily="34" charset="0"/>
              </a:rPr>
              <a:t>chemically combined. For example, air consists of many different gases like hydrogen, helium, oxygen and argon.</a:t>
            </a:r>
          </a:p>
          <a:p>
            <a:endParaRPr lang="en-US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DEA685-CB57-4080-9CAA-D8B5AEAEC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1" y="4448568"/>
            <a:ext cx="5517503" cy="24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70F107E-DFEE-487F-8E1F-C825708BB62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400" dirty="0"/>
              <a:t>Elements, Compounds and Mixtures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694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77EAA6-DA4B-4221-AD17-2210DE3AA93A}"/>
              </a:ext>
            </a:extLst>
          </p:cNvPr>
          <p:cNvSpPr txBox="1"/>
          <p:nvPr/>
        </p:nvSpPr>
        <p:spPr>
          <a:xfrm>
            <a:off x="1203649" y="1384194"/>
            <a:ext cx="950789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4444"/>
                </a:solidFill>
                <a:latin typeface="Arial" panose="020B0604020202020204" pitchFamily="34" charset="0"/>
              </a:rPr>
              <a:t>A mixture is a substance containing two or more different types of atom that are NOT chemically combined. </a:t>
            </a:r>
          </a:p>
          <a:p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An element is a substance containing only one type of atom. </a:t>
            </a: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</a:p>
          <a:p>
            <a:endParaRPr lang="en-US" sz="2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A compound is a substance containing at least two different types of atom that are </a:t>
            </a:r>
            <a:r>
              <a:rPr lang="en-US" sz="2800" u="sng" dirty="0">
                <a:solidFill>
                  <a:schemeClr val="accent1"/>
                </a:solidFill>
                <a:latin typeface="Arial" panose="020B0604020202020204" pitchFamily="34" charset="0"/>
              </a:rPr>
              <a:t>chemically</a:t>
            </a:r>
            <a:r>
              <a:rPr lang="en-US" sz="2800" dirty="0">
                <a:solidFill>
                  <a:schemeClr val="accent1"/>
                </a:solidFill>
                <a:latin typeface="Arial" panose="020B0604020202020204" pitchFamily="34" charset="0"/>
              </a:rPr>
              <a:t> combined. </a:t>
            </a: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F107E-DFEE-487F-8E1F-C825708BB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Elements, Compounds and Mixtures</a:t>
            </a:r>
            <a:endParaRPr lang="en-A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3D580E-F497-40D5-93B9-359013DF0109}"/>
              </a:ext>
            </a:extLst>
          </p:cNvPr>
          <p:cNvSpPr/>
          <p:nvPr/>
        </p:nvSpPr>
        <p:spPr>
          <a:xfrm>
            <a:off x="961675" y="1470322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B06818-4612-48C6-8DE7-782084781CCE}"/>
              </a:ext>
            </a:extLst>
          </p:cNvPr>
          <p:cNvSpPr/>
          <p:nvPr/>
        </p:nvSpPr>
        <p:spPr>
          <a:xfrm>
            <a:off x="1269587" y="3131170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9E44B-D47F-4EEB-9F05-05CF6B56B659}"/>
              </a:ext>
            </a:extLst>
          </p:cNvPr>
          <p:cNvSpPr/>
          <p:nvPr/>
        </p:nvSpPr>
        <p:spPr>
          <a:xfrm>
            <a:off x="1203649" y="4878146"/>
            <a:ext cx="2071396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3912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800" dirty="0"/>
              <a:t>Particle diagrams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3853928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effectLst/>
                <a:latin typeface="Arial" panose="020B0604020202020204" pitchFamily="34" charset="0"/>
              </a:rPr>
              <a:t>Atoms of the same element in diagrams will be drawn as the same size and they will be the same colour.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rial" panose="020B0604020202020204" pitchFamily="34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 dirty="0">
                <a:effectLst/>
                <a:latin typeface="Arial" panose="020B0604020202020204" pitchFamily="34" charset="0"/>
              </a:rPr>
              <a:t>If the atoms are of different elements, they will be a different colour and possibly a different size.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75ED1-3889-45BD-8E7F-46050336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98" y="986799"/>
            <a:ext cx="7120144" cy="57210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133" dirty="0"/>
              <a:t>Element, Compound or Mixture?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3200" dirty="0"/>
              <a:t>What does each box represent?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An element, a compound or a mixture?</a:t>
            </a:r>
            <a:endParaRPr sz="3200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073994D6-F92D-F844-AF84-95F0FF6E745E}"/>
              </a:ext>
            </a:extLst>
          </p:cNvPr>
          <p:cNvGraphicFramePr/>
          <p:nvPr/>
        </p:nvGraphicFramePr>
        <p:xfrm>
          <a:off x="9103737" y="445276"/>
          <a:ext cx="2845967" cy="16994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0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9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9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EDD9F88-A3CE-4DD8-9F77-D5D9F07B7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0" y="3555643"/>
            <a:ext cx="10049069" cy="2478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C7074-AD1A-493A-9E2B-110A4A37B12A}"/>
              </a:ext>
            </a:extLst>
          </p:cNvPr>
          <p:cNvSpPr txBox="1"/>
          <p:nvPr/>
        </p:nvSpPr>
        <p:spPr>
          <a:xfrm>
            <a:off x="2090057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DCCB5-67EA-4566-86FC-B28FECE68EA9}"/>
              </a:ext>
            </a:extLst>
          </p:cNvPr>
          <p:cNvSpPr txBox="1"/>
          <p:nvPr/>
        </p:nvSpPr>
        <p:spPr>
          <a:xfrm>
            <a:off x="4432655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EF911-F24E-4C0C-9727-A3149A5BADB4}"/>
              </a:ext>
            </a:extLst>
          </p:cNvPr>
          <p:cNvSpPr txBox="1"/>
          <p:nvPr/>
        </p:nvSpPr>
        <p:spPr>
          <a:xfrm>
            <a:off x="6900931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D916C-7E17-472B-AFCD-7E33B13E24C9}"/>
              </a:ext>
            </a:extLst>
          </p:cNvPr>
          <p:cNvSpPr txBox="1"/>
          <p:nvPr/>
        </p:nvSpPr>
        <p:spPr>
          <a:xfrm>
            <a:off x="9393341" y="5926809"/>
            <a:ext cx="83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2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learning about atomic structure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09433" y="3711783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Draw and label the structure of an atom</a:t>
            </a:r>
          </a:p>
          <a:p>
            <a:r>
              <a:rPr lang="en-AU" sz="2800" dirty="0"/>
              <a:t>Determine the number of protons, neutrons and electrons in an element</a:t>
            </a:r>
          </a:p>
          <a:p>
            <a:r>
              <a:rPr lang="en-AU" sz="2800" dirty="0"/>
              <a:t>Classify substances as elements, compounds, and mixtures.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05773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BC7C9D-C949-4C5F-B297-05FC7E1AB04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AU" sz="2800" dirty="0"/>
              <a:t>An </a:t>
            </a:r>
            <a:r>
              <a:rPr lang="en-AU" sz="2800" b="1" dirty="0"/>
              <a:t>atom</a:t>
            </a:r>
            <a:r>
              <a:rPr lang="en-AU" sz="2800" dirty="0"/>
              <a:t> is made up of protons, neutrons and electrons.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Protons</a:t>
            </a:r>
            <a:r>
              <a:rPr lang="en-AU" sz="2800" dirty="0"/>
              <a:t> and </a:t>
            </a:r>
            <a:r>
              <a:rPr lang="en-AU" sz="2800" b="1" dirty="0"/>
              <a:t>neutrons</a:t>
            </a:r>
            <a:r>
              <a:rPr lang="en-AU" sz="2800" dirty="0"/>
              <a:t> make up the </a:t>
            </a:r>
            <a:r>
              <a:rPr lang="en-AU" sz="2800" b="1" dirty="0"/>
              <a:t>nucleus</a:t>
            </a:r>
            <a:r>
              <a:rPr lang="en-AU" sz="2800" dirty="0"/>
              <a:t> which is at the </a:t>
            </a:r>
            <a:r>
              <a:rPr lang="en-AU" sz="2800" b="1" dirty="0"/>
              <a:t>centre</a:t>
            </a:r>
            <a:r>
              <a:rPr lang="en-AU" sz="2800" dirty="0"/>
              <a:t> of the atom.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Electrons</a:t>
            </a:r>
            <a:r>
              <a:rPr lang="en-AU" sz="2800" dirty="0"/>
              <a:t> are found in </a:t>
            </a:r>
            <a:r>
              <a:rPr lang="en-AU" sz="2800" b="1" dirty="0"/>
              <a:t>shells</a:t>
            </a:r>
            <a:r>
              <a:rPr lang="en-AU" sz="2800" dirty="0"/>
              <a:t> (or orbitals)around the </a:t>
            </a:r>
            <a:r>
              <a:rPr lang="en-AU" sz="2800" b="1" dirty="0"/>
              <a:t>outside of the nucleus</a:t>
            </a:r>
            <a:r>
              <a:rPr lang="en-AU" sz="2800" dirty="0"/>
              <a:t>.</a:t>
            </a:r>
            <a:endParaRPr sz="2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1C7D06-F80C-438A-B748-382EC21C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142BF-671D-4027-9C29-FEA4CC09B738}"/>
              </a:ext>
            </a:extLst>
          </p:cNvPr>
          <p:cNvSpPr txBox="1"/>
          <p:nvPr/>
        </p:nvSpPr>
        <p:spPr>
          <a:xfrm>
            <a:off x="840038" y="1268440"/>
            <a:ext cx="67270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Atoms are made up of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three subatomic particles:</a:t>
            </a:r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protons, neutrons and electrons.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nucleus (</a:t>
            </a:r>
            <a:r>
              <a:rPr lang="en-US" sz="3200" b="1" dirty="0" err="1">
                <a:solidFill>
                  <a:srgbClr val="1B479F"/>
                </a:solidFill>
                <a:latin typeface="Arial" panose="020B0604020202020204" pitchFamily="34" charset="0"/>
              </a:rPr>
              <a:t>centre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)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of an atom is made up of </a:t>
            </a:r>
            <a:r>
              <a:rPr lang="en-US" sz="3200" b="1" dirty="0">
                <a:solidFill>
                  <a:srgbClr val="9F311B"/>
                </a:solidFill>
                <a:latin typeface="Arial" panose="020B0604020202020204" pitchFamily="34" charset="0"/>
              </a:rPr>
              <a:t>protons 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and</a:t>
            </a:r>
            <a:r>
              <a:rPr lang="en-US" sz="3200" dirty="0">
                <a:solidFill>
                  <a:srgbClr val="3770C7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neutrons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electrons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orbit around the outside of the nucleus in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shells.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E691FF4-8AEC-404A-808D-98E5A31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037" y="2041835"/>
            <a:ext cx="4172425" cy="31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97AC0-1F7D-45F1-9632-8F4BD16DCD27}"/>
              </a:ext>
            </a:extLst>
          </p:cNvPr>
          <p:cNvSpPr/>
          <p:nvPr/>
        </p:nvSpPr>
        <p:spPr>
          <a:xfrm>
            <a:off x="3583578" y="2375391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4218-BDE8-4131-B221-FAE0DACBEA55}"/>
              </a:ext>
            </a:extLst>
          </p:cNvPr>
          <p:cNvSpPr/>
          <p:nvPr/>
        </p:nvSpPr>
        <p:spPr>
          <a:xfrm>
            <a:off x="1729825" y="3292641"/>
            <a:ext cx="1647855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3EA84-7656-4AA6-AF97-37FAB45503A1}"/>
              </a:ext>
            </a:extLst>
          </p:cNvPr>
          <p:cNvSpPr/>
          <p:nvPr/>
        </p:nvSpPr>
        <p:spPr>
          <a:xfrm>
            <a:off x="5457487" y="3827286"/>
            <a:ext cx="1791478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DFADD-084A-447C-BF2F-E45D6CE1A1D9}"/>
              </a:ext>
            </a:extLst>
          </p:cNvPr>
          <p:cNvSpPr/>
          <p:nvPr/>
        </p:nvSpPr>
        <p:spPr>
          <a:xfrm>
            <a:off x="5386873" y="5272754"/>
            <a:ext cx="1228531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01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5" y="1136933"/>
            <a:ext cx="5501062" cy="5420800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5501064" cy="5534633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74392-97FE-4895-B152-4249FCC732A4}"/>
              </a:ext>
            </a:extLst>
          </p:cNvPr>
          <p:cNvSpPr/>
          <p:nvPr/>
        </p:nvSpPr>
        <p:spPr>
          <a:xfrm>
            <a:off x="3760860" y="1153080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0B0A-A8A5-46D5-AC5B-9A99AFDF18BB}"/>
              </a:ext>
            </a:extLst>
          </p:cNvPr>
          <p:cNvSpPr/>
          <p:nvPr/>
        </p:nvSpPr>
        <p:spPr>
          <a:xfrm>
            <a:off x="3583578" y="2681387"/>
            <a:ext cx="2051191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C19-06B0-4EE5-B4FA-6CF430F0B6DD}"/>
              </a:ext>
            </a:extLst>
          </p:cNvPr>
          <p:cNvSpPr/>
          <p:nvPr/>
        </p:nvSpPr>
        <p:spPr>
          <a:xfrm>
            <a:off x="4222091" y="3748171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32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ELEMENT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6D05DD8-7313-4431-B1D8-DAD7ADE68AF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solidFill>
            <a:srgbClr val="019D8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  <a:endParaRPr lang="en-AU" dirty="0"/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2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060D0-89FB-489F-8624-B774BC8A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99" y="249739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10345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ATOMIC NUMBER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</a:t>
            </a:r>
            <a:r>
              <a:rPr lang="en-US" sz="6400" dirty="0">
                <a:solidFill>
                  <a:srgbClr val="0B5394"/>
                </a:solidFill>
              </a:rPr>
              <a:t> 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E3CD-3F06-4C0F-838B-6D99000FE98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24931" y="586733"/>
            <a:ext cx="447040" cy="3463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 flipV="1">
            <a:off x="7965603" y="818733"/>
            <a:ext cx="2419368" cy="7479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4D6C8D-9CD2-4BAF-A6E4-9DEA8CDD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615" y="237347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10278794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MASS NUMBER</a:t>
            </a:r>
          </a:p>
          <a:p>
            <a:pPr marL="0" indent="0">
              <a:lnSpc>
                <a:spcPct val="100000"/>
              </a:lnSpc>
              <a:buNone/>
            </a:pPr>
            <a:endParaRPr lang="en-US" sz="6400" dirty="0">
              <a:solidFill>
                <a:srgbClr val="0B5394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 AND NEUTRONS </a:t>
            </a:r>
            <a:r>
              <a:rPr lang="en-US" sz="6400" dirty="0">
                <a:solidFill>
                  <a:srgbClr val="0B5394"/>
                </a:solidFill>
              </a:rPr>
              <a:t>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F84D-C903-497C-96A3-41BBE3FF34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93306" y="354733"/>
            <a:ext cx="8820427" cy="464000"/>
          </a:xfrm>
        </p:spPr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03017" y="1688165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>
            <a:off x="6941976" y="1586204"/>
            <a:ext cx="3415004" cy="27813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349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A3B6C5-B089-4CEB-9F78-CBD887810B80}"/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1996</TotalTime>
  <Words>615</Words>
  <Application>Microsoft Office PowerPoint</Application>
  <PresentationFormat>Widescreen</PresentationFormat>
  <Paragraphs>101</Paragraphs>
  <Slides>16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Amatic SC</vt:lpstr>
      <vt:lpstr>Arial</vt:lpstr>
      <vt:lpstr>Calibri</vt:lpstr>
      <vt:lpstr>Century Gothic</vt:lpstr>
      <vt:lpstr>KaTeX_Main</vt:lpstr>
      <vt:lpstr>Source Code Pro</vt:lpstr>
      <vt:lpstr>Beach Day</vt:lpstr>
      <vt:lpstr>We are learning about atomic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atomic structure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2</cp:revision>
  <dcterms:created xsi:type="dcterms:W3CDTF">2023-07-15T16:29:48Z</dcterms:created>
  <dcterms:modified xsi:type="dcterms:W3CDTF">2023-07-17T01:46:08Z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