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 id="2147483773" r:id="rId5"/>
  </p:sldMasterIdLst>
  <p:notesMasterIdLst>
    <p:notesMasterId r:id="rId38"/>
  </p:notesMasterIdLst>
  <p:sldIdLst>
    <p:sldId id="293" r:id="rId6"/>
    <p:sldId id="260" r:id="rId7"/>
    <p:sldId id="350" r:id="rId8"/>
    <p:sldId id="349" r:id="rId9"/>
    <p:sldId id="353" r:id="rId10"/>
    <p:sldId id="352" r:id="rId11"/>
    <p:sldId id="358" r:id="rId12"/>
    <p:sldId id="257" r:id="rId13"/>
    <p:sldId id="264" r:id="rId14"/>
    <p:sldId id="363" r:id="rId15"/>
    <p:sldId id="265" r:id="rId16"/>
    <p:sldId id="364" r:id="rId17"/>
    <p:sldId id="266" r:id="rId18"/>
    <p:sldId id="267" r:id="rId19"/>
    <p:sldId id="362" r:id="rId20"/>
    <p:sldId id="268" r:id="rId21"/>
    <p:sldId id="269" r:id="rId22"/>
    <p:sldId id="270" r:id="rId23"/>
    <p:sldId id="271" r:id="rId24"/>
    <p:sldId id="272" r:id="rId25"/>
    <p:sldId id="273" r:id="rId26"/>
    <p:sldId id="274" r:id="rId27"/>
    <p:sldId id="275" r:id="rId28"/>
    <p:sldId id="332" r:id="rId29"/>
    <p:sldId id="348" r:id="rId30"/>
    <p:sldId id="359" r:id="rId31"/>
    <p:sldId id="314" r:id="rId32"/>
    <p:sldId id="259" r:id="rId33"/>
    <p:sldId id="360" r:id="rId34"/>
    <p:sldId id="346" r:id="rId35"/>
    <p:sldId id="289" r:id="rId36"/>
    <p:sldId id="34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9D8B"/>
    <a:srgbClr val="00A8A4"/>
    <a:srgbClr val="009999"/>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5" autoAdjust="0"/>
    <p:restoredTop sz="95226" autoAdjust="0"/>
  </p:normalViewPr>
  <p:slideViewPr>
    <p:cSldViewPr snapToGrid="0">
      <p:cViewPr varScale="1">
        <p:scale>
          <a:sx n="78" d="100"/>
          <a:sy n="78" d="100"/>
        </p:scale>
        <p:origin x="806"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1EF26-2BC9-406D-AB6C-2858134FECC3}" type="datetimeFigureOut">
              <a:rPr lang="en-AU" smtClean="0"/>
              <a:t>9/08/2024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EAA072-D16F-4936-92F1-736138AC7293}" type="slidenum">
              <a:rPr lang="en-AU" smtClean="0"/>
              <a:t>‹#›</a:t>
            </a:fld>
            <a:endParaRPr lang="en-AU"/>
          </a:p>
        </p:txBody>
      </p:sp>
    </p:spTree>
    <p:extLst>
      <p:ext uri="{BB962C8B-B14F-4D97-AF65-F5344CB8AC3E}">
        <p14:creationId xmlns:p14="http://schemas.microsoft.com/office/powerpoint/2010/main" val="3304377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f01b84ea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f01b84ea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306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7896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07444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t>Please include tasks/questions here rather than just referring to a worksheet. This will save on photocopying and facilitate sharing with other schools.</a:t>
            </a:r>
            <a:endParaRPr/>
          </a:p>
          <a:p>
            <a:pPr marL="0" lvl="0" indent="0" algn="l" rtl="0">
              <a:lnSpc>
                <a:spcPct val="115000"/>
              </a:lnSpc>
              <a:spcBef>
                <a:spcPts val="0"/>
              </a:spcBef>
              <a:spcAft>
                <a:spcPts val="0"/>
              </a:spcAft>
              <a:buSzPts val="1100"/>
              <a:buNone/>
            </a:pPr>
            <a:r>
              <a:rPr lang="en-GB"/>
              <a:t>Try and build tasks/questions which escalate through Bloom’s Taxonomy. This will help with differentiation.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4688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707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f01b84ea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f01b84ea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f01b84ea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f01b84ea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097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f01b84ea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f01b84ea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9312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f01b84ea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f01b84ea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145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f01b84ea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f01b84ea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2149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f01b84ea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f01b84ea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549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aily Review" type="blank">
  <p:cSld name="Daily Review">
    <p:spTree>
      <p:nvGrpSpPr>
        <p:cNvPr id="1" name="Shape 188"/>
        <p:cNvGrpSpPr/>
        <p:nvPr/>
      </p:nvGrpSpPr>
      <p:grpSpPr>
        <a:xfrm>
          <a:off x="0" y="0"/>
          <a:ext cx="0" cy="0"/>
          <a:chOff x="0" y="0"/>
          <a:chExt cx="0" cy="0"/>
        </a:xfrm>
      </p:grpSpPr>
      <p:sp>
        <p:nvSpPr>
          <p:cNvPr id="189" name="Google Shape;189;p3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90" name="Google Shape;190;p38"/>
          <p:cNvSpPr txBox="1"/>
          <p:nvPr/>
        </p:nvSpPr>
        <p:spPr>
          <a:xfrm rot="-5400000">
            <a:off x="-759567" y="3199400"/>
            <a:ext cx="2118800" cy="459200"/>
          </a:xfrm>
          <a:prstGeom prst="rect">
            <a:avLst/>
          </a:prstGeom>
          <a:noFill/>
          <a:ln w="19050"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 sz="2133">
                <a:solidFill>
                  <a:srgbClr val="0B5394"/>
                </a:solidFill>
                <a:latin typeface="Century Gothic"/>
                <a:ea typeface="Century Gothic"/>
                <a:cs typeface="Century Gothic"/>
                <a:sym typeface="Century Gothic"/>
              </a:rPr>
              <a:t>DAILY REVIEW</a:t>
            </a:r>
            <a:endParaRPr sz="2133">
              <a:solidFill>
                <a:srgbClr val="0B5394"/>
              </a:solidFill>
              <a:latin typeface="Century Gothic"/>
              <a:ea typeface="Century Gothic"/>
              <a:cs typeface="Century Gothic"/>
              <a:sym typeface="Century Gothic"/>
            </a:endParaRPr>
          </a:p>
        </p:txBody>
      </p:sp>
      <p:sp>
        <p:nvSpPr>
          <p:cNvPr id="191" name="Google Shape;191;p38"/>
          <p:cNvSpPr txBox="1">
            <a:spLocks noGrp="1"/>
          </p:cNvSpPr>
          <p:nvPr>
            <p:ph type="body" idx="1"/>
          </p:nvPr>
        </p:nvSpPr>
        <p:spPr>
          <a:xfrm>
            <a:off x="945933" y="754933"/>
            <a:ext cx="6830800" cy="5462800"/>
          </a:xfrm>
          <a:prstGeom prst="rect">
            <a:avLst/>
          </a:prstGeom>
        </p:spPr>
        <p:txBody>
          <a:bodyPr spcFirstLastPara="1" wrap="square" lIns="91425" tIns="91425" rIns="91425" bIns="91425" anchor="t" anchorCtr="0">
            <a:noAutofit/>
          </a:bodyPr>
          <a:lstStyle>
            <a:lvl1pPr marL="609585" lvl="0" indent="-457189"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1219170" lvl="1" indent="-423323" rtl="0">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828754" lvl="2" indent="-423323" rtl="0">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2438339" lvl="3" indent="-423323" rtl="0">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3047924" lvl="4" indent="-423323" rtl="0">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3657509" lvl="5" indent="-423323" rtl="0">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4267093" lvl="6" indent="-423323" rtl="0">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4876678" lvl="7" indent="-423323" rtl="0">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5486263" lvl="8" indent="-423323" rtl="0">
              <a:spcBef>
                <a:spcPts val="2133"/>
              </a:spcBef>
              <a:spcAft>
                <a:spcPts val="2133"/>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extLst>
      <p:ext uri="{BB962C8B-B14F-4D97-AF65-F5344CB8AC3E}">
        <p14:creationId xmlns:p14="http://schemas.microsoft.com/office/powerpoint/2010/main" val="2480537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Content Placeholder 2"/>
          <p:cNvSpPr txBox="1">
            <a:spLocks/>
          </p:cNvSpPr>
          <p:nvPr userDrawn="1"/>
        </p:nvSpPr>
        <p:spPr>
          <a:xfrm>
            <a:off x="416528" y="1100552"/>
            <a:ext cx="6321624" cy="5013943"/>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Century Gothic" charset="0"/>
                <a:ea typeface="Century Gothic" charset="0"/>
                <a:cs typeface="Century Gothic" charset="0"/>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Century Gothic" charset="0"/>
                <a:ea typeface="Century Gothic" charset="0"/>
                <a:cs typeface="Century Gothic" charset="0"/>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Conduction </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The movement of heat or electricity through matter</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Solids are good  conductors, particularly  metals. </a:t>
            </a:r>
          </a:p>
        </p:txBody>
      </p:sp>
      <p:pic>
        <p:nvPicPr>
          <p:cNvPr id="5" name="Picture 2" descr="http://upload.wikimedia.org/wikipedia/commons/d/d8/Cup_for_Heat_Conduction_2010-08-17.png"/>
          <p:cNvPicPr>
            <a:picLocks noChangeAspect="1" noChangeArrowheads="1"/>
          </p:cNvPicPr>
          <p:nvPr userDrawn="1"/>
        </p:nvPicPr>
        <p:blipFill>
          <a:blip r:embed="rId2" cstate="print"/>
          <a:srcRect/>
          <a:stretch>
            <a:fillRect/>
          </a:stretch>
        </p:blipFill>
        <p:spPr bwMode="auto">
          <a:xfrm>
            <a:off x="5284352" y="2974020"/>
            <a:ext cx="2110557" cy="3303956"/>
          </a:xfrm>
          <a:prstGeom prst="rect">
            <a:avLst/>
          </a:prstGeom>
          <a:noFill/>
        </p:spPr>
      </p:pic>
      <p:sp>
        <p:nvSpPr>
          <p:cNvPr id="6" name="Content Placeholder 2">
            <a:extLst>
              <a:ext uri="{FF2B5EF4-FFF2-40B4-BE49-F238E27FC236}">
                <a16:creationId xmlns:a16="http://schemas.microsoft.com/office/drawing/2014/main" id="{F15DA5A1-5D14-41A7-A578-EE36187724BA}"/>
              </a:ext>
            </a:extLst>
          </p:cNvPr>
          <p:cNvSpPr txBox="1">
            <a:spLocks/>
          </p:cNvSpPr>
          <p:nvPr userDrawn="1"/>
        </p:nvSpPr>
        <p:spPr>
          <a:xfrm>
            <a:off x="8306887" y="588146"/>
            <a:ext cx="2683669" cy="5681708"/>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Century Gothic" charset="0"/>
                <a:ea typeface="Century Gothic" charset="0"/>
                <a:cs typeface="Century Gothic" charset="0"/>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Century Gothic" charset="0"/>
                <a:ea typeface="Century Gothic" charset="0"/>
                <a:cs typeface="Century Gothic" charset="0"/>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What is conduction?</a:t>
            </a:r>
          </a:p>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How does the image to the left show conduction?</a:t>
            </a:r>
          </a:p>
        </p:txBody>
      </p:sp>
    </p:spTree>
    <p:extLst>
      <p:ext uri="{BB962C8B-B14F-4D97-AF65-F5344CB8AC3E}">
        <p14:creationId xmlns:p14="http://schemas.microsoft.com/office/powerpoint/2010/main" val="188142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ssolv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dissolv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dissolve">
                                      <p:cBhvr>
                                        <p:cTn id="2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bui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earning Objective and Success Criteria">
  <p:cSld name="Learning Objective and Success Criteria">
    <p:spTree>
      <p:nvGrpSpPr>
        <p:cNvPr id="1" name="Shape 26"/>
        <p:cNvGrpSpPr/>
        <p:nvPr/>
      </p:nvGrpSpPr>
      <p:grpSpPr>
        <a:xfrm>
          <a:off x="0" y="0"/>
          <a:ext cx="0" cy="0"/>
          <a:chOff x="0" y="0"/>
          <a:chExt cx="0" cy="0"/>
        </a:xfrm>
      </p:grpSpPr>
      <p:sp>
        <p:nvSpPr>
          <p:cNvPr id="27" name="Google Shape;27;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
        <p:nvSpPr>
          <p:cNvPr id="28" name="Google Shape;28;p5"/>
          <p:cNvSpPr txBox="1"/>
          <p:nvPr/>
        </p:nvSpPr>
        <p:spPr>
          <a:xfrm rot="-5400000">
            <a:off x="-1239333" y="1612200"/>
            <a:ext cx="3065200" cy="459200"/>
          </a:xfrm>
          <a:prstGeom prst="rect">
            <a:avLst/>
          </a:prstGeom>
          <a:noFill/>
          <a:ln w="19050"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2133" b="0" i="0" u="none" strike="noStrike" cap="none" dirty="0">
                <a:solidFill>
                  <a:srgbClr val="0B5394"/>
                </a:solidFill>
                <a:latin typeface="Century Gothic"/>
                <a:ea typeface="Century Gothic"/>
                <a:cs typeface="Century Gothic"/>
                <a:sym typeface="Century Gothic"/>
              </a:rPr>
              <a:t>LEARNING INTENTION</a:t>
            </a:r>
            <a:endParaRPr sz="2133" b="0" i="0" u="none" strike="noStrike" cap="none" dirty="0">
              <a:solidFill>
                <a:srgbClr val="0B5394"/>
              </a:solidFill>
              <a:latin typeface="Century Gothic"/>
              <a:ea typeface="Century Gothic"/>
              <a:cs typeface="Century Gothic"/>
              <a:sym typeface="Century Gothic"/>
            </a:endParaRPr>
          </a:p>
        </p:txBody>
      </p:sp>
      <p:sp>
        <p:nvSpPr>
          <p:cNvPr id="29" name="Google Shape;29;p5"/>
          <p:cNvSpPr/>
          <p:nvPr/>
        </p:nvSpPr>
        <p:spPr>
          <a:xfrm>
            <a:off x="527533" y="309200"/>
            <a:ext cx="8558800" cy="3074400"/>
          </a:xfrm>
          <a:prstGeom prst="homePlate">
            <a:avLst>
              <a:gd name="adj" fmla="val 50000"/>
            </a:avLst>
          </a:prstGeom>
          <a:solidFill>
            <a:srgbClr val="019D8B"/>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0" name="Google Shape;30;p5"/>
          <p:cNvSpPr txBox="1">
            <a:spLocks noGrp="1"/>
          </p:cNvSpPr>
          <p:nvPr>
            <p:ph type="title"/>
          </p:nvPr>
        </p:nvSpPr>
        <p:spPr>
          <a:xfrm>
            <a:off x="709433" y="636700"/>
            <a:ext cx="6748800" cy="24468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solidFill>
                  <a:srgbClr val="FFFFFF"/>
                </a:solidFill>
                <a:latin typeface="Century Gothic"/>
                <a:ea typeface="Century Gothic"/>
                <a:cs typeface="Century Gothic"/>
                <a:sym typeface="Century Gothic"/>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31" name="Google Shape;31;p5"/>
          <p:cNvSpPr txBox="1"/>
          <p:nvPr/>
        </p:nvSpPr>
        <p:spPr>
          <a:xfrm rot="-5400000">
            <a:off x="-1054333" y="4974600"/>
            <a:ext cx="2695200" cy="459200"/>
          </a:xfrm>
          <a:prstGeom prst="rect">
            <a:avLst/>
          </a:prstGeom>
          <a:noFill/>
          <a:ln w="19050"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2133" b="0" i="0" u="none" strike="noStrike" cap="none">
                <a:solidFill>
                  <a:srgbClr val="0B5394"/>
                </a:solidFill>
                <a:latin typeface="Century Gothic"/>
                <a:ea typeface="Century Gothic"/>
                <a:cs typeface="Century Gothic"/>
                <a:sym typeface="Century Gothic"/>
              </a:rPr>
              <a:t>SUCCESS CRITERIA</a:t>
            </a:r>
            <a:endParaRPr sz="2133" b="0" i="0" u="none" strike="noStrike" cap="none">
              <a:solidFill>
                <a:srgbClr val="0B5394"/>
              </a:solidFill>
              <a:latin typeface="Century Gothic"/>
              <a:ea typeface="Century Gothic"/>
              <a:cs typeface="Century Gothic"/>
              <a:sym typeface="Century Gothic"/>
            </a:endParaRPr>
          </a:p>
        </p:txBody>
      </p:sp>
      <p:sp>
        <p:nvSpPr>
          <p:cNvPr id="32" name="Google Shape;32;p5"/>
          <p:cNvSpPr txBox="1">
            <a:spLocks noGrp="1"/>
          </p:cNvSpPr>
          <p:nvPr>
            <p:ph type="body" idx="1"/>
          </p:nvPr>
        </p:nvSpPr>
        <p:spPr>
          <a:xfrm>
            <a:off x="663967" y="3856500"/>
            <a:ext cx="6930800" cy="2683200"/>
          </a:xfrm>
          <a:prstGeom prst="rect">
            <a:avLst/>
          </a:prstGeom>
          <a:noFill/>
          <a:ln>
            <a:noFill/>
          </a:ln>
        </p:spPr>
        <p:txBody>
          <a:bodyPr spcFirstLastPara="1" wrap="square" lIns="91425" tIns="91425" rIns="91425" bIns="91425" anchor="t" anchorCtr="0"/>
          <a:lstStyle>
            <a:lvl1pPr marL="609585" lvl="0" indent="-457189" algn="l">
              <a:lnSpc>
                <a:spcPct val="115000"/>
              </a:lnSpc>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1219170" lvl="1"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828754" lvl="2"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2438339" lvl="3"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3047924" lvl="4"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3657509" lvl="5"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4267093" lvl="6"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4876678" lvl="7"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5486263" lvl="8" indent="-423323" algn="l">
              <a:lnSpc>
                <a:spcPct val="115000"/>
              </a:lnSpc>
              <a:spcBef>
                <a:spcPts val="2133"/>
              </a:spcBef>
              <a:spcAft>
                <a:spcPts val="2133"/>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pPr lvl="0"/>
            <a:r>
              <a:rPr lang="en-US"/>
              <a:t>Click to edit Master text styles</a:t>
            </a:r>
          </a:p>
        </p:txBody>
      </p:sp>
    </p:spTree>
    <p:extLst>
      <p:ext uri="{BB962C8B-B14F-4D97-AF65-F5344CB8AC3E}">
        <p14:creationId xmlns:p14="http://schemas.microsoft.com/office/powerpoint/2010/main" val="2507534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cept Development">
  <p:cSld name="Concept Development">
    <p:spTree>
      <p:nvGrpSpPr>
        <p:cNvPr id="1" name="Shape 39"/>
        <p:cNvGrpSpPr/>
        <p:nvPr/>
      </p:nvGrpSpPr>
      <p:grpSpPr>
        <a:xfrm>
          <a:off x="0" y="0"/>
          <a:ext cx="0" cy="0"/>
          <a:chOff x="0" y="0"/>
          <a:chExt cx="0" cy="0"/>
        </a:xfrm>
      </p:grpSpPr>
      <p:sp>
        <p:nvSpPr>
          <p:cNvPr id="40" name="Google Shape;40;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
        <p:nvSpPr>
          <p:cNvPr id="41" name="Google Shape;41;p7"/>
          <p:cNvSpPr txBox="1"/>
          <p:nvPr/>
        </p:nvSpPr>
        <p:spPr>
          <a:xfrm rot="-5400000">
            <a:off x="-1519167" y="3199400"/>
            <a:ext cx="3638000" cy="459200"/>
          </a:xfrm>
          <a:prstGeom prst="rect">
            <a:avLst/>
          </a:prstGeom>
          <a:noFill/>
          <a:ln w="19050"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2133" b="0" i="0" u="none" strike="noStrike" cap="none" dirty="0">
                <a:solidFill>
                  <a:srgbClr val="0B5394"/>
                </a:solidFill>
                <a:latin typeface="Century Gothic"/>
                <a:ea typeface="Century Gothic"/>
                <a:cs typeface="Century Gothic"/>
                <a:sym typeface="Century Gothic"/>
              </a:rPr>
              <a:t>CONCEPT DEVELOPMENT</a:t>
            </a:r>
            <a:endParaRPr sz="2133" b="0" i="0" u="none" strike="noStrike" cap="none" dirty="0">
              <a:solidFill>
                <a:srgbClr val="0B5394"/>
              </a:solidFill>
              <a:latin typeface="Century Gothic"/>
              <a:ea typeface="Century Gothic"/>
              <a:cs typeface="Century Gothic"/>
              <a:sym typeface="Century Gothic"/>
            </a:endParaRPr>
          </a:p>
        </p:txBody>
      </p:sp>
      <p:sp>
        <p:nvSpPr>
          <p:cNvPr id="42" name="Google Shape;42;p7"/>
          <p:cNvSpPr/>
          <p:nvPr/>
        </p:nvSpPr>
        <p:spPr>
          <a:xfrm>
            <a:off x="61133" y="309233"/>
            <a:ext cx="8907200" cy="564000"/>
          </a:xfrm>
          <a:prstGeom prst="rect">
            <a:avLst/>
          </a:prstGeom>
          <a:solidFill>
            <a:srgbClr val="019D8B"/>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3" name="Google Shape;43;p7"/>
          <p:cNvSpPr txBox="1">
            <a:spLocks noGrp="1"/>
          </p:cNvSpPr>
          <p:nvPr>
            <p:ph type="subTitle" idx="1"/>
          </p:nvPr>
        </p:nvSpPr>
        <p:spPr>
          <a:xfrm>
            <a:off x="127333" y="354733"/>
            <a:ext cx="8786400" cy="464000"/>
          </a:xfrm>
          <a:prstGeom prst="rect">
            <a:avLst/>
          </a:prstGeom>
          <a:noFill/>
          <a:ln>
            <a:noFill/>
          </a:ln>
        </p:spPr>
        <p:txBody>
          <a:bodyPr spcFirstLastPara="1" wrap="square" lIns="91425" tIns="91425" rIns="91425" bIns="91425" anchor="ctr" anchorCtr="0"/>
          <a:lstStyle>
            <a:lvl1pPr lvl="0" algn="l">
              <a:lnSpc>
                <a:spcPct val="115000"/>
              </a:lnSpc>
              <a:spcBef>
                <a:spcPts val="0"/>
              </a:spcBef>
              <a:spcAft>
                <a:spcPts val="0"/>
              </a:spcAft>
              <a:buSzPts val="1800"/>
              <a:buNone/>
              <a:defRPr>
                <a:solidFill>
                  <a:srgbClr val="FFFFFF"/>
                </a:solidFill>
                <a:latin typeface="Century Gothic"/>
                <a:ea typeface="Century Gothic"/>
                <a:cs typeface="Century Gothic"/>
                <a:sym typeface="Century Gothic"/>
              </a:defRPr>
            </a:lvl1pPr>
            <a:lvl2pPr lvl="1" algn="l">
              <a:lnSpc>
                <a:spcPct val="115000"/>
              </a:lnSpc>
              <a:spcBef>
                <a:spcPts val="0"/>
              </a:spcBef>
              <a:spcAft>
                <a:spcPts val="0"/>
              </a:spcAft>
              <a:buSzPts val="1400"/>
              <a:buNone/>
              <a:defRPr/>
            </a:lvl2pPr>
            <a:lvl3pPr lvl="2" algn="l">
              <a:lnSpc>
                <a:spcPct val="115000"/>
              </a:lnSpc>
              <a:spcBef>
                <a:spcPts val="2133"/>
              </a:spcBef>
              <a:spcAft>
                <a:spcPts val="0"/>
              </a:spcAft>
              <a:buSzPts val="1400"/>
              <a:buNone/>
              <a:defRPr/>
            </a:lvl3pPr>
            <a:lvl4pPr lvl="3" algn="l">
              <a:lnSpc>
                <a:spcPct val="115000"/>
              </a:lnSpc>
              <a:spcBef>
                <a:spcPts val="2133"/>
              </a:spcBef>
              <a:spcAft>
                <a:spcPts val="0"/>
              </a:spcAft>
              <a:buSzPts val="1400"/>
              <a:buNone/>
              <a:defRPr/>
            </a:lvl4pPr>
            <a:lvl5pPr lvl="4" algn="l">
              <a:lnSpc>
                <a:spcPct val="115000"/>
              </a:lnSpc>
              <a:spcBef>
                <a:spcPts val="2133"/>
              </a:spcBef>
              <a:spcAft>
                <a:spcPts val="0"/>
              </a:spcAft>
              <a:buSzPts val="1400"/>
              <a:buNone/>
              <a:defRPr/>
            </a:lvl5pPr>
            <a:lvl6pPr lvl="5" algn="l">
              <a:lnSpc>
                <a:spcPct val="115000"/>
              </a:lnSpc>
              <a:spcBef>
                <a:spcPts val="2133"/>
              </a:spcBef>
              <a:spcAft>
                <a:spcPts val="0"/>
              </a:spcAft>
              <a:buSzPts val="1400"/>
              <a:buNone/>
              <a:defRPr/>
            </a:lvl6pPr>
            <a:lvl7pPr lvl="6" algn="l">
              <a:lnSpc>
                <a:spcPct val="115000"/>
              </a:lnSpc>
              <a:spcBef>
                <a:spcPts val="2133"/>
              </a:spcBef>
              <a:spcAft>
                <a:spcPts val="0"/>
              </a:spcAft>
              <a:buSzPts val="1400"/>
              <a:buNone/>
              <a:defRPr/>
            </a:lvl7pPr>
            <a:lvl8pPr lvl="7" algn="l">
              <a:lnSpc>
                <a:spcPct val="115000"/>
              </a:lnSpc>
              <a:spcBef>
                <a:spcPts val="2133"/>
              </a:spcBef>
              <a:spcAft>
                <a:spcPts val="0"/>
              </a:spcAft>
              <a:buSzPts val="1400"/>
              <a:buNone/>
              <a:defRPr/>
            </a:lvl8pPr>
            <a:lvl9pPr lvl="8" algn="l">
              <a:lnSpc>
                <a:spcPct val="115000"/>
              </a:lnSpc>
              <a:spcBef>
                <a:spcPts val="2133"/>
              </a:spcBef>
              <a:spcAft>
                <a:spcPts val="2133"/>
              </a:spcAft>
              <a:buSzPts val="1400"/>
              <a:buNone/>
              <a:defRPr/>
            </a:lvl9pPr>
          </a:lstStyle>
          <a:p>
            <a:r>
              <a:rPr lang="en-US"/>
              <a:t>Click to edit Master subtitle style</a:t>
            </a:r>
            <a:endParaRPr/>
          </a:p>
        </p:txBody>
      </p:sp>
      <p:sp>
        <p:nvSpPr>
          <p:cNvPr id="44" name="Google Shape;44;p7"/>
          <p:cNvSpPr txBox="1">
            <a:spLocks noGrp="1"/>
          </p:cNvSpPr>
          <p:nvPr>
            <p:ph type="body" idx="2"/>
          </p:nvPr>
        </p:nvSpPr>
        <p:spPr>
          <a:xfrm>
            <a:off x="736733" y="1136933"/>
            <a:ext cx="8231600" cy="5420800"/>
          </a:xfrm>
          <a:prstGeom prst="rect">
            <a:avLst/>
          </a:prstGeom>
          <a:noFill/>
          <a:ln>
            <a:noFill/>
          </a:ln>
        </p:spPr>
        <p:txBody>
          <a:bodyPr spcFirstLastPara="1" wrap="square" lIns="91425" tIns="91425" rIns="91425" bIns="91425" anchor="t" anchorCtr="0"/>
          <a:lstStyle>
            <a:lvl1pPr marL="609585" lvl="0" indent="-457189" algn="l">
              <a:lnSpc>
                <a:spcPct val="115000"/>
              </a:lnSpc>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1219170" lvl="1"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828754" lvl="2"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2438339" lvl="3"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3047924" lvl="4"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3657509" lvl="5"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4267093" lvl="6"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4876678" lvl="7"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5486263" lvl="8" indent="-423323" algn="l">
              <a:lnSpc>
                <a:spcPct val="115000"/>
              </a:lnSpc>
              <a:spcBef>
                <a:spcPts val="2133"/>
              </a:spcBef>
              <a:spcAft>
                <a:spcPts val="2133"/>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pPr lvl="0"/>
            <a:r>
              <a:rPr lang="en-US"/>
              <a:t>Click to edit Master text styles</a:t>
            </a:r>
          </a:p>
        </p:txBody>
      </p:sp>
    </p:spTree>
    <p:extLst>
      <p:ext uri="{BB962C8B-B14F-4D97-AF65-F5344CB8AC3E}">
        <p14:creationId xmlns:p14="http://schemas.microsoft.com/office/powerpoint/2010/main" val="139268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kill Development/Guided Practice">
  <p:cSld name="Skill Development/Guided Practice">
    <p:spTree>
      <p:nvGrpSpPr>
        <p:cNvPr id="1" name="Shape 45"/>
        <p:cNvGrpSpPr/>
        <p:nvPr/>
      </p:nvGrpSpPr>
      <p:grpSpPr>
        <a:xfrm>
          <a:off x="0" y="0"/>
          <a:ext cx="0" cy="0"/>
          <a:chOff x="0" y="0"/>
          <a:chExt cx="0" cy="0"/>
        </a:xfrm>
      </p:grpSpPr>
      <p:sp>
        <p:nvSpPr>
          <p:cNvPr id="46" name="Google Shape;46;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
        <p:nvSpPr>
          <p:cNvPr id="47" name="Google Shape;47;p8"/>
          <p:cNvSpPr txBox="1"/>
          <p:nvPr/>
        </p:nvSpPr>
        <p:spPr>
          <a:xfrm rot="-5400000">
            <a:off x="-2387867" y="3472267"/>
            <a:ext cx="5357200" cy="459200"/>
          </a:xfrm>
          <a:prstGeom prst="rect">
            <a:avLst/>
          </a:prstGeom>
          <a:noFill/>
          <a:ln w="19050"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2133" b="0" i="0" u="none" strike="noStrike" cap="none" dirty="0">
                <a:solidFill>
                  <a:srgbClr val="0B5394"/>
                </a:solidFill>
                <a:latin typeface="Century Gothic"/>
                <a:ea typeface="Century Gothic"/>
                <a:cs typeface="Century Gothic"/>
                <a:sym typeface="Century Gothic"/>
              </a:rPr>
              <a:t>SKILL DEVELOPMENT</a:t>
            </a:r>
            <a:endParaRPr sz="2133" b="0" i="0" u="none" strike="noStrike" cap="none" dirty="0">
              <a:solidFill>
                <a:srgbClr val="0B5394"/>
              </a:solidFill>
              <a:latin typeface="Century Gothic"/>
              <a:ea typeface="Century Gothic"/>
              <a:cs typeface="Century Gothic"/>
              <a:sym typeface="Century Gothic"/>
            </a:endParaRPr>
          </a:p>
        </p:txBody>
      </p:sp>
      <p:sp>
        <p:nvSpPr>
          <p:cNvPr id="48" name="Google Shape;48;p8"/>
          <p:cNvSpPr/>
          <p:nvPr/>
        </p:nvSpPr>
        <p:spPr>
          <a:xfrm>
            <a:off x="61133" y="309233"/>
            <a:ext cx="8907200" cy="564000"/>
          </a:xfrm>
          <a:prstGeom prst="rect">
            <a:avLst/>
          </a:prstGeom>
          <a:solidFill>
            <a:srgbClr val="019D8B"/>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9" name="Google Shape;49;p8"/>
          <p:cNvSpPr txBox="1">
            <a:spLocks noGrp="1"/>
          </p:cNvSpPr>
          <p:nvPr>
            <p:ph type="subTitle" idx="1"/>
          </p:nvPr>
        </p:nvSpPr>
        <p:spPr>
          <a:xfrm>
            <a:off x="127333" y="354733"/>
            <a:ext cx="8786400" cy="464000"/>
          </a:xfrm>
          <a:prstGeom prst="rect">
            <a:avLst/>
          </a:prstGeom>
          <a:noFill/>
          <a:ln>
            <a:noFill/>
          </a:ln>
        </p:spPr>
        <p:txBody>
          <a:bodyPr spcFirstLastPara="1" wrap="square" lIns="91425" tIns="91425" rIns="91425" bIns="91425" anchor="ctr" anchorCtr="0"/>
          <a:lstStyle>
            <a:lvl1pPr lvl="0" algn="l">
              <a:lnSpc>
                <a:spcPct val="115000"/>
              </a:lnSpc>
              <a:spcBef>
                <a:spcPts val="0"/>
              </a:spcBef>
              <a:spcAft>
                <a:spcPts val="0"/>
              </a:spcAft>
              <a:buSzPts val="1800"/>
              <a:buNone/>
              <a:defRPr>
                <a:solidFill>
                  <a:srgbClr val="FFFFFF"/>
                </a:solidFill>
                <a:latin typeface="Century Gothic"/>
                <a:ea typeface="Century Gothic"/>
                <a:cs typeface="Century Gothic"/>
                <a:sym typeface="Century Gothic"/>
              </a:defRPr>
            </a:lvl1pPr>
            <a:lvl2pPr lvl="1" algn="l">
              <a:lnSpc>
                <a:spcPct val="115000"/>
              </a:lnSpc>
              <a:spcBef>
                <a:spcPts val="0"/>
              </a:spcBef>
              <a:spcAft>
                <a:spcPts val="0"/>
              </a:spcAft>
              <a:buSzPts val="1400"/>
              <a:buNone/>
              <a:defRPr/>
            </a:lvl2pPr>
            <a:lvl3pPr lvl="2" algn="l">
              <a:lnSpc>
                <a:spcPct val="115000"/>
              </a:lnSpc>
              <a:spcBef>
                <a:spcPts val="2133"/>
              </a:spcBef>
              <a:spcAft>
                <a:spcPts val="0"/>
              </a:spcAft>
              <a:buSzPts val="1400"/>
              <a:buNone/>
              <a:defRPr/>
            </a:lvl3pPr>
            <a:lvl4pPr lvl="3" algn="l">
              <a:lnSpc>
                <a:spcPct val="115000"/>
              </a:lnSpc>
              <a:spcBef>
                <a:spcPts val="2133"/>
              </a:spcBef>
              <a:spcAft>
                <a:spcPts val="0"/>
              </a:spcAft>
              <a:buSzPts val="1400"/>
              <a:buNone/>
              <a:defRPr/>
            </a:lvl4pPr>
            <a:lvl5pPr lvl="4" algn="l">
              <a:lnSpc>
                <a:spcPct val="115000"/>
              </a:lnSpc>
              <a:spcBef>
                <a:spcPts val="2133"/>
              </a:spcBef>
              <a:spcAft>
                <a:spcPts val="0"/>
              </a:spcAft>
              <a:buSzPts val="1400"/>
              <a:buNone/>
              <a:defRPr/>
            </a:lvl5pPr>
            <a:lvl6pPr lvl="5" algn="l">
              <a:lnSpc>
                <a:spcPct val="115000"/>
              </a:lnSpc>
              <a:spcBef>
                <a:spcPts val="2133"/>
              </a:spcBef>
              <a:spcAft>
                <a:spcPts val="0"/>
              </a:spcAft>
              <a:buSzPts val="1400"/>
              <a:buNone/>
              <a:defRPr/>
            </a:lvl6pPr>
            <a:lvl7pPr lvl="6" algn="l">
              <a:lnSpc>
                <a:spcPct val="115000"/>
              </a:lnSpc>
              <a:spcBef>
                <a:spcPts val="2133"/>
              </a:spcBef>
              <a:spcAft>
                <a:spcPts val="0"/>
              </a:spcAft>
              <a:buSzPts val="1400"/>
              <a:buNone/>
              <a:defRPr/>
            </a:lvl7pPr>
            <a:lvl8pPr lvl="7" algn="l">
              <a:lnSpc>
                <a:spcPct val="115000"/>
              </a:lnSpc>
              <a:spcBef>
                <a:spcPts val="2133"/>
              </a:spcBef>
              <a:spcAft>
                <a:spcPts val="0"/>
              </a:spcAft>
              <a:buSzPts val="1400"/>
              <a:buNone/>
              <a:defRPr/>
            </a:lvl8pPr>
            <a:lvl9pPr lvl="8" algn="l">
              <a:lnSpc>
                <a:spcPct val="115000"/>
              </a:lnSpc>
              <a:spcBef>
                <a:spcPts val="2133"/>
              </a:spcBef>
              <a:spcAft>
                <a:spcPts val="2133"/>
              </a:spcAft>
              <a:buSzPts val="1400"/>
              <a:buNone/>
              <a:defRPr/>
            </a:lvl9pPr>
          </a:lstStyle>
          <a:p>
            <a:r>
              <a:rPr lang="en-US"/>
              <a:t>Click to edit Master subtitle style</a:t>
            </a:r>
            <a:endParaRPr/>
          </a:p>
        </p:txBody>
      </p:sp>
      <p:sp>
        <p:nvSpPr>
          <p:cNvPr id="50" name="Google Shape;50;p8"/>
          <p:cNvSpPr txBox="1">
            <a:spLocks noGrp="1"/>
          </p:cNvSpPr>
          <p:nvPr>
            <p:ph type="body" idx="2"/>
          </p:nvPr>
        </p:nvSpPr>
        <p:spPr>
          <a:xfrm>
            <a:off x="736733" y="1023267"/>
            <a:ext cx="8231600" cy="5534633"/>
          </a:xfrm>
          <a:prstGeom prst="rect">
            <a:avLst/>
          </a:prstGeom>
          <a:noFill/>
          <a:ln>
            <a:noFill/>
          </a:ln>
        </p:spPr>
        <p:txBody>
          <a:bodyPr spcFirstLastPara="1" wrap="square" lIns="91425" tIns="91425" rIns="91425" bIns="91425" anchor="t" anchorCtr="0"/>
          <a:lstStyle>
            <a:lvl1pPr marL="609585" lvl="0" indent="-457189" algn="l">
              <a:lnSpc>
                <a:spcPct val="115000"/>
              </a:lnSpc>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1219170" lvl="1"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828754" lvl="2"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2438339" lvl="3"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3047924" lvl="4"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3657509" lvl="5"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4267093" lvl="6"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4876678" lvl="7"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5486263" lvl="8" indent="-423323" algn="l">
              <a:lnSpc>
                <a:spcPct val="115000"/>
              </a:lnSpc>
              <a:spcBef>
                <a:spcPts val="2133"/>
              </a:spcBef>
              <a:spcAft>
                <a:spcPts val="2133"/>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pPr lvl="0"/>
            <a:r>
              <a:rPr lang="en-US"/>
              <a:t>Click to edit Master text styles</a:t>
            </a:r>
          </a:p>
        </p:txBody>
      </p:sp>
    </p:spTree>
    <p:extLst>
      <p:ext uri="{BB962C8B-B14F-4D97-AF65-F5344CB8AC3E}">
        <p14:creationId xmlns:p14="http://schemas.microsoft.com/office/powerpoint/2010/main" val="2691469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levance">
  <p:cSld name="Relevance">
    <p:spTree>
      <p:nvGrpSpPr>
        <p:cNvPr id="1" name="Shape 16"/>
        <p:cNvGrpSpPr/>
        <p:nvPr/>
      </p:nvGrpSpPr>
      <p:grpSpPr>
        <a:xfrm>
          <a:off x="0" y="0"/>
          <a:ext cx="0" cy="0"/>
          <a:chOff x="0" y="0"/>
          <a:chExt cx="0" cy="0"/>
        </a:xfrm>
      </p:grpSpPr>
      <p:sp>
        <p:nvSpPr>
          <p:cNvPr id="17" name="Google Shape;17;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
        <p:nvSpPr>
          <p:cNvPr id="18" name="Google Shape;18;p3"/>
          <p:cNvSpPr txBox="1"/>
          <p:nvPr/>
        </p:nvSpPr>
        <p:spPr>
          <a:xfrm rot="-5400000">
            <a:off x="-652867" y="3199400"/>
            <a:ext cx="1887200" cy="459200"/>
          </a:xfrm>
          <a:prstGeom prst="rect">
            <a:avLst/>
          </a:prstGeom>
          <a:noFill/>
          <a:ln w="19050"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2133" b="0" i="0" u="none" strike="noStrike" cap="none" dirty="0">
                <a:solidFill>
                  <a:srgbClr val="0B5394"/>
                </a:solidFill>
                <a:latin typeface="Century Gothic"/>
                <a:ea typeface="Century Gothic"/>
                <a:cs typeface="Century Gothic"/>
                <a:sym typeface="Century Gothic"/>
              </a:rPr>
              <a:t>RELEVANCE</a:t>
            </a:r>
            <a:endParaRPr sz="2133" b="0" i="0" u="none" strike="noStrike" cap="none" dirty="0">
              <a:solidFill>
                <a:srgbClr val="0B5394"/>
              </a:solidFill>
              <a:latin typeface="Century Gothic"/>
              <a:ea typeface="Century Gothic"/>
              <a:cs typeface="Century Gothic"/>
              <a:sym typeface="Century Gothic"/>
            </a:endParaRPr>
          </a:p>
        </p:txBody>
      </p:sp>
      <p:sp>
        <p:nvSpPr>
          <p:cNvPr id="19" name="Google Shape;19;p3"/>
          <p:cNvSpPr/>
          <p:nvPr/>
        </p:nvSpPr>
        <p:spPr>
          <a:xfrm>
            <a:off x="61133" y="309233"/>
            <a:ext cx="8907200" cy="564000"/>
          </a:xfrm>
          <a:prstGeom prst="rect">
            <a:avLst/>
          </a:prstGeom>
          <a:solidFill>
            <a:srgbClr val="019D8B"/>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 name="Google Shape;20;p3"/>
          <p:cNvSpPr txBox="1">
            <a:spLocks noGrp="1"/>
          </p:cNvSpPr>
          <p:nvPr>
            <p:ph type="subTitle" idx="1"/>
          </p:nvPr>
        </p:nvSpPr>
        <p:spPr>
          <a:xfrm>
            <a:off x="127333" y="354733"/>
            <a:ext cx="8484888" cy="464000"/>
          </a:xfrm>
          <a:prstGeom prst="rect">
            <a:avLst/>
          </a:prstGeom>
          <a:noFill/>
          <a:ln>
            <a:noFill/>
          </a:ln>
        </p:spPr>
        <p:txBody>
          <a:bodyPr spcFirstLastPara="1" wrap="square" lIns="91425" tIns="91425" rIns="91425" bIns="91425" anchor="ctr" anchorCtr="0"/>
          <a:lstStyle>
            <a:lvl1pPr lvl="0" algn="l">
              <a:lnSpc>
                <a:spcPct val="115000"/>
              </a:lnSpc>
              <a:spcBef>
                <a:spcPts val="0"/>
              </a:spcBef>
              <a:spcAft>
                <a:spcPts val="0"/>
              </a:spcAft>
              <a:buSzPts val="1800"/>
              <a:buNone/>
              <a:defRPr>
                <a:solidFill>
                  <a:srgbClr val="FFFFFF"/>
                </a:solidFill>
                <a:latin typeface="Century Gothic"/>
                <a:ea typeface="Century Gothic"/>
                <a:cs typeface="Century Gothic"/>
                <a:sym typeface="Century Gothic"/>
              </a:defRPr>
            </a:lvl1pPr>
            <a:lvl2pPr lvl="1" algn="l">
              <a:lnSpc>
                <a:spcPct val="115000"/>
              </a:lnSpc>
              <a:spcBef>
                <a:spcPts val="0"/>
              </a:spcBef>
              <a:spcAft>
                <a:spcPts val="0"/>
              </a:spcAft>
              <a:buSzPts val="1400"/>
              <a:buNone/>
              <a:defRPr/>
            </a:lvl2pPr>
            <a:lvl3pPr lvl="2" algn="l">
              <a:lnSpc>
                <a:spcPct val="115000"/>
              </a:lnSpc>
              <a:spcBef>
                <a:spcPts val="2133"/>
              </a:spcBef>
              <a:spcAft>
                <a:spcPts val="0"/>
              </a:spcAft>
              <a:buSzPts val="1400"/>
              <a:buNone/>
              <a:defRPr/>
            </a:lvl3pPr>
            <a:lvl4pPr lvl="3" algn="l">
              <a:lnSpc>
                <a:spcPct val="115000"/>
              </a:lnSpc>
              <a:spcBef>
                <a:spcPts val="2133"/>
              </a:spcBef>
              <a:spcAft>
                <a:spcPts val="0"/>
              </a:spcAft>
              <a:buSzPts val="1400"/>
              <a:buNone/>
              <a:defRPr/>
            </a:lvl4pPr>
            <a:lvl5pPr lvl="4" algn="l">
              <a:lnSpc>
                <a:spcPct val="115000"/>
              </a:lnSpc>
              <a:spcBef>
                <a:spcPts val="2133"/>
              </a:spcBef>
              <a:spcAft>
                <a:spcPts val="0"/>
              </a:spcAft>
              <a:buSzPts val="1400"/>
              <a:buNone/>
              <a:defRPr/>
            </a:lvl5pPr>
            <a:lvl6pPr lvl="5" algn="l">
              <a:lnSpc>
                <a:spcPct val="115000"/>
              </a:lnSpc>
              <a:spcBef>
                <a:spcPts val="2133"/>
              </a:spcBef>
              <a:spcAft>
                <a:spcPts val="0"/>
              </a:spcAft>
              <a:buSzPts val="1400"/>
              <a:buNone/>
              <a:defRPr/>
            </a:lvl6pPr>
            <a:lvl7pPr lvl="6" algn="l">
              <a:lnSpc>
                <a:spcPct val="115000"/>
              </a:lnSpc>
              <a:spcBef>
                <a:spcPts val="2133"/>
              </a:spcBef>
              <a:spcAft>
                <a:spcPts val="0"/>
              </a:spcAft>
              <a:buSzPts val="1400"/>
              <a:buNone/>
              <a:defRPr/>
            </a:lvl7pPr>
            <a:lvl8pPr lvl="7" algn="l">
              <a:lnSpc>
                <a:spcPct val="115000"/>
              </a:lnSpc>
              <a:spcBef>
                <a:spcPts val="2133"/>
              </a:spcBef>
              <a:spcAft>
                <a:spcPts val="0"/>
              </a:spcAft>
              <a:buSzPts val="1400"/>
              <a:buNone/>
              <a:defRPr/>
            </a:lvl8pPr>
            <a:lvl9pPr lvl="8" algn="l">
              <a:lnSpc>
                <a:spcPct val="115000"/>
              </a:lnSpc>
              <a:spcBef>
                <a:spcPts val="2133"/>
              </a:spcBef>
              <a:spcAft>
                <a:spcPts val="2133"/>
              </a:spcAft>
              <a:buSzPts val="1400"/>
              <a:buNone/>
              <a:defRPr/>
            </a:lvl9pPr>
          </a:lstStyle>
          <a:p>
            <a:r>
              <a:rPr lang="en-US"/>
              <a:t>Click to edit Master subtitle style</a:t>
            </a:r>
            <a:endParaRPr dirty="0"/>
          </a:p>
        </p:txBody>
      </p:sp>
      <p:sp>
        <p:nvSpPr>
          <p:cNvPr id="21" name="Google Shape;21;p3"/>
          <p:cNvSpPr txBox="1">
            <a:spLocks noGrp="1"/>
          </p:cNvSpPr>
          <p:nvPr>
            <p:ph type="body" idx="2"/>
          </p:nvPr>
        </p:nvSpPr>
        <p:spPr>
          <a:xfrm>
            <a:off x="736733" y="1023267"/>
            <a:ext cx="8231600" cy="5534800"/>
          </a:xfrm>
          <a:prstGeom prst="rect">
            <a:avLst/>
          </a:prstGeom>
          <a:noFill/>
          <a:ln>
            <a:noFill/>
          </a:ln>
        </p:spPr>
        <p:txBody>
          <a:bodyPr spcFirstLastPara="1" wrap="square" lIns="91425" tIns="91425" rIns="91425" bIns="91425" anchor="t" anchorCtr="0"/>
          <a:lstStyle>
            <a:lvl1pPr marL="609585" lvl="0" indent="-457189" algn="l">
              <a:lnSpc>
                <a:spcPct val="115000"/>
              </a:lnSpc>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1219170" lvl="1"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828754" lvl="2"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2438339" lvl="3"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3047924" lvl="4"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3657509" lvl="5"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4267093" lvl="6"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4876678" lvl="7"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5486263" lvl="8" indent="-423323" algn="l">
              <a:lnSpc>
                <a:spcPct val="115000"/>
              </a:lnSpc>
              <a:spcBef>
                <a:spcPts val="2133"/>
              </a:spcBef>
              <a:spcAft>
                <a:spcPts val="2133"/>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pPr lvl="0"/>
            <a:r>
              <a:rPr lang="en-US"/>
              <a:t>Click to edit Master text styles</a:t>
            </a:r>
          </a:p>
        </p:txBody>
      </p:sp>
    </p:spTree>
    <p:extLst>
      <p:ext uri="{BB962C8B-B14F-4D97-AF65-F5344CB8AC3E}">
        <p14:creationId xmlns:p14="http://schemas.microsoft.com/office/powerpoint/2010/main" val="422955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ctivate Prior Knowledge">
  <p:cSld name="Activate Prior Knowledge">
    <p:spTree>
      <p:nvGrpSpPr>
        <p:cNvPr id="1" name="Shape 33"/>
        <p:cNvGrpSpPr/>
        <p:nvPr/>
      </p:nvGrpSpPr>
      <p:grpSpPr>
        <a:xfrm>
          <a:off x="0" y="0"/>
          <a:ext cx="0" cy="0"/>
          <a:chOff x="0" y="0"/>
          <a:chExt cx="0" cy="0"/>
        </a:xfrm>
      </p:grpSpPr>
      <p:sp>
        <p:nvSpPr>
          <p:cNvPr id="34" name="Google Shape;34;p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
        <p:nvSpPr>
          <p:cNvPr id="35" name="Google Shape;35;p6"/>
          <p:cNvSpPr txBox="1"/>
          <p:nvPr/>
        </p:nvSpPr>
        <p:spPr>
          <a:xfrm rot="-5400000">
            <a:off x="-1864867" y="3199400"/>
            <a:ext cx="4311200" cy="459200"/>
          </a:xfrm>
          <a:prstGeom prst="rect">
            <a:avLst/>
          </a:prstGeom>
          <a:noFill/>
          <a:ln w="19050"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2133" b="0" i="0" u="none" strike="noStrike" cap="none" dirty="0">
                <a:solidFill>
                  <a:srgbClr val="0B5394"/>
                </a:solidFill>
                <a:latin typeface="Century Gothic"/>
                <a:ea typeface="Century Gothic"/>
                <a:cs typeface="Century Gothic"/>
                <a:sym typeface="Century Gothic"/>
              </a:rPr>
              <a:t>ACTIVATE PRIOR KNOWLEDGE</a:t>
            </a:r>
            <a:endParaRPr sz="2133" b="0" i="0" u="none" strike="noStrike" cap="none" dirty="0">
              <a:solidFill>
                <a:srgbClr val="0B5394"/>
              </a:solidFill>
              <a:latin typeface="Century Gothic"/>
              <a:ea typeface="Century Gothic"/>
              <a:cs typeface="Century Gothic"/>
              <a:sym typeface="Century Gothic"/>
            </a:endParaRPr>
          </a:p>
        </p:txBody>
      </p:sp>
      <p:sp>
        <p:nvSpPr>
          <p:cNvPr id="36" name="Google Shape;36;p6"/>
          <p:cNvSpPr/>
          <p:nvPr/>
        </p:nvSpPr>
        <p:spPr>
          <a:xfrm>
            <a:off x="61133" y="309233"/>
            <a:ext cx="8907200" cy="564000"/>
          </a:xfrm>
          <a:prstGeom prst="rect">
            <a:avLst/>
          </a:prstGeom>
          <a:solidFill>
            <a:srgbClr val="019D8B"/>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7" name="Google Shape;37;p6"/>
          <p:cNvSpPr txBox="1">
            <a:spLocks noGrp="1"/>
          </p:cNvSpPr>
          <p:nvPr>
            <p:ph type="subTitle" idx="1"/>
          </p:nvPr>
        </p:nvSpPr>
        <p:spPr>
          <a:xfrm>
            <a:off x="127333" y="354733"/>
            <a:ext cx="8786400" cy="464000"/>
          </a:xfrm>
          <a:prstGeom prst="rect">
            <a:avLst/>
          </a:prstGeom>
          <a:noFill/>
          <a:ln>
            <a:noFill/>
          </a:ln>
        </p:spPr>
        <p:txBody>
          <a:bodyPr spcFirstLastPara="1" wrap="square" lIns="91425" tIns="91425" rIns="91425" bIns="91425" anchor="ctr" anchorCtr="0"/>
          <a:lstStyle>
            <a:lvl1pPr lvl="0" algn="l">
              <a:lnSpc>
                <a:spcPct val="115000"/>
              </a:lnSpc>
              <a:spcBef>
                <a:spcPts val="0"/>
              </a:spcBef>
              <a:spcAft>
                <a:spcPts val="0"/>
              </a:spcAft>
              <a:buSzPts val="1800"/>
              <a:buNone/>
              <a:defRPr>
                <a:solidFill>
                  <a:srgbClr val="FFFFFF"/>
                </a:solidFill>
                <a:latin typeface="Century Gothic"/>
                <a:ea typeface="Century Gothic"/>
                <a:cs typeface="Century Gothic"/>
                <a:sym typeface="Century Gothic"/>
              </a:defRPr>
            </a:lvl1pPr>
            <a:lvl2pPr lvl="1" algn="l">
              <a:lnSpc>
                <a:spcPct val="115000"/>
              </a:lnSpc>
              <a:spcBef>
                <a:spcPts val="0"/>
              </a:spcBef>
              <a:spcAft>
                <a:spcPts val="0"/>
              </a:spcAft>
              <a:buSzPts val="1400"/>
              <a:buNone/>
              <a:defRPr/>
            </a:lvl2pPr>
            <a:lvl3pPr lvl="2" algn="l">
              <a:lnSpc>
                <a:spcPct val="115000"/>
              </a:lnSpc>
              <a:spcBef>
                <a:spcPts val="2133"/>
              </a:spcBef>
              <a:spcAft>
                <a:spcPts val="0"/>
              </a:spcAft>
              <a:buSzPts val="1400"/>
              <a:buNone/>
              <a:defRPr/>
            </a:lvl3pPr>
            <a:lvl4pPr lvl="3" algn="l">
              <a:lnSpc>
                <a:spcPct val="115000"/>
              </a:lnSpc>
              <a:spcBef>
                <a:spcPts val="2133"/>
              </a:spcBef>
              <a:spcAft>
                <a:spcPts val="0"/>
              </a:spcAft>
              <a:buSzPts val="1400"/>
              <a:buNone/>
              <a:defRPr/>
            </a:lvl4pPr>
            <a:lvl5pPr lvl="4" algn="l">
              <a:lnSpc>
                <a:spcPct val="115000"/>
              </a:lnSpc>
              <a:spcBef>
                <a:spcPts val="2133"/>
              </a:spcBef>
              <a:spcAft>
                <a:spcPts val="0"/>
              </a:spcAft>
              <a:buSzPts val="1400"/>
              <a:buNone/>
              <a:defRPr/>
            </a:lvl5pPr>
            <a:lvl6pPr lvl="5" algn="l">
              <a:lnSpc>
                <a:spcPct val="115000"/>
              </a:lnSpc>
              <a:spcBef>
                <a:spcPts val="2133"/>
              </a:spcBef>
              <a:spcAft>
                <a:spcPts val="0"/>
              </a:spcAft>
              <a:buSzPts val="1400"/>
              <a:buNone/>
              <a:defRPr/>
            </a:lvl6pPr>
            <a:lvl7pPr lvl="6" algn="l">
              <a:lnSpc>
                <a:spcPct val="115000"/>
              </a:lnSpc>
              <a:spcBef>
                <a:spcPts val="2133"/>
              </a:spcBef>
              <a:spcAft>
                <a:spcPts val="0"/>
              </a:spcAft>
              <a:buSzPts val="1400"/>
              <a:buNone/>
              <a:defRPr/>
            </a:lvl7pPr>
            <a:lvl8pPr lvl="7" algn="l">
              <a:lnSpc>
                <a:spcPct val="115000"/>
              </a:lnSpc>
              <a:spcBef>
                <a:spcPts val="2133"/>
              </a:spcBef>
              <a:spcAft>
                <a:spcPts val="0"/>
              </a:spcAft>
              <a:buSzPts val="1400"/>
              <a:buNone/>
              <a:defRPr/>
            </a:lvl8pPr>
            <a:lvl9pPr lvl="8" algn="l">
              <a:lnSpc>
                <a:spcPct val="115000"/>
              </a:lnSpc>
              <a:spcBef>
                <a:spcPts val="2133"/>
              </a:spcBef>
              <a:spcAft>
                <a:spcPts val="2133"/>
              </a:spcAft>
              <a:buSzPts val="1400"/>
              <a:buNone/>
              <a:defRPr/>
            </a:lvl9pPr>
          </a:lstStyle>
          <a:p>
            <a:r>
              <a:rPr lang="en-US"/>
              <a:t>Click to edit Master subtitle style</a:t>
            </a:r>
            <a:endParaRPr/>
          </a:p>
        </p:txBody>
      </p:sp>
      <p:sp>
        <p:nvSpPr>
          <p:cNvPr id="38" name="Google Shape;38;p6"/>
          <p:cNvSpPr txBox="1">
            <a:spLocks noGrp="1"/>
          </p:cNvSpPr>
          <p:nvPr>
            <p:ph type="body" idx="2"/>
          </p:nvPr>
        </p:nvSpPr>
        <p:spPr>
          <a:xfrm>
            <a:off x="736733" y="1136933"/>
            <a:ext cx="8231600" cy="5420800"/>
          </a:xfrm>
          <a:prstGeom prst="rect">
            <a:avLst/>
          </a:prstGeom>
          <a:noFill/>
          <a:ln>
            <a:noFill/>
          </a:ln>
        </p:spPr>
        <p:txBody>
          <a:bodyPr spcFirstLastPara="1" wrap="square" lIns="91425" tIns="91425" rIns="91425" bIns="91425" anchor="t" anchorCtr="0"/>
          <a:lstStyle>
            <a:lvl1pPr marL="609585" lvl="0" indent="-457189" algn="l">
              <a:lnSpc>
                <a:spcPct val="115000"/>
              </a:lnSpc>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1219170" lvl="1"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828754" lvl="2"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2438339" lvl="3"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3047924" lvl="4"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3657509" lvl="5"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4267093" lvl="6"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4876678" lvl="7"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5486263" lvl="8" indent="-423323" algn="l">
              <a:lnSpc>
                <a:spcPct val="115000"/>
              </a:lnSpc>
              <a:spcBef>
                <a:spcPts val="2133"/>
              </a:spcBef>
              <a:spcAft>
                <a:spcPts val="2133"/>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pPr lvl="0"/>
            <a:r>
              <a:rPr lang="en-US"/>
              <a:t>Click to edit Master text styles</a:t>
            </a:r>
          </a:p>
        </p:txBody>
      </p:sp>
    </p:spTree>
    <p:extLst>
      <p:ext uri="{BB962C8B-B14F-4D97-AF65-F5344CB8AC3E}">
        <p14:creationId xmlns:p14="http://schemas.microsoft.com/office/powerpoint/2010/main" val="2171818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ndependent Practice">
  <p:cSld name="Independent Practice">
    <p:spTree>
      <p:nvGrpSpPr>
        <p:cNvPr id="1" name="Shape 57"/>
        <p:cNvGrpSpPr/>
        <p:nvPr/>
      </p:nvGrpSpPr>
      <p:grpSpPr>
        <a:xfrm>
          <a:off x="0" y="0"/>
          <a:ext cx="0" cy="0"/>
          <a:chOff x="0" y="0"/>
          <a:chExt cx="0" cy="0"/>
        </a:xfrm>
      </p:grpSpPr>
      <p:sp>
        <p:nvSpPr>
          <p:cNvPr id="58" name="Google Shape;58;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a:p>
        </p:txBody>
      </p:sp>
      <p:sp>
        <p:nvSpPr>
          <p:cNvPr id="59" name="Google Shape;59;p10"/>
          <p:cNvSpPr txBox="1"/>
          <p:nvPr/>
        </p:nvSpPr>
        <p:spPr>
          <a:xfrm rot="-5400000">
            <a:off x="-1505067" y="3561067"/>
            <a:ext cx="3591600" cy="459200"/>
          </a:xfrm>
          <a:prstGeom prst="rect">
            <a:avLst/>
          </a:prstGeom>
          <a:noFill/>
          <a:ln w="19050"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2133" b="0" i="0" u="none" strike="noStrike" cap="none">
                <a:solidFill>
                  <a:srgbClr val="0B5394"/>
                </a:solidFill>
                <a:latin typeface="Century Gothic"/>
                <a:ea typeface="Century Gothic"/>
                <a:cs typeface="Century Gothic"/>
                <a:sym typeface="Century Gothic"/>
              </a:rPr>
              <a:t>INDEPENDENT PRACTICE</a:t>
            </a:r>
            <a:endParaRPr sz="2133" b="0" i="0" u="none" strike="noStrike" cap="none">
              <a:solidFill>
                <a:srgbClr val="0B5394"/>
              </a:solidFill>
              <a:latin typeface="Century Gothic"/>
              <a:ea typeface="Century Gothic"/>
              <a:cs typeface="Century Gothic"/>
              <a:sym typeface="Century Gothic"/>
            </a:endParaRPr>
          </a:p>
        </p:txBody>
      </p:sp>
      <p:sp>
        <p:nvSpPr>
          <p:cNvPr id="60" name="Google Shape;60;p10"/>
          <p:cNvSpPr/>
          <p:nvPr/>
        </p:nvSpPr>
        <p:spPr>
          <a:xfrm>
            <a:off x="61133" y="309233"/>
            <a:ext cx="8907200" cy="564000"/>
          </a:xfrm>
          <a:prstGeom prst="rect">
            <a:avLst/>
          </a:prstGeom>
          <a:solidFill>
            <a:srgbClr val="019D8B"/>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1" name="Google Shape;61;p10"/>
          <p:cNvSpPr txBox="1">
            <a:spLocks noGrp="1"/>
          </p:cNvSpPr>
          <p:nvPr>
            <p:ph type="subTitle" idx="1"/>
          </p:nvPr>
        </p:nvSpPr>
        <p:spPr>
          <a:xfrm>
            <a:off x="127333" y="354733"/>
            <a:ext cx="8786400" cy="464000"/>
          </a:xfrm>
          <a:prstGeom prst="rect">
            <a:avLst/>
          </a:prstGeom>
          <a:noFill/>
          <a:ln>
            <a:noFill/>
          </a:ln>
        </p:spPr>
        <p:txBody>
          <a:bodyPr spcFirstLastPara="1" wrap="square" lIns="91425" tIns="91425" rIns="91425" bIns="91425" anchor="ctr" anchorCtr="0"/>
          <a:lstStyle>
            <a:lvl1pPr lvl="0" algn="l">
              <a:lnSpc>
                <a:spcPct val="115000"/>
              </a:lnSpc>
              <a:spcBef>
                <a:spcPts val="0"/>
              </a:spcBef>
              <a:spcAft>
                <a:spcPts val="0"/>
              </a:spcAft>
              <a:buSzPts val="1800"/>
              <a:buNone/>
              <a:defRPr>
                <a:solidFill>
                  <a:srgbClr val="FFFFFF"/>
                </a:solidFill>
                <a:latin typeface="Century Gothic"/>
                <a:ea typeface="Century Gothic"/>
                <a:cs typeface="Century Gothic"/>
                <a:sym typeface="Century Gothic"/>
              </a:defRPr>
            </a:lvl1pPr>
            <a:lvl2pPr lvl="1" algn="l">
              <a:lnSpc>
                <a:spcPct val="115000"/>
              </a:lnSpc>
              <a:spcBef>
                <a:spcPts val="0"/>
              </a:spcBef>
              <a:spcAft>
                <a:spcPts val="0"/>
              </a:spcAft>
              <a:buSzPts val="1400"/>
              <a:buNone/>
              <a:defRPr/>
            </a:lvl2pPr>
            <a:lvl3pPr lvl="2" algn="l">
              <a:lnSpc>
                <a:spcPct val="115000"/>
              </a:lnSpc>
              <a:spcBef>
                <a:spcPts val="2133"/>
              </a:spcBef>
              <a:spcAft>
                <a:spcPts val="0"/>
              </a:spcAft>
              <a:buSzPts val="1400"/>
              <a:buNone/>
              <a:defRPr/>
            </a:lvl3pPr>
            <a:lvl4pPr lvl="3" algn="l">
              <a:lnSpc>
                <a:spcPct val="115000"/>
              </a:lnSpc>
              <a:spcBef>
                <a:spcPts val="2133"/>
              </a:spcBef>
              <a:spcAft>
                <a:spcPts val="0"/>
              </a:spcAft>
              <a:buSzPts val="1400"/>
              <a:buNone/>
              <a:defRPr/>
            </a:lvl4pPr>
            <a:lvl5pPr lvl="4" algn="l">
              <a:lnSpc>
                <a:spcPct val="115000"/>
              </a:lnSpc>
              <a:spcBef>
                <a:spcPts val="2133"/>
              </a:spcBef>
              <a:spcAft>
                <a:spcPts val="0"/>
              </a:spcAft>
              <a:buSzPts val="1400"/>
              <a:buNone/>
              <a:defRPr/>
            </a:lvl5pPr>
            <a:lvl6pPr lvl="5" algn="l">
              <a:lnSpc>
                <a:spcPct val="115000"/>
              </a:lnSpc>
              <a:spcBef>
                <a:spcPts val="2133"/>
              </a:spcBef>
              <a:spcAft>
                <a:spcPts val="0"/>
              </a:spcAft>
              <a:buSzPts val="1400"/>
              <a:buNone/>
              <a:defRPr/>
            </a:lvl6pPr>
            <a:lvl7pPr lvl="6" algn="l">
              <a:lnSpc>
                <a:spcPct val="115000"/>
              </a:lnSpc>
              <a:spcBef>
                <a:spcPts val="2133"/>
              </a:spcBef>
              <a:spcAft>
                <a:spcPts val="0"/>
              </a:spcAft>
              <a:buSzPts val="1400"/>
              <a:buNone/>
              <a:defRPr/>
            </a:lvl7pPr>
            <a:lvl8pPr lvl="7" algn="l">
              <a:lnSpc>
                <a:spcPct val="115000"/>
              </a:lnSpc>
              <a:spcBef>
                <a:spcPts val="2133"/>
              </a:spcBef>
              <a:spcAft>
                <a:spcPts val="0"/>
              </a:spcAft>
              <a:buSzPts val="1400"/>
              <a:buNone/>
              <a:defRPr/>
            </a:lvl8pPr>
            <a:lvl9pPr lvl="8" algn="l">
              <a:lnSpc>
                <a:spcPct val="115000"/>
              </a:lnSpc>
              <a:spcBef>
                <a:spcPts val="2133"/>
              </a:spcBef>
              <a:spcAft>
                <a:spcPts val="2133"/>
              </a:spcAft>
              <a:buSzPts val="1400"/>
              <a:buNone/>
              <a:defRPr/>
            </a:lvl9pPr>
          </a:lstStyle>
          <a:p>
            <a:r>
              <a:rPr lang="en-US"/>
              <a:t>Click to edit Master subtitle style</a:t>
            </a:r>
            <a:endParaRPr dirty="0"/>
          </a:p>
        </p:txBody>
      </p:sp>
      <p:sp>
        <p:nvSpPr>
          <p:cNvPr id="62" name="Google Shape;62;p10"/>
          <p:cNvSpPr txBox="1">
            <a:spLocks noGrp="1"/>
          </p:cNvSpPr>
          <p:nvPr>
            <p:ph type="body" idx="2"/>
          </p:nvPr>
        </p:nvSpPr>
        <p:spPr>
          <a:xfrm>
            <a:off x="736733" y="918733"/>
            <a:ext cx="8231600" cy="5639200"/>
          </a:xfrm>
          <a:prstGeom prst="rect">
            <a:avLst/>
          </a:prstGeom>
          <a:noFill/>
          <a:ln>
            <a:noFill/>
          </a:ln>
        </p:spPr>
        <p:txBody>
          <a:bodyPr spcFirstLastPara="1" wrap="square" lIns="91425" tIns="91425" rIns="91425" bIns="91425" anchor="t" anchorCtr="0"/>
          <a:lstStyle>
            <a:lvl1pPr marL="609585" lvl="0" indent="-457189" algn="l">
              <a:lnSpc>
                <a:spcPct val="115000"/>
              </a:lnSpc>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1219170" lvl="1"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828754" lvl="2"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2438339" lvl="3"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3047924" lvl="4"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3657509" lvl="5"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4267093" lvl="6"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4876678" lvl="7" indent="-423323" algn="l">
              <a:lnSpc>
                <a:spcPct val="115000"/>
              </a:lnSpc>
              <a:spcBef>
                <a:spcPts val="2133"/>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5486263" lvl="8" indent="-423323" algn="l">
              <a:lnSpc>
                <a:spcPct val="115000"/>
              </a:lnSpc>
              <a:spcBef>
                <a:spcPts val="2133"/>
              </a:spcBef>
              <a:spcAft>
                <a:spcPts val="2133"/>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pPr lvl="0"/>
            <a:r>
              <a:rPr lang="en-US"/>
              <a:t>Click to edit Master text styles</a:t>
            </a:r>
          </a:p>
        </p:txBody>
      </p:sp>
    </p:spTree>
    <p:extLst>
      <p:ext uri="{BB962C8B-B14F-4D97-AF65-F5344CB8AC3E}">
        <p14:creationId xmlns:p14="http://schemas.microsoft.com/office/powerpoint/2010/main" val="3390686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Content Placeholder 2"/>
          <p:cNvSpPr txBox="1">
            <a:spLocks/>
          </p:cNvSpPr>
          <p:nvPr userDrawn="1"/>
        </p:nvSpPr>
        <p:spPr>
          <a:xfrm>
            <a:off x="8407154" y="510466"/>
            <a:ext cx="3373515" cy="5704444"/>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Century Gothic" charset="0"/>
                <a:ea typeface="Century Gothic" charset="0"/>
                <a:cs typeface="Century Gothic" charset="0"/>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Century Gothic" charset="0"/>
                <a:ea typeface="Century Gothic" charset="0"/>
                <a:cs typeface="Century Gothic" charset="0"/>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Radiation</a:t>
            </a:r>
            <a:r>
              <a:rPr kumimoji="0" lang="en-US" sz="3400" b="1"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 </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Energy transmitted in waves or a stream of particles</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Travels through space and other types of matter</a:t>
            </a:r>
          </a:p>
        </p:txBody>
      </p:sp>
      <p:pic>
        <p:nvPicPr>
          <p:cNvPr id="5" name="Picture 4" descr="http://i.stack.imgur.com/1LHed.jpg"/>
          <p:cNvPicPr>
            <a:picLocks noChangeAspect="1" noChangeArrowheads="1"/>
          </p:cNvPicPr>
          <p:nvPr userDrawn="1"/>
        </p:nvPicPr>
        <p:blipFill>
          <a:blip r:embed="rId2" cstate="print"/>
          <a:srcRect/>
          <a:stretch>
            <a:fillRect/>
          </a:stretch>
        </p:blipFill>
        <p:spPr bwMode="auto">
          <a:xfrm>
            <a:off x="1071675" y="975237"/>
            <a:ext cx="5702920" cy="3571248"/>
          </a:xfrm>
          <a:prstGeom prst="rect">
            <a:avLst/>
          </a:prstGeom>
          <a:noFill/>
        </p:spPr>
      </p:pic>
      <p:sp>
        <p:nvSpPr>
          <p:cNvPr id="6" name="Rectangle: Rounded Corners 5">
            <a:extLst>
              <a:ext uri="{FF2B5EF4-FFF2-40B4-BE49-F238E27FC236}">
                <a16:creationId xmlns:a16="http://schemas.microsoft.com/office/drawing/2014/main" id="{8E712A75-FB4B-4DB5-A2B5-C866C05925E0}"/>
              </a:ext>
            </a:extLst>
          </p:cNvPr>
          <p:cNvSpPr/>
          <p:nvPr userDrawn="1"/>
        </p:nvSpPr>
        <p:spPr>
          <a:xfrm>
            <a:off x="564510" y="4551624"/>
            <a:ext cx="2834640" cy="1823359"/>
          </a:xfrm>
          <a:prstGeom prst="roundRect">
            <a:avLst/>
          </a:prstGeom>
          <a:no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lstStyle/>
          <a:p>
            <a:pPr algn="ctr"/>
            <a:r>
              <a:rPr lang="en-US" sz="1400">
                <a:solidFill>
                  <a:srgbClr val="9900CC"/>
                </a:solidFill>
                <a:latin typeface="Verdana" panose="020B0604030504040204" pitchFamily="34" charset="0"/>
                <a:ea typeface="Verdana" panose="020B0604030504040204" pitchFamily="34" charset="0"/>
              </a:rPr>
              <a:t>What is radiation?</a:t>
            </a:r>
            <a:endParaRPr lang="en-US" sz="1400" dirty="0">
              <a:solidFill>
                <a:srgbClr val="9900CC"/>
              </a:solidFill>
              <a:latin typeface="Verdana" panose="020B0604030504040204" pitchFamily="34" charset="0"/>
              <a:ea typeface="Verdana" panose="020B0604030504040204" pitchFamily="34" charset="0"/>
            </a:endParaRPr>
          </a:p>
        </p:txBody>
      </p:sp>
      <p:sp>
        <p:nvSpPr>
          <p:cNvPr id="8" name="Rectangle: Rounded Corners 7">
            <a:extLst>
              <a:ext uri="{FF2B5EF4-FFF2-40B4-BE49-F238E27FC236}">
                <a16:creationId xmlns:a16="http://schemas.microsoft.com/office/drawing/2014/main" id="{D67A3D58-EB39-45A1-8886-10DA9061862C}"/>
              </a:ext>
            </a:extLst>
          </p:cNvPr>
          <p:cNvSpPr/>
          <p:nvPr userDrawn="1"/>
        </p:nvSpPr>
        <p:spPr>
          <a:xfrm>
            <a:off x="4366768" y="4546486"/>
            <a:ext cx="2834640" cy="1823359"/>
          </a:xfrm>
          <a:prstGeom prst="roundRect">
            <a:avLst/>
          </a:prstGeom>
          <a:no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lIns="0" tIns="0" rIns="0" rtlCol="0" anchor="t"/>
          <a:lstStyle/>
          <a:p>
            <a:pPr algn="ctr"/>
            <a:r>
              <a:rPr lang="en-US" sz="1400">
                <a:solidFill>
                  <a:srgbClr val="9900CC"/>
                </a:solidFill>
                <a:latin typeface="Verdana" panose="020B0604030504040204" pitchFamily="34" charset="0"/>
                <a:ea typeface="Verdana" panose="020B0604030504040204" pitchFamily="34" charset="0"/>
              </a:rPr>
              <a:t>How does this image show radiation?</a:t>
            </a:r>
            <a:endParaRPr lang="en-US" sz="1400" dirty="0">
              <a:solidFill>
                <a:srgbClr val="9900CC"/>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9324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dissolv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Content Placeholder 2"/>
          <p:cNvSpPr txBox="1">
            <a:spLocks/>
          </p:cNvSpPr>
          <p:nvPr userDrawn="1"/>
        </p:nvSpPr>
        <p:spPr>
          <a:xfrm>
            <a:off x="8306886" y="588146"/>
            <a:ext cx="3518170" cy="5681708"/>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Century Gothic" charset="0"/>
                <a:ea typeface="Century Gothic" charset="0"/>
                <a:cs typeface="Century Gothic" charset="0"/>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Century Gothic" charset="0"/>
                <a:ea typeface="Century Gothic" charset="0"/>
                <a:cs typeface="Century Gothic" charset="0"/>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Century Gothic" charset="0"/>
                <a:ea typeface="Century Gothic" charset="0"/>
                <a:cs typeface="Century Gothic" charset="0"/>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1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Convection</a:t>
            </a:r>
            <a:r>
              <a:rPr kumimoji="0" lang="en-US" sz="3400" b="1"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 </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The transfer of thermal energy through a fluid (gas or liquid)</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Due to differences in density</a:t>
            </a: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10312" marR="0" lvl="0" indent="-210312" algn="l" defTabSz="914400" rtl="0" eaLnBrk="1" fontAlgn="auto" latinLnBrk="0" hangingPunct="1">
              <a:lnSpc>
                <a:spcPct val="90000"/>
              </a:lnSpc>
              <a:spcBef>
                <a:spcPts val="11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cs typeface="Verdana" panose="020B0604030504040204" pitchFamily="34" charset="0"/>
              </a:rPr>
              <a:t>Hot fluid rises while cold fluid sinks.  </a:t>
            </a:r>
          </a:p>
        </p:txBody>
      </p:sp>
      <p:pic>
        <p:nvPicPr>
          <p:cNvPr id="5" name="Picture 4" descr="https://upload.wikimedia.org/wikipedia/commons/thumb/f/f5/ConvectionCells.svg/1280px-ConvectionCells.svg.png"/>
          <p:cNvPicPr>
            <a:picLocks noChangeAspect="1" noChangeArrowheads="1"/>
          </p:cNvPicPr>
          <p:nvPr userDrawn="1"/>
        </p:nvPicPr>
        <p:blipFill>
          <a:blip r:embed="rId2" cstate="print"/>
          <a:srcRect/>
          <a:stretch>
            <a:fillRect/>
          </a:stretch>
        </p:blipFill>
        <p:spPr bwMode="auto">
          <a:xfrm>
            <a:off x="366945" y="1781683"/>
            <a:ext cx="4078157" cy="3671934"/>
          </a:xfrm>
          <a:prstGeom prst="rect">
            <a:avLst/>
          </a:prstGeom>
          <a:noFill/>
        </p:spPr>
      </p:pic>
      <p:sp>
        <p:nvSpPr>
          <p:cNvPr id="6" name="TextBox 5"/>
          <p:cNvSpPr txBox="1"/>
          <p:nvPr userDrawn="1"/>
        </p:nvSpPr>
        <p:spPr>
          <a:xfrm>
            <a:off x="797123" y="1003239"/>
            <a:ext cx="3217797" cy="400110"/>
          </a:xfrm>
          <a:prstGeom prst="rect">
            <a:avLst/>
          </a:prstGeom>
          <a:solidFill>
            <a:srgbClr val="FF0000"/>
          </a:solidFill>
          <a:ln w="25400">
            <a:solidFill>
              <a:srgbClr val="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Verdana" panose="020B0604030504040204" pitchFamily="34" charset="0"/>
              </a:rPr>
              <a:t>Red (hot) rises</a:t>
            </a:r>
          </a:p>
        </p:txBody>
      </p:sp>
      <p:sp>
        <p:nvSpPr>
          <p:cNvPr id="7" name="TextBox 6"/>
          <p:cNvSpPr txBox="1"/>
          <p:nvPr userDrawn="1"/>
        </p:nvSpPr>
        <p:spPr>
          <a:xfrm>
            <a:off x="797123" y="4384891"/>
            <a:ext cx="3217797" cy="400110"/>
          </a:xfrm>
          <a:prstGeom prst="rect">
            <a:avLst/>
          </a:prstGeom>
          <a:solidFill>
            <a:srgbClr val="00B0F0"/>
          </a:solidFill>
          <a:ln w="25400">
            <a:solidFill>
              <a:srgbClr val="0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Verdana" panose="020B0604030504040204" pitchFamily="34" charset="0"/>
              </a:rPr>
              <a:t>Blue (cold) sinks</a:t>
            </a:r>
          </a:p>
        </p:txBody>
      </p:sp>
      <p:sp>
        <p:nvSpPr>
          <p:cNvPr id="3" name="Rectangle: Rounded Corners 2">
            <a:extLst>
              <a:ext uri="{FF2B5EF4-FFF2-40B4-BE49-F238E27FC236}">
                <a16:creationId xmlns:a16="http://schemas.microsoft.com/office/drawing/2014/main" id="{C5BE067A-3C04-4A51-99B6-489815CC99AC}"/>
              </a:ext>
            </a:extLst>
          </p:cNvPr>
          <p:cNvSpPr/>
          <p:nvPr userDrawn="1"/>
        </p:nvSpPr>
        <p:spPr>
          <a:xfrm>
            <a:off x="4873841" y="1254050"/>
            <a:ext cx="2672178" cy="4727203"/>
          </a:xfrm>
          <a:prstGeom prst="roundRect">
            <a:avLst/>
          </a:prstGeom>
          <a:no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TextBox 8">
            <a:extLst>
              <a:ext uri="{FF2B5EF4-FFF2-40B4-BE49-F238E27FC236}">
                <a16:creationId xmlns:a16="http://schemas.microsoft.com/office/drawing/2014/main" id="{F91210CD-5A4E-4903-8D0E-F3B57928EF56}"/>
              </a:ext>
            </a:extLst>
          </p:cNvPr>
          <p:cNvSpPr txBox="1"/>
          <p:nvPr userDrawn="1"/>
        </p:nvSpPr>
        <p:spPr>
          <a:xfrm>
            <a:off x="4873841" y="1003239"/>
            <a:ext cx="2672178" cy="2246769"/>
          </a:xfrm>
          <a:prstGeom prst="rect">
            <a:avLst/>
          </a:prstGeom>
          <a:noFill/>
        </p:spPr>
        <p:txBody>
          <a:bodyPr wrap="square" rtlCol="0">
            <a:spAutoFit/>
          </a:bodyPr>
          <a:lstStyle/>
          <a:p>
            <a:pPr algn="ctr"/>
            <a:r>
              <a:rPr lang="en-US" sz="1400" dirty="0">
                <a:solidFill>
                  <a:srgbClr val="9900CC"/>
                </a:solidFill>
                <a:latin typeface="Verdana" panose="020B0604030504040204" pitchFamily="34" charset="0"/>
                <a:ea typeface="Verdana" panose="020B0604030504040204" pitchFamily="34" charset="0"/>
              </a:rPr>
              <a:t>What is convection?</a:t>
            </a:r>
          </a:p>
          <a:p>
            <a:pPr algn="ctr"/>
            <a:endParaRPr lang="en-US" sz="1400" dirty="0">
              <a:solidFill>
                <a:srgbClr val="9900CC"/>
              </a:solidFill>
              <a:latin typeface="Verdana" panose="020B0604030504040204" pitchFamily="34" charset="0"/>
              <a:ea typeface="Verdana" panose="020B0604030504040204" pitchFamily="34" charset="0"/>
            </a:endParaRPr>
          </a:p>
          <a:p>
            <a:pPr algn="ctr"/>
            <a:endParaRPr lang="en-US" sz="1400" dirty="0">
              <a:solidFill>
                <a:srgbClr val="9900CC"/>
              </a:solidFill>
              <a:latin typeface="Verdana" panose="020B0604030504040204" pitchFamily="34" charset="0"/>
              <a:ea typeface="Verdana" panose="020B0604030504040204" pitchFamily="34" charset="0"/>
            </a:endParaRPr>
          </a:p>
          <a:p>
            <a:pPr algn="ctr"/>
            <a:endParaRPr lang="en-US" sz="1400" dirty="0">
              <a:solidFill>
                <a:srgbClr val="9900CC"/>
              </a:solidFill>
              <a:latin typeface="Verdana" panose="020B0604030504040204" pitchFamily="34" charset="0"/>
              <a:ea typeface="Verdana" panose="020B0604030504040204" pitchFamily="34" charset="0"/>
            </a:endParaRPr>
          </a:p>
          <a:p>
            <a:pPr algn="ctr"/>
            <a:endParaRPr lang="en-US" sz="1400" dirty="0">
              <a:solidFill>
                <a:srgbClr val="9900CC"/>
              </a:solidFill>
              <a:latin typeface="Verdana" panose="020B0604030504040204" pitchFamily="34" charset="0"/>
              <a:ea typeface="Verdana" panose="020B0604030504040204" pitchFamily="34" charset="0"/>
            </a:endParaRPr>
          </a:p>
          <a:p>
            <a:pPr algn="ctr"/>
            <a:endParaRPr lang="en-US" sz="1400" dirty="0">
              <a:solidFill>
                <a:srgbClr val="9900CC"/>
              </a:solidFill>
              <a:latin typeface="Verdana" panose="020B0604030504040204" pitchFamily="34" charset="0"/>
              <a:ea typeface="Verdana" panose="020B0604030504040204" pitchFamily="34" charset="0"/>
            </a:endParaRPr>
          </a:p>
          <a:p>
            <a:pPr algn="ctr"/>
            <a:endParaRPr lang="en-US" sz="1400" dirty="0">
              <a:solidFill>
                <a:srgbClr val="9900CC"/>
              </a:solidFill>
              <a:latin typeface="Verdana" panose="020B0604030504040204" pitchFamily="34" charset="0"/>
              <a:ea typeface="Verdana" panose="020B0604030504040204" pitchFamily="34" charset="0"/>
            </a:endParaRPr>
          </a:p>
          <a:p>
            <a:pPr algn="ctr"/>
            <a:endParaRPr lang="en-US" sz="1400" dirty="0">
              <a:solidFill>
                <a:srgbClr val="9900CC"/>
              </a:solidFill>
              <a:latin typeface="Verdana" panose="020B0604030504040204" pitchFamily="34" charset="0"/>
              <a:ea typeface="Verdana" panose="020B0604030504040204" pitchFamily="34" charset="0"/>
            </a:endParaRPr>
          </a:p>
          <a:p>
            <a:pPr algn="ctr"/>
            <a:r>
              <a:rPr lang="en-US" sz="1400" dirty="0">
                <a:solidFill>
                  <a:srgbClr val="9900CC"/>
                </a:solidFill>
                <a:latin typeface="Verdana" panose="020B0604030504040204" pitchFamily="34" charset="0"/>
                <a:ea typeface="Verdana" panose="020B0604030504040204" pitchFamily="34" charset="0"/>
              </a:rPr>
              <a:t>How does this image show convection?</a:t>
            </a:r>
          </a:p>
        </p:txBody>
      </p:sp>
    </p:spTree>
    <p:extLst>
      <p:ext uri="{BB962C8B-B14F-4D97-AF65-F5344CB8AC3E}">
        <p14:creationId xmlns:p14="http://schemas.microsoft.com/office/powerpoint/2010/main" val="102856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dissolv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dissolv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390467"/>
            <a:ext cx="11360800" cy="1068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415600" y="1638233"/>
            <a:ext cx="11360800" cy="445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accent1"/>
                </a:solidFill>
                <a:latin typeface="Source Code Pro"/>
                <a:ea typeface="Source Code Pro"/>
                <a:cs typeface="Source Code Pro"/>
                <a:sym typeface="Source Code Pro"/>
              </a:defRPr>
            </a:lvl1pPr>
            <a:lvl2pPr lvl="1" algn="r">
              <a:buNone/>
              <a:defRPr sz="1333">
                <a:solidFill>
                  <a:schemeClr val="accent1"/>
                </a:solidFill>
                <a:latin typeface="Source Code Pro"/>
                <a:ea typeface="Source Code Pro"/>
                <a:cs typeface="Source Code Pro"/>
                <a:sym typeface="Source Code Pro"/>
              </a:defRPr>
            </a:lvl2pPr>
            <a:lvl3pPr lvl="2" algn="r">
              <a:buNone/>
              <a:defRPr sz="1333">
                <a:solidFill>
                  <a:schemeClr val="accent1"/>
                </a:solidFill>
                <a:latin typeface="Source Code Pro"/>
                <a:ea typeface="Source Code Pro"/>
                <a:cs typeface="Source Code Pro"/>
                <a:sym typeface="Source Code Pro"/>
              </a:defRPr>
            </a:lvl3pPr>
            <a:lvl4pPr lvl="3" algn="r">
              <a:buNone/>
              <a:defRPr sz="1333">
                <a:solidFill>
                  <a:schemeClr val="accent1"/>
                </a:solidFill>
                <a:latin typeface="Source Code Pro"/>
                <a:ea typeface="Source Code Pro"/>
                <a:cs typeface="Source Code Pro"/>
                <a:sym typeface="Source Code Pro"/>
              </a:defRPr>
            </a:lvl4pPr>
            <a:lvl5pPr lvl="4" algn="r">
              <a:buNone/>
              <a:defRPr sz="1333">
                <a:solidFill>
                  <a:schemeClr val="accent1"/>
                </a:solidFill>
                <a:latin typeface="Source Code Pro"/>
                <a:ea typeface="Source Code Pro"/>
                <a:cs typeface="Source Code Pro"/>
                <a:sym typeface="Source Code Pro"/>
              </a:defRPr>
            </a:lvl5pPr>
            <a:lvl6pPr lvl="5" algn="r">
              <a:buNone/>
              <a:defRPr sz="1333">
                <a:solidFill>
                  <a:schemeClr val="accent1"/>
                </a:solidFill>
                <a:latin typeface="Source Code Pro"/>
                <a:ea typeface="Source Code Pro"/>
                <a:cs typeface="Source Code Pro"/>
                <a:sym typeface="Source Code Pro"/>
              </a:defRPr>
            </a:lvl6pPr>
            <a:lvl7pPr lvl="6" algn="r">
              <a:buNone/>
              <a:defRPr sz="1333">
                <a:solidFill>
                  <a:schemeClr val="accent1"/>
                </a:solidFill>
                <a:latin typeface="Source Code Pro"/>
                <a:ea typeface="Source Code Pro"/>
                <a:cs typeface="Source Code Pro"/>
                <a:sym typeface="Source Code Pro"/>
              </a:defRPr>
            </a:lvl7pPr>
            <a:lvl8pPr lvl="7" algn="r">
              <a:buNone/>
              <a:defRPr sz="1333">
                <a:solidFill>
                  <a:schemeClr val="accent1"/>
                </a:solidFill>
                <a:latin typeface="Source Code Pro"/>
                <a:ea typeface="Source Code Pro"/>
                <a:cs typeface="Source Code Pro"/>
                <a:sym typeface="Source Code Pro"/>
              </a:defRPr>
            </a:lvl8pPr>
            <a:lvl9pPr lvl="8" algn="r">
              <a:buNone/>
              <a:defRPr sz="1333">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833" r:id="rId1"/>
    <p:sldLayoutId id="2147483834" r:id="rId2"/>
    <p:sldLayoutId id="2147483836" r:id="rId3"/>
    <p:sldLayoutId id="2147483837" r:id="rId4"/>
    <p:sldLayoutId id="2147483838" r:id="rId5"/>
    <p:sldLayoutId id="2147483839" r:id="rId6"/>
    <p:sldLayoutId id="214748384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1AC2B7-4164-4556-92E1-41442BB7A40A}"/>
              </a:ext>
            </a:extLst>
          </p:cNvPr>
          <p:cNvSpPr/>
          <p:nvPr userDrawn="1"/>
        </p:nvSpPr>
        <p:spPr>
          <a:xfrm>
            <a:off x="1609344" y="6572250"/>
            <a:ext cx="10582656" cy="285750"/>
          </a:xfrm>
          <a:prstGeom prst="rect">
            <a:avLst/>
          </a:prstGeom>
          <a:solidFill>
            <a:srgbClr val="CCCCFF"/>
          </a:solidFill>
          <a:ln>
            <a:solidFill>
              <a:srgbClr val="CC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solidFill>
                <a:schemeClr val="accent1">
                  <a:lumMod val="75000"/>
                </a:schemeClr>
              </a:solidFill>
              <a:latin typeface="Verdana" panose="020B0604030504040204" pitchFamily="34" charset="0"/>
            </a:endParaRPr>
          </a:p>
        </p:txBody>
      </p:sp>
      <p:sp>
        <p:nvSpPr>
          <p:cNvPr id="14" name="TextBox 13">
            <a:extLst>
              <a:ext uri="{FF2B5EF4-FFF2-40B4-BE49-F238E27FC236}">
                <a16:creationId xmlns:a16="http://schemas.microsoft.com/office/drawing/2014/main" id="{50C0A6FF-F004-46DB-A380-78BFA36177F9}"/>
              </a:ext>
            </a:extLst>
          </p:cNvPr>
          <p:cNvSpPr txBox="1"/>
          <p:nvPr userDrawn="1"/>
        </p:nvSpPr>
        <p:spPr>
          <a:xfrm>
            <a:off x="-21336" y="5224790"/>
            <a:ext cx="1785666" cy="246221"/>
          </a:xfrm>
          <a:prstGeom prst="rect">
            <a:avLst/>
          </a:prstGeom>
          <a:noFill/>
        </p:spPr>
        <p:txBody>
          <a:bodyPr wrap="square" rtlCol="0">
            <a:spAutoFit/>
          </a:bodyPr>
          <a:lstStyle/>
          <a:p>
            <a:r>
              <a:rPr lang="en-US" sz="1000" dirty="0">
                <a:solidFill>
                  <a:srgbClr val="9900CC"/>
                </a:solidFill>
                <a:latin typeface="Verdana" panose="020B0604030504040204" pitchFamily="34" charset="0"/>
              </a:rPr>
              <a:t>© Kesler Science, LLC</a:t>
            </a:r>
          </a:p>
        </p:txBody>
      </p:sp>
      <p:sp>
        <p:nvSpPr>
          <p:cNvPr id="6" name="Rectangle 5">
            <a:extLst>
              <a:ext uri="{FF2B5EF4-FFF2-40B4-BE49-F238E27FC236}">
                <a16:creationId xmlns:a16="http://schemas.microsoft.com/office/drawing/2014/main" id="{C1E91FB8-347D-4CC5-AE21-D41468F38B4F}"/>
              </a:ext>
            </a:extLst>
          </p:cNvPr>
          <p:cNvSpPr/>
          <p:nvPr userDrawn="1"/>
        </p:nvSpPr>
        <p:spPr>
          <a:xfrm>
            <a:off x="7882648" y="0"/>
            <a:ext cx="4309353" cy="6858000"/>
          </a:xfrm>
          <a:prstGeom prst="rect">
            <a:avLst/>
          </a:prstGeom>
          <a:solidFill>
            <a:srgbClr val="9900CC"/>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600" dirty="0">
              <a:latin typeface="Verdana" panose="020B0604030504040204" pitchFamily="34" charset="0"/>
            </a:endParaRPr>
          </a:p>
        </p:txBody>
      </p:sp>
      <p:sp>
        <p:nvSpPr>
          <p:cNvPr id="2" name="Title 1">
            <a:extLst>
              <a:ext uri="{FF2B5EF4-FFF2-40B4-BE49-F238E27FC236}">
                <a16:creationId xmlns:a16="http://schemas.microsoft.com/office/drawing/2014/main" id="{AFB56F3E-3291-40E6-AE69-E86184E33C23}"/>
              </a:ext>
            </a:extLst>
          </p:cNvPr>
          <p:cNvSpPr txBox="1">
            <a:spLocks/>
          </p:cNvSpPr>
          <p:nvPr userDrawn="1"/>
        </p:nvSpPr>
        <p:spPr>
          <a:xfrm>
            <a:off x="0" y="19237"/>
            <a:ext cx="7882648" cy="906671"/>
          </a:xfrm>
          <a:prstGeom prst="rect">
            <a:avLst/>
          </a:prstGeom>
        </p:spPr>
        <p:txBody>
          <a:bodyPr vert="horz" lIns="73152" tIns="36576" rIns="73152" bIns="36576" rtlCol="0" anchor="b">
            <a:normAutofit fontScale="92500" lnSpcReduction="10000"/>
          </a:bodyPr>
          <a:lstStyle>
            <a:lvl1pPr algn="l" defTabSz="914400" rtl="0" eaLnBrk="1" latinLnBrk="0" hangingPunct="1">
              <a:spcBef>
                <a:spcPct val="0"/>
              </a:spcBef>
              <a:buNone/>
              <a:defRPr sz="3400" b="0" i="0" kern="1200">
                <a:solidFill>
                  <a:schemeClr val="accent1"/>
                </a:solidFill>
                <a:latin typeface="Century Gothic" charset="0"/>
                <a:ea typeface="Century Gothic" charset="0"/>
                <a:cs typeface="Century Gothic" charset="0"/>
              </a:defRPr>
            </a:lvl1pPr>
          </a:lstStyle>
          <a:p>
            <a:pPr algn="ctr"/>
            <a:r>
              <a:rPr lang="en-US" sz="3200" b="1" dirty="0">
                <a:solidFill>
                  <a:srgbClr val="9900CC"/>
                </a:solidFill>
                <a:latin typeface="Verdana" panose="020B0604030504040204" pitchFamily="34" charset="0"/>
                <a:ea typeface="Verdana" panose="020B0604030504040204" pitchFamily="34" charset="0"/>
                <a:cs typeface="Verdana" panose="020B0604030504040204" pitchFamily="34" charset="0"/>
              </a:rPr>
              <a:t>Conduction, Convection,</a:t>
            </a:r>
            <a:r>
              <a:rPr lang="en-US" sz="3200" b="1" baseline="0" dirty="0">
                <a:solidFill>
                  <a:srgbClr val="9900CC"/>
                </a:solidFill>
                <a:latin typeface="Verdana" panose="020B0604030504040204" pitchFamily="34" charset="0"/>
                <a:ea typeface="Verdana" panose="020B0604030504040204" pitchFamily="34" charset="0"/>
                <a:cs typeface="Verdana" panose="020B0604030504040204" pitchFamily="34" charset="0"/>
              </a:rPr>
              <a:t> and Radiation</a:t>
            </a:r>
            <a:endParaRPr lang="en-US" sz="3200" b="1" dirty="0">
              <a:solidFill>
                <a:srgbClr val="9900CC"/>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47352107"/>
      </p:ext>
    </p:extLst>
  </p:cSld>
  <p:clrMap bg1="lt1" tx1="dk1" bg2="lt2" tx2="dk2" accent1="accent1" accent2="accent2" accent3="accent3" accent4="accent4" accent5="accent5" accent6="accent6" hlink="hlink" folHlink="folHlink"/>
  <p:sldLayoutIdLst>
    <p:sldLayoutId id="2147483832" r:id="rId1"/>
    <p:sldLayoutId id="2147483831" r:id="rId2"/>
    <p:sldLayoutId id="2147483830" r:id="rId3"/>
  </p:sldLayoutIdLst>
  <p:hf sldNum="0" hdr="0" ftr="0" dt="0"/>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Verdana" panose="020B0604030504040204" pitchFamily="34" charset="0"/>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Verdana" panose="020B0604030504040204" pitchFamily="34" charset="0"/>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Verdana" panose="020B0604030504040204" pitchFamily="34" charset="0"/>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Verdana" panose="020B0604030504040204" pitchFamily="34" charset="0"/>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Verdana" panose="020B0604030504040204" pitchFamily="34" charset="0"/>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p12"/>
          <p:cNvSpPr txBox="1">
            <a:spLocks noGrp="1"/>
          </p:cNvSpPr>
          <p:nvPr>
            <p:ph type="title"/>
          </p:nvPr>
        </p:nvSpPr>
        <p:spPr/>
        <p:txBody>
          <a:bodyPr/>
          <a:lstStyle/>
          <a:p>
            <a:r>
              <a:rPr lang="en-AU" dirty="0"/>
              <a:t>We are learning about atomic structure</a:t>
            </a:r>
            <a:endParaRPr lang="en-US" dirty="0"/>
          </a:p>
        </p:txBody>
      </p:sp>
      <p:sp>
        <p:nvSpPr>
          <p:cNvPr id="75" name="Google Shape;75;p12"/>
          <p:cNvSpPr txBox="1">
            <a:spLocks noGrp="1"/>
          </p:cNvSpPr>
          <p:nvPr>
            <p:ph type="body" idx="1"/>
          </p:nvPr>
        </p:nvSpPr>
        <p:spPr>
          <a:xfrm>
            <a:off x="663966" y="3856500"/>
            <a:ext cx="10979393" cy="2683200"/>
          </a:xfrm>
        </p:spPr>
        <p:txBody>
          <a:bodyPr/>
          <a:lstStyle/>
          <a:p>
            <a:pPr marL="152396" indent="0">
              <a:buNone/>
            </a:pPr>
            <a:r>
              <a:rPr lang="en-AU" sz="2800" dirty="0"/>
              <a:t>Students will be able to:</a:t>
            </a:r>
          </a:p>
          <a:p>
            <a:r>
              <a:rPr lang="en-AU" sz="2800" dirty="0"/>
              <a:t>Draw and label the structure of an atom</a:t>
            </a:r>
          </a:p>
          <a:p>
            <a:r>
              <a:rPr lang="en-AU" sz="2800" dirty="0"/>
              <a:t>Determine the number of protons, neutrons and electrons in an element</a:t>
            </a:r>
          </a:p>
        </p:txBody>
      </p:sp>
      <p:graphicFrame>
        <p:nvGraphicFramePr>
          <p:cNvPr id="79" name="Google Shape;79;p12"/>
          <p:cNvGraphicFramePr/>
          <p:nvPr/>
        </p:nvGraphicFramePr>
        <p:xfrm>
          <a:off x="10137801" y="305900"/>
          <a:ext cx="1632767" cy="701000"/>
        </p:xfrm>
        <a:graphic>
          <a:graphicData uri="http://schemas.openxmlformats.org/drawingml/2006/table">
            <a:tbl>
              <a:tblPr>
                <a:noFill/>
              </a:tblPr>
              <a:tblGrid>
                <a:gridCol w="16327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a:ea typeface="Century Gothic"/>
                          <a:cs typeface="Century Gothic"/>
                          <a:sym typeface="Century Gothic"/>
                        </a:rPr>
                        <a:t>TRACK WITH ME</a:t>
                      </a:r>
                      <a:endParaRPr sz="1500" b="1" u="none" strike="noStrike" cap="none" dirty="0">
                        <a:solidFill>
                          <a:srgbClr val="FFFFFF"/>
                        </a:solidFill>
                        <a:latin typeface="Century Gothic"/>
                        <a:ea typeface="Century Gothic"/>
                        <a:cs typeface="Century Gothic"/>
                        <a:sym typeface="Century Gothic"/>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80" name="Google Shape;80;p12"/>
          <p:cNvGraphicFramePr/>
          <p:nvPr/>
        </p:nvGraphicFramePr>
        <p:xfrm>
          <a:off x="10137801" y="985233"/>
          <a:ext cx="1632767" cy="472400"/>
        </p:xfrm>
        <a:graphic>
          <a:graphicData uri="http://schemas.openxmlformats.org/drawingml/2006/table">
            <a:tbl>
              <a:tblPr>
                <a:noFill/>
              </a:tblPr>
              <a:tblGrid>
                <a:gridCol w="16327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a:ea typeface="Century Gothic"/>
                          <a:cs typeface="Century Gothic"/>
                          <a:sym typeface="Century Gothic"/>
                        </a:rPr>
                        <a:t>READ WITH ME</a:t>
                      </a:r>
                      <a:endParaRPr sz="1500" b="1" u="none" strike="noStrike" cap="none" dirty="0">
                        <a:solidFill>
                          <a:srgbClr val="FFFFFF"/>
                        </a:solidFill>
                        <a:latin typeface="Century Gothic"/>
                        <a:ea typeface="Century Gothic"/>
                        <a:cs typeface="Century Gothic"/>
                        <a:sym typeface="Century Gothic"/>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3530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 name="Subtitle 1">
            <a:extLst>
              <a:ext uri="{FF2B5EF4-FFF2-40B4-BE49-F238E27FC236}">
                <a16:creationId xmlns:a16="http://schemas.microsoft.com/office/drawing/2014/main" id="{C6D05DD8-7313-4431-B1D8-DAD7ADE68AFB}"/>
              </a:ext>
            </a:extLst>
          </p:cNvPr>
          <p:cNvSpPr>
            <a:spLocks noGrp="1"/>
          </p:cNvSpPr>
          <p:nvPr>
            <p:ph type="subTitle" idx="1"/>
          </p:nvPr>
        </p:nvSpPr>
        <p:spPr>
          <a:solidFill>
            <a:srgbClr val="019D8B"/>
          </a:solidFill>
        </p:spPr>
        <p:txBody>
          <a:bodyPr/>
          <a:lstStyle/>
          <a:p>
            <a:pPr>
              <a:lnSpc>
                <a:spcPct val="100000"/>
              </a:lnSpc>
            </a:pPr>
            <a:r>
              <a:rPr lang="en-AU" sz="2800" dirty="0"/>
              <a:t>Repeat the opposite word/phrase.</a:t>
            </a:r>
            <a:endParaRPr lang="en-AU" dirty="0"/>
          </a:p>
        </p:txBody>
      </p:sp>
      <p:sp>
        <p:nvSpPr>
          <p:cNvPr id="244" name="Google Shape;244;p47"/>
          <p:cNvSpPr txBox="1">
            <a:spLocks noGrp="1"/>
          </p:cNvSpPr>
          <p:nvPr>
            <p:ph type="body" idx="2"/>
          </p:nvPr>
        </p:nvSpPr>
        <p:spPr>
          <a:xfrm>
            <a:off x="1002203" y="1186094"/>
            <a:ext cx="10914493" cy="5420800"/>
          </a:xfrm>
          <a:prstGeom prst="rect">
            <a:avLst/>
          </a:prstGeom>
        </p:spPr>
        <p:txBody>
          <a:bodyPr spcFirstLastPara="1" wrap="square" lIns="121900" tIns="121900" rIns="121900" bIns="121900" anchor="t" anchorCtr="0">
            <a:noAutofit/>
          </a:bodyPr>
          <a:lstStyle/>
          <a:p>
            <a:pPr marL="0" indent="0">
              <a:lnSpc>
                <a:spcPct val="100000"/>
              </a:lnSpc>
              <a:buNone/>
            </a:pPr>
            <a:r>
              <a:rPr lang="en-AU" sz="6400" dirty="0"/>
              <a:t>ELEMENT</a:t>
            </a:r>
          </a:p>
          <a:p>
            <a:pPr marL="0" indent="0">
              <a:lnSpc>
                <a:spcPct val="100000"/>
              </a:lnSpc>
              <a:buNone/>
            </a:pPr>
            <a:endParaRPr lang="en-AU" sz="6400" dirty="0"/>
          </a:p>
          <a:p>
            <a:pPr marL="0" indent="0">
              <a:lnSpc>
                <a:spcPct val="100000"/>
              </a:lnSpc>
              <a:buNone/>
            </a:pPr>
            <a:r>
              <a:rPr lang="en-US" sz="6400" dirty="0">
                <a:solidFill>
                  <a:srgbClr val="0B5394"/>
                </a:solidFill>
              </a:rPr>
              <a:t>A SUBSTANCE THAT CONTAINS ONLY </a:t>
            </a:r>
            <a:r>
              <a:rPr lang="en-US" sz="6400" b="1" dirty="0">
                <a:solidFill>
                  <a:srgbClr val="0B5394"/>
                </a:solidFill>
              </a:rPr>
              <a:t>ONE TYPE </a:t>
            </a:r>
            <a:r>
              <a:rPr lang="en-US" sz="6400" dirty="0">
                <a:solidFill>
                  <a:srgbClr val="0B5394"/>
                </a:solidFill>
              </a:rPr>
              <a:t>OF ATOM</a:t>
            </a:r>
            <a:endParaRPr lang="en-AU" sz="6400" dirty="0">
              <a:solidFill>
                <a:srgbClr val="0B5394"/>
              </a:solidFill>
            </a:endParaRPr>
          </a:p>
        </p:txBody>
      </p:sp>
      <p:pic>
        <p:nvPicPr>
          <p:cNvPr id="2050" name="Picture 2" descr="Atom, atomic, bromine, chemistry, element, mendeleev icon - Download on  Iconfinder">
            <a:extLst>
              <a:ext uri="{FF2B5EF4-FFF2-40B4-BE49-F238E27FC236}">
                <a16:creationId xmlns:a16="http://schemas.microsoft.com/office/drawing/2014/main" id="{1B05813C-1752-43D3-9AC5-A2FFD7216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5453" y="176867"/>
            <a:ext cx="1660347" cy="1660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328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3076" name="Picture 4" descr="Potassium - Energy Education">
            <a:extLst>
              <a:ext uri="{FF2B5EF4-FFF2-40B4-BE49-F238E27FC236}">
                <a16:creationId xmlns:a16="http://schemas.microsoft.com/office/drawing/2014/main" id="{3A458456-3286-45C6-9F54-CF8BE184C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5729" y="271549"/>
            <a:ext cx="2110181" cy="2162936"/>
          </a:xfrm>
          <a:prstGeom prst="rect">
            <a:avLst/>
          </a:prstGeom>
          <a:noFill/>
          <a:extLst>
            <a:ext uri="{909E8E84-426E-40DD-AFC4-6F175D3DCCD1}">
              <a14:hiddenFill xmlns:a14="http://schemas.microsoft.com/office/drawing/2010/main">
                <a:solidFill>
                  <a:srgbClr val="FFFFFF"/>
                </a:solidFill>
              </a14:hiddenFill>
            </a:ext>
          </a:extLst>
        </p:spPr>
      </p:pic>
      <p:sp>
        <p:nvSpPr>
          <p:cNvPr id="244" name="Google Shape;244;p47"/>
          <p:cNvSpPr txBox="1">
            <a:spLocks noGrp="1"/>
          </p:cNvSpPr>
          <p:nvPr>
            <p:ph type="body" idx="1"/>
          </p:nvPr>
        </p:nvSpPr>
        <p:spPr>
          <a:xfrm>
            <a:off x="666200" y="754933"/>
            <a:ext cx="11276400" cy="5462800"/>
          </a:xfrm>
          <a:prstGeom prst="rect">
            <a:avLst/>
          </a:prstGeom>
        </p:spPr>
        <p:txBody>
          <a:bodyPr spcFirstLastPara="1" wrap="square" lIns="121900" tIns="121900" rIns="121900" bIns="121900" anchor="ctr" anchorCtr="0">
            <a:noAutofit/>
          </a:bodyPr>
          <a:lstStyle/>
          <a:p>
            <a:pPr marL="0" indent="0">
              <a:buNone/>
            </a:pPr>
            <a:r>
              <a:rPr lang="en" sz="3200" dirty="0"/>
              <a:t>Repeat the opposite word/phrase.</a:t>
            </a:r>
            <a:endParaRPr sz="3200" dirty="0"/>
          </a:p>
          <a:p>
            <a:pPr marL="0" indent="0">
              <a:spcBef>
                <a:spcPts val="2133"/>
              </a:spcBef>
              <a:buNone/>
            </a:pPr>
            <a:r>
              <a:rPr lang="en-AU" sz="6400" dirty="0"/>
              <a:t>ATOMIC NUMBER</a:t>
            </a:r>
          </a:p>
          <a:p>
            <a:pPr marL="0" indent="0" algn="r">
              <a:spcAft>
                <a:spcPts val="2133"/>
              </a:spcAft>
              <a:buNone/>
            </a:pPr>
            <a:r>
              <a:rPr lang="en-US" sz="6400" dirty="0">
                <a:solidFill>
                  <a:srgbClr val="0B5394"/>
                </a:solidFill>
              </a:rPr>
              <a:t>THE NUMBER OF </a:t>
            </a:r>
            <a:r>
              <a:rPr lang="en-US" sz="6400" b="1" dirty="0">
                <a:solidFill>
                  <a:srgbClr val="0B5394"/>
                </a:solidFill>
              </a:rPr>
              <a:t>PROTONS</a:t>
            </a:r>
            <a:r>
              <a:rPr lang="en-US" sz="6400" dirty="0">
                <a:solidFill>
                  <a:srgbClr val="0B5394"/>
                </a:solidFill>
              </a:rPr>
              <a:t> IN AN ATOM</a:t>
            </a:r>
            <a:endParaRPr lang="en-AU" sz="6400" dirty="0">
              <a:solidFill>
                <a:srgbClr val="0B5394"/>
              </a:solidFill>
            </a:endParaRPr>
          </a:p>
        </p:txBody>
      </p:sp>
      <p:sp>
        <p:nvSpPr>
          <p:cNvPr id="2" name="Oval 1">
            <a:extLst>
              <a:ext uri="{FF2B5EF4-FFF2-40B4-BE49-F238E27FC236}">
                <a16:creationId xmlns:a16="http://schemas.microsoft.com/office/drawing/2014/main" id="{75B87E87-C605-4D87-A225-281E9455DCA7}"/>
              </a:ext>
            </a:extLst>
          </p:cNvPr>
          <p:cNvSpPr/>
          <p:nvPr/>
        </p:nvSpPr>
        <p:spPr>
          <a:xfrm>
            <a:off x="10503018" y="587153"/>
            <a:ext cx="402670" cy="352338"/>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Arrow Connector 3">
            <a:extLst>
              <a:ext uri="{FF2B5EF4-FFF2-40B4-BE49-F238E27FC236}">
                <a16:creationId xmlns:a16="http://schemas.microsoft.com/office/drawing/2014/main" id="{D8F86162-4D78-42D6-B89C-3083A34706A9}"/>
              </a:ext>
            </a:extLst>
          </p:cNvPr>
          <p:cNvCxnSpPr/>
          <p:nvPr/>
        </p:nvCxnSpPr>
        <p:spPr>
          <a:xfrm>
            <a:off x="7256477" y="754933"/>
            <a:ext cx="3045204" cy="0"/>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 name="Subtitle 1">
            <a:extLst>
              <a:ext uri="{FF2B5EF4-FFF2-40B4-BE49-F238E27FC236}">
                <a16:creationId xmlns:a16="http://schemas.microsoft.com/office/drawing/2014/main" id="{12C4F518-0671-4490-887A-A3FA28F4ABF8}"/>
              </a:ext>
            </a:extLst>
          </p:cNvPr>
          <p:cNvSpPr txBox="1">
            <a:spLocks/>
          </p:cNvSpPr>
          <p:nvPr/>
        </p:nvSpPr>
        <p:spPr>
          <a:xfrm>
            <a:off x="88004" y="242824"/>
            <a:ext cx="8786400" cy="584758"/>
          </a:xfrm>
          <a:prstGeom prst="rect">
            <a:avLst/>
          </a:prstGeom>
          <a:solidFill>
            <a:srgbClr val="019D8B"/>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57189" algn="l" rtl="0">
              <a:lnSpc>
                <a:spcPct val="115000"/>
              </a:lnSpc>
              <a:spcBef>
                <a:spcPts val="0"/>
              </a:spcBef>
              <a:spcAft>
                <a:spcPts val="0"/>
              </a:spcAft>
              <a:buClr>
                <a:srgbClr val="000000"/>
              </a:buClr>
              <a:buSzPts val="1800"/>
              <a:buFont typeface="Century Gothic"/>
              <a:buChar char="●"/>
              <a:defRPr sz="1800" b="0" i="0" u="none" strike="noStrike" cap="none">
                <a:solidFill>
                  <a:srgbClr val="000000"/>
                </a:solidFill>
                <a:latin typeface="Century Gothic"/>
                <a:ea typeface="Century Gothic"/>
                <a:cs typeface="Century Gothic"/>
                <a:sym typeface="Century Gothic"/>
              </a:defRPr>
            </a:lvl1pPr>
            <a:lvl2pPr marL="1219170" marR="0" lvl="1" indent="-423323" algn="l" rtl="0">
              <a:lnSpc>
                <a:spcPct val="115000"/>
              </a:lnSpc>
              <a:spcBef>
                <a:spcPts val="2133"/>
              </a:spcBef>
              <a:spcAft>
                <a:spcPts val="0"/>
              </a:spcAft>
              <a:buClr>
                <a:srgbClr val="000000"/>
              </a:buClr>
              <a:buSzPts val="1400"/>
              <a:buFont typeface="Century Gothic"/>
              <a:buChar char="○"/>
              <a:defRPr sz="1400" b="0" i="0" u="none" strike="noStrike" cap="none">
                <a:solidFill>
                  <a:srgbClr val="000000"/>
                </a:solidFill>
                <a:latin typeface="Century Gothic"/>
                <a:ea typeface="Century Gothic"/>
                <a:cs typeface="Century Gothic"/>
                <a:sym typeface="Century Gothic"/>
              </a:defRPr>
            </a:lvl2pPr>
            <a:lvl3pPr marL="1828754" marR="0" lvl="2" indent="-423323" algn="l" rtl="0">
              <a:lnSpc>
                <a:spcPct val="115000"/>
              </a:lnSpc>
              <a:spcBef>
                <a:spcPts val="2133"/>
              </a:spcBef>
              <a:spcAft>
                <a:spcPts val="0"/>
              </a:spcAft>
              <a:buClr>
                <a:srgbClr val="000000"/>
              </a:buClr>
              <a:buSzPts val="1400"/>
              <a:buFont typeface="Century Gothic"/>
              <a:buChar char="■"/>
              <a:defRPr sz="1400" b="0" i="0" u="none" strike="noStrike" cap="none">
                <a:solidFill>
                  <a:srgbClr val="000000"/>
                </a:solidFill>
                <a:latin typeface="Century Gothic"/>
                <a:ea typeface="Century Gothic"/>
                <a:cs typeface="Century Gothic"/>
                <a:sym typeface="Century Gothic"/>
              </a:defRPr>
            </a:lvl3pPr>
            <a:lvl4pPr marL="2438339" marR="0" lvl="3" indent="-423323" algn="l" rtl="0">
              <a:lnSpc>
                <a:spcPct val="115000"/>
              </a:lnSpc>
              <a:spcBef>
                <a:spcPts val="2133"/>
              </a:spcBef>
              <a:spcAft>
                <a:spcPts val="0"/>
              </a:spcAft>
              <a:buClr>
                <a:srgbClr val="000000"/>
              </a:buClr>
              <a:buSzPts val="1400"/>
              <a:buFont typeface="Century Gothic"/>
              <a:buChar char="●"/>
              <a:defRPr sz="1400" b="0" i="0" u="none" strike="noStrike" cap="none">
                <a:solidFill>
                  <a:srgbClr val="000000"/>
                </a:solidFill>
                <a:latin typeface="Century Gothic"/>
                <a:ea typeface="Century Gothic"/>
                <a:cs typeface="Century Gothic"/>
                <a:sym typeface="Century Gothic"/>
              </a:defRPr>
            </a:lvl4pPr>
            <a:lvl5pPr marL="3047924" marR="0" lvl="4" indent="-423323" algn="l" rtl="0">
              <a:lnSpc>
                <a:spcPct val="115000"/>
              </a:lnSpc>
              <a:spcBef>
                <a:spcPts val="2133"/>
              </a:spcBef>
              <a:spcAft>
                <a:spcPts val="0"/>
              </a:spcAft>
              <a:buClr>
                <a:srgbClr val="000000"/>
              </a:buClr>
              <a:buSzPts val="1400"/>
              <a:buFont typeface="Century Gothic"/>
              <a:buChar char="○"/>
              <a:defRPr sz="1400" b="0" i="0" u="none" strike="noStrike" cap="none">
                <a:solidFill>
                  <a:srgbClr val="000000"/>
                </a:solidFill>
                <a:latin typeface="Century Gothic"/>
                <a:ea typeface="Century Gothic"/>
                <a:cs typeface="Century Gothic"/>
                <a:sym typeface="Century Gothic"/>
              </a:defRPr>
            </a:lvl5pPr>
            <a:lvl6pPr marL="3657509" marR="0" lvl="5" indent="-423323" algn="l" rtl="0">
              <a:lnSpc>
                <a:spcPct val="115000"/>
              </a:lnSpc>
              <a:spcBef>
                <a:spcPts val="2133"/>
              </a:spcBef>
              <a:spcAft>
                <a:spcPts val="0"/>
              </a:spcAft>
              <a:buClr>
                <a:srgbClr val="000000"/>
              </a:buClr>
              <a:buSzPts val="1400"/>
              <a:buFont typeface="Century Gothic"/>
              <a:buChar char="■"/>
              <a:defRPr sz="1400" b="0" i="0" u="none" strike="noStrike" cap="none">
                <a:solidFill>
                  <a:srgbClr val="000000"/>
                </a:solidFill>
                <a:latin typeface="Century Gothic"/>
                <a:ea typeface="Century Gothic"/>
                <a:cs typeface="Century Gothic"/>
                <a:sym typeface="Century Gothic"/>
              </a:defRPr>
            </a:lvl6pPr>
            <a:lvl7pPr marL="4267093" marR="0" lvl="6" indent="-423323" algn="l" rtl="0">
              <a:lnSpc>
                <a:spcPct val="115000"/>
              </a:lnSpc>
              <a:spcBef>
                <a:spcPts val="2133"/>
              </a:spcBef>
              <a:spcAft>
                <a:spcPts val="0"/>
              </a:spcAft>
              <a:buClr>
                <a:srgbClr val="000000"/>
              </a:buClr>
              <a:buSzPts val="1400"/>
              <a:buFont typeface="Century Gothic"/>
              <a:buChar char="●"/>
              <a:defRPr sz="1400" b="0" i="0" u="none" strike="noStrike" cap="none">
                <a:solidFill>
                  <a:srgbClr val="000000"/>
                </a:solidFill>
                <a:latin typeface="Century Gothic"/>
                <a:ea typeface="Century Gothic"/>
                <a:cs typeface="Century Gothic"/>
                <a:sym typeface="Century Gothic"/>
              </a:defRPr>
            </a:lvl7pPr>
            <a:lvl8pPr marL="4876678" marR="0" lvl="7" indent="-423323" algn="l" rtl="0">
              <a:lnSpc>
                <a:spcPct val="115000"/>
              </a:lnSpc>
              <a:spcBef>
                <a:spcPts val="2133"/>
              </a:spcBef>
              <a:spcAft>
                <a:spcPts val="0"/>
              </a:spcAft>
              <a:buClr>
                <a:srgbClr val="000000"/>
              </a:buClr>
              <a:buSzPts val="1400"/>
              <a:buFont typeface="Century Gothic"/>
              <a:buChar char="○"/>
              <a:defRPr sz="1400" b="0" i="0" u="none" strike="noStrike" cap="none">
                <a:solidFill>
                  <a:srgbClr val="000000"/>
                </a:solidFill>
                <a:latin typeface="Century Gothic"/>
                <a:ea typeface="Century Gothic"/>
                <a:cs typeface="Century Gothic"/>
                <a:sym typeface="Century Gothic"/>
              </a:defRPr>
            </a:lvl8pPr>
            <a:lvl9pPr marL="5486263" marR="0" lvl="8" indent="-423323" algn="l" rtl="0">
              <a:lnSpc>
                <a:spcPct val="115000"/>
              </a:lnSpc>
              <a:spcBef>
                <a:spcPts val="2133"/>
              </a:spcBef>
              <a:spcAft>
                <a:spcPts val="2133"/>
              </a:spcAft>
              <a:buClr>
                <a:srgbClr val="000000"/>
              </a:buClr>
              <a:buSzPts val="1400"/>
              <a:buFont typeface="Century Gothic"/>
              <a:buChar char="■"/>
              <a:defRPr sz="1400" b="0" i="0" u="none" strike="noStrike" cap="none">
                <a:solidFill>
                  <a:srgbClr val="000000"/>
                </a:solidFill>
                <a:latin typeface="Century Gothic"/>
                <a:ea typeface="Century Gothic"/>
                <a:cs typeface="Century Gothic"/>
                <a:sym typeface="Century Gothic"/>
              </a:defRPr>
            </a:lvl9pPr>
          </a:lstStyle>
          <a:p>
            <a:pPr marL="152396" indent="0">
              <a:lnSpc>
                <a:spcPct val="100000"/>
              </a:lnSpc>
              <a:buNone/>
            </a:pPr>
            <a:r>
              <a:rPr lang="en-AU" sz="2800" kern="0" dirty="0">
                <a:solidFill>
                  <a:schemeClr val="bg1"/>
                </a:solidFill>
              </a:rPr>
              <a:t>Repeat the opposite word/phrase</a:t>
            </a:r>
            <a:r>
              <a:rPr lang="en-AU" sz="2800" kern="0" dirty="0"/>
              <a:t>.</a:t>
            </a:r>
            <a:endParaRPr lang="en-AU" kern="0" dirty="0"/>
          </a:p>
        </p:txBody>
      </p:sp>
    </p:spTree>
    <p:extLst>
      <p:ext uri="{BB962C8B-B14F-4D97-AF65-F5344CB8AC3E}">
        <p14:creationId xmlns:p14="http://schemas.microsoft.com/office/powerpoint/2010/main" val="1723480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7"/>
          <p:cNvSpPr txBox="1">
            <a:spLocks noGrp="1"/>
          </p:cNvSpPr>
          <p:nvPr>
            <p:ph type="body" idx="1"/>
          </p:nvPr>
        </p:nvSpPr>
        <p:spPr>
          <a:xfrm>
            <a:off x="676032" y="1000740"/>
            <a:ext cx="11276400" cy="5462800"/>
          </a:xfrm>
          <a:prstGeom prst="rect">
            <a:avLst/>
          </a:prstGeom>
        </p:spPr>
        <p:txBody>
          <a:bodyPr spcFirstLastPara="1" wrap="square" lIns="121900" tIns="121900" rIns="121900" bIns="121900" anchor="ctr" anchorCtr="0">
            <a:noAutofit/>
          </a:bodyPr>
          <a:lstStyle/>
          <a:p>
            <a:pPr marL="0" indent="0">
              <a:buNone/>
            </a:pPr>
            <a:endParaRPr lang="en-AU" sz="6400" dirty="0">
              <a:solidFill>
                <a:srgbClr val="0B5394"/>
              </a:solidFill>
            </a:endParaRPr>
          </a:p>
        </p:txBody>
      </p:sp>
      <p:sp>
        <p:nvSpPr>
          <p:cNvPr id="3" name="Rectangle 2">
            <a:extLst>
              <a:ext uri="{FF2B5EF4-FFF2-40B4-BE49-F238E27FC236}">
                <a16:creationId xmlns:a16="http://schemas.microsoft.com/office/drawing/2014/main" id="{0850C323-9DFF-44AD-AC39-C53FA474218E}"/>
              </a:ext>
            </a:extLst>
          </p:cNvPr>
          <p:cNvSpPr/>
          <p:nvPr/>
        </p:nvSpPr>
        <p:spPr>
          <a:xfrm>
            <a:off x="108153" y="226142"/>
            <a:ext cx="8701549" cy="528791"/>
          </a:xfrm>
          <a:prstGeom prst="rect">
            <a:avLst/>
          </a:prstGeom>
          <a:solidFill>
            <a:srgbClr val="019D8B"/>
          </a:solidFill>
          <a:ln>
            <a:solidFill>
              <a:srgbClr val="019D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00562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3076" name="Picture 4" descr="Potassium - Energy Education">
            <a:extLst>
              <a:ext uri="{FF2B5EF4-FFF2-40B4-BE49-F238E27FC236}">
                <a16:creationId xmlns:a16="http://schemas.microsoft.com/office/drawing/2014/main" id="{3A458456-3286-45C6-9F54-CF8BE184C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5729" y="271549"/>
            <a:ext cx="2110181" cy="2162936"/>
          </a:xfrm>
          <a:prstGeom prst="rect">
            <a:avLst/>
          </a:prstGeom>
          <a:noFill/>
          <a:extLst>
            <a:ext uri="{909E8E84-426E-40DD-AFC4-6F175D3DCCD1}">
              <a14:hiddenFill xmlns:a14="http://schemas.microsoft.com/office/drawing/2010/main">
                <a:solidFill>
                  <a:srgbClr val="FFFFFF"/>
                </a:solidFill>
              </a14:hiddenFill>
            </a:ext>
          </a:extLst>
        </p:spPr>
      </p:pic>
      <p:sp>
        <p:nvSpPr>
          <p:cNvPr id="244" name="Google Shape;244;p47"/>
          <p:cNvSpPr txBox="1">
            <a:spLocks noGrp="1"/>
          </p:cNvSpPr>
          <p:nvPr>
            <p:ph type="body" idx="1"/>
          </p:nvPr>
        </p:nvSpPr>
        <p:spPr>
          <a:xfrm>
            <a:off x="666200" y="754933"/>
            <a:ext cx="11276400" cy="5462800"/>
          </a:xfrm>
          <a:prstGeom prst="rect">
            <a:avLst/>
          </a:prstGeom>
        </p:spPr>
        <p:txBody>
          <a:bodyPr spcFirstLastPara="1" wrap="square" lIns="121900" tIns="121900" rIns="121900" bIns="121900" anchor="ctr" anchorCtr="0">
            <a:noAutofit/>
          </a:bodyPr>
          <a:lstStyle/>
          <a:p>
            <a:pPr marL="0" indent="0">
              <a:buNone/>
            </a:pPr>
            <a:r>
              <a:rPr lang="en" sz="3200" dirty="0"/>
              <a:t>Repeat the opposite word/phrase.</a:t>
            </a:r>
            <a:endParaRPr sz="3200" dirty="0"/>
          </a:p>
          <a:p>
            <a:pPr marL="0" indent="0">
              <a:spcBef>
                <a:spcPts val="2133"/>
              </a:spcBef>
              <a:buNone/>
            </a:pPr>
            <a:r>
              <a:rPr lang="en-AU" sz="6400" dirty="0"/>
              <a:t>MASS NUMBER</a:t>
            </a:r>
          </a:p>
          <a:p>
            <a:pPr marL="0" indent="0" algn="r">
              <a:spcAft>
                <a:spcPts val="2133"/>
              </a:spcAft>
              <a:buNone/>
            </a:pPr>
            <a:r>
              <a:rPr lang="en-US" sz="6400" dirty="0">
                <a:solidFill>
                  <a:srgbClr val="0B5394"/>
                </a:solidFill>
              </a:rPr>
              <a:t>THE NUMBER OF </a:t>
            </a:r>
            <a:r>
              <a:rPr lang="en-US" sz="6400" b="1" dirty="0">
                <a:solidFill>
                  <a:srgbClr val="0B5394"/>
                </a:solidFill>
              </a:rPr>
              <a:t>PROTONS AND NEUTRONS </a:t>
            </a:r>
            <a:r>
              <a:rPr lang="en-US" sz="6400" dirty="0">
                <a:solidFill>
                  <a:srgbClr val="0B5394"/>
                </a:solidFill>
              </a:rPr>
              <a:t>IN AN ATOM</a:t>
            </a:r>
            <a:endParaRPr lang="en-AU" sz="6400" dirty="0">
              <a:solidFill>
                <a:srgbClr val="0B5394"/>
              </a:solidFill>
            </a:endParaRPr>
          </a:p>
        </p:txBody>
      </p:sp>
      <p:sp>
        <p:nvSpPr>
          <p:cNvPr id="2" name="Oval 1">
            <a:extLst>
              <a:ext uri="{FF2B5EF4-FFF2-40B4-BE49-F238E27FC236}">
                <a16:creationId xmlns:a16="http://schemas.microsoft.com/office/drawing/2014/main" id="{75B87E87-C605-4D87-A225-281E9455DCA7}"/>
              </a:ext>
            </a:extLst>
          </p:cNvPr>
          <p:cNvSpPr/>
          <p:nvPr/>
        </p:nvSpPr>
        <p:spPr>
          <a:xfrm>
            <a:off x="10503018" y="587153"/>
            <a:ext cx="402670" cy="352338"/>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Arrow Connector 3">
            <a:extLst>
              <a:ext uri="{FF2B5EF4-FFF2-40B4-BE49-F238E27FC236}">
                <a16:creationId xmlns:a16="http://schemas.microsoft.com/office/drawing/2014/main" id="{D8F86162-4D78-42D6-B89C-3083A34706A9}"/>
              </a:ext>
            </a:extLst>
          </p:cNvPr>
          <p:cNvCxnSpPr/>
          <p:nvPr/>
        </p:nvCxnSpPr>
        <p:spPr>
          <a:xfrm>
            <a:off x="7256477" y="754933"/>
            <a:ext cx="3045204" cy="0"/>
          </a:xfrm>
          <a:prstGeom prst="straightConnector1">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60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7"/>
          <p:cNvSpPr txBox="1">
            <a:spLocks noGrp="1"/>
          </p:cNvSpPr>
          <p:nvPr>
            <p:ph type="body" idx="1"/>
          </p:nvPr>
        </p:nvSpPr>
        <p:spPr>
          <a:xfrm>
            <a:off x="364197" y="0"/>
            <a:ext cx="9073418" cy="1338441"/>
          </a:xfrm>
          <a:prstGeom prst="rect">
            <a:avLst/>
          </a:prstGeom>
        </p:spPr>
        <p:txBody>
          <a:bodyPr spcFirstLastPara="1" wrap="square" lIns="121900" tIns="121900" rIns="121900" bIns="121900" anchor="ctr" anchorCtr="0">
            <a:noAutofit/>
          </a:bodyPr>
          <a:lstStyle/>
          <a:p>
            <a:pPr marL="0" indent="0">
              <a:spcBef>
                <a:spcPts val="2133"/>
              </a:spcBef>
              <a:buNone/>
            </a:pPr>
            <a:r>
              <a:rPr lang="en-AU" sz="5400" dirty="0"/>
              <a:t>CALCULATING NEUTRONS</a:t>
            </a:r>
          </a:p>
        </p:txBody>
      </p:sp>
      <p:pic>
        <p:nvPicPr>
          <p:cNvPr id="5" name="Picture 4">
            <a:extLst>
              <a:ext uri="{FF2B5EF4-FFF2-40B4-BE49-F238E27FC236}">
                <a16:creationId xmlns:a16="http://schemas.microsoft.com/office/drawing/2014/main" id="{C359FBC1-C3C0-440E-BBF1-6A9A23D25328}"/>
              </a:ext>
            </a:extLst>
          </p:cNvPr>
          <p:cNvPicPr>
            <a:picLocks noChangeAspect="1"/>
          </p:cNvPicPr>
          <p:nvPr/>
        </p:nvPicPr>
        <p:blipFill>
          <a:blip r:embed="rId3"/>
          <a:stretch>
            <a:fillRect/>
          </a:stretch>
        </p:blipFill>
        <p:spPr>
          <a:xfrm>
            <a:off x="1037990" y="1796072"/>
            <a:ext cx="10295537" cy="647420"/>
          </a:xfrm>
          <a:prstGeom prst="rect">
            <a:avLst/>
          </a:prstGeom>
        </p:spPr>
      </p:pic>
      <p:pic>
        <p:nvPicPr>
          <p:cNvPr id="4098" name="Picture 2" descr="15 Fluorine Mass Number Stock Photos, Pictures &amp; Royalty-Free Images -  iStock">
            <a:extLst>
              <a:ext uri="{FF2B5EF4-FFF2-40B4-BE49-F238E27FC236}">
                <a16:creationId xmlns:a16="http://schemas.microsoft.com/office/drawing/2014/main" id="{4009C692-3741-4ED2-8F08-5503A095BF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7522" y="2443492"/>
            <a:ext cx="3596955" cy="3596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748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29AC89D-2784-4923-B3E1-3D760EA3B31A}"/>
              </a:ext>
            </a:extLst>
          </p:cNvPr>
          <p:cNvSpPr>
            <a:spLocks noGrp="1"/>
          </p:cNvSpPr>
          <p:nvPr>
            <p:ph type="subTitle" idx="1"/>
          </p:nvPr>
        </p:nvSpPr>
        <p:spPr/>
        <p:txBody>
          <a:bodyPr/>
          <a:lstStyle/>
          <a:p>
            <a:r>
              <a:rPr lang="en-AU" sz="1600" dirty="0"/>
              <a:t>I will be able to use the periodic table to describe the structure of the atom</a:t>
            </a:r>
            <a:endParaRPr lang="en-US" sz="1600" dirty="0"/>
          </a:p>
        </p:txBody>
      </p:sp>
      <p:sp>
        <p:nvSpPr>
          <p:cNvPr id="3" name="Text Placeholder 2">
            <a:extLst>
              <a:ext uri="{FF2B5EF4-FFF2-40B4-BE49-F238E27FC236}">
                <a16:creationId xmlns:a16="http://schemas.microsoft.com/office/drawing/2014/main" id="{64FEBCBE-9F6C-48D8-87DF-C7F77C2B0EE7}"/>
              </a:ext>
            </a:extLst>
          </p:cNvPr>
          <p:cNvSpPr>
            <a:spLocks noGrp="1"/>
          </p:cNvSpPr>
          <p:nvPr>
            <p:ph type="body" idx="2"/>
          </p:nvPr>
        </p:nvSpPr>
        <p:spPr>
          <a:xfrm>
            <a:off x="736734" y="1136933"/>
            <a:ext cx="7366257" cy="5420800"/>
          </a:xfrm>
        </p:spPr>
        <p:txBody>
          <a:bodyPr/>
          <a:lstStyle/>
          <a:p>
            <a:pPr marL="152396" indent="0">
              <a:buNone/>
            </a:pPr>
            <a:r>
              <a:rPr lang="en-AU" sz="2933" dirty="0"/>
              <a:t>A proton has a </a:t>
            </a:r>
            <a:r>
              <a:rPr lang="en-AU" sz="2933" b="1" dirty="0"/>
              <a:t>positive </a:t>
            </a:r>
            <a:r>
              <a:rPr lang="en-AU" sz="2933" dirty="0"/>
              <a:t>charge and is found in the </a:t>
            </a:r>
            <a:r>
              <a:rPr lang="en-AU" sz="2933" b="1" dirty="0"/>
              <a:t>nucleus </a:t>
            </a:r>
            <a:r>
              <a:rPr lang="en-AU" sz="2933" dirty="0"/>
              <a:t>of an atom.</a:t>
            </a:r>
          </a:p>
          <a:p>
            <a:pPr marL="152396" indent="0">
              <a:buNone/>
            </a:pPr>
            <a:endParaRPr lang="en-AU" sz="2933" dirty="0"/>
          </a:p>
          <a:p>
            <a:pPr marL="152396" indent="0">
              <a:buNone/>
            </a:pPr>
            <a:r>
              <a:rPr lang="en-AU" sz="2933" dirty="0"/>
              <a:t>A neutron has </a:t>
            </a:r>
            <a:r>
              <a:rPr lang="en-AU" sz="2933" b="1" dirty="0"/>
              <a:t>no charge </a:t>
            </a:r>
            <a:r>
              <a:rPr lang="en-AU" sz="2933" dirty="0"/>
              <a:t>and is found in the nucleus of an atom</a:t>
            </a:r>
          </a:p>
          <a:p>
            <a:pPr marL="152396" indent="0">
              <a:buNone/>
            </a:pPr>
            <a:endParaRPr lang="en-AU" sz="2933" dirty="0"/>
          </a:p>
          <a:p>
            <a:pPr marL="152396" indent="0">
              <a:buNone/>
            </a:pPr>
            <a:r>
              <a:rPr lang="en-AU" sz="2933" dirty="0"/>
              <a:t>A electron has a </a:t>
            </a:r>
            <a:r>
              <a:rPr lang="en-AU" sz="2933" b="1" dirty="0"/>
              <a:t>negative </a:t>
            </a:r>
            <a:r>
              <a:rPr lang="en-AU" sz="2933" dirty="0"/>
              <a:t>charge and is found in rings (called shells) around the nucleus.</a:t>
            </a:r>
          </a:p>
        </p:txBody>
      </p:sp>
      <p:pic>
        <p:nvPicPr>
          <p:cNvPr id="3074" name="Picture 2" descr="Atom Structure - Universe Today">
            <a:extLst>
              <a:ext uri="{FF2B5EF4-FFF2-40B4-BE49-F238E27FC236}">
                <a16:creationId xmlns:a16="http://schemas.microsoft.com/office/drawing/2014/main" id="{19FE47A0-B824-464B-A422-233C0C9C7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8656" y="3429000"/>
            <a:ext cx="381000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90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DCB8CE-EAE7-4E70-A62C-4761C064D032}"/>
              </a:ext>
            </a:extLst>
          </p:cNvPr>
          <p:cNvPicPr>
            <a:picLocks noChangeAspect="1"/>
          </p:cNvPicPr>
          <p:nvPr/>
        </p:nvPicPr>
        <p:blipFill>
          <a:blip r:embed="rId2"/>
          <a:stretch>
            <a:fillRect/>
          </a:stretch>
        </p:blipFill>
        <p:spPr>
          <a:xfrm>
            <a:off x="2790066" y="309244"/>
            <a:ext cx="6611867" cy="5184305"/>
          </a:xfrm>
          <a:prstGeom prst="rect">
            <a:avLst/>
          </a:prstGeom>
        </p:spPr>
      </p:pic>
    </p:spTree>
    <p:extLst>
      <p:ext uri="{BB962C8B-B14F-4D97-AF65-F5344CB8AC3E}">
        <p14:creationId xmlns:p14="http://schemas.microsoft.com/office/powerpoint/2010/main" val="369987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53EFF2-67E5-402B-933E-F41F9D8EA77A}"/>
              </a:ext>
            </a:extLst>
          </p:cNvPr>
          <p:cNvPicPr>
            <a:picLocks noChangeAspect="1"/>
          </p:cNvPicPr>
          <p:nvPr/>
        </p:nvPicPr>
        <p:blipFill rotWithShape="1">
          <a:blip r:embed="rId2"/>
          <a:srcRect l="15655" t="15665" r="2084" b="300"/>
          <a:stretch/>
        </p:blipFill>
        <p:spPr>
          <a:xfrm>
            <a:off x="2824293" y="494950"/>
            <a:ext cx="6543413" cy="5159766"/>
          </a:xfrm>
          <a:prstGeom prst="rect">
            <a:avLst/>
          </a:prstGeom>
        </p:spPr>
      </p:pic>
    </p:spTree>
    <p:extLst>
      <p:ext uri="{BB962C8B-B14F-4D97-AF65-F5344CB8AC3E}">
        <p14:creationId xmlns:p14="http://schemas.microsoft.com/office/powerpoint/2010/main" val="752877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05B229-1EED-4AB5-858F-D867F6259D6E}"/>
              </a:ext>
            </a:extLst>
          </p:cNvPr>
          <p:cNvPicPr>
            <a:picLocks noChangeAspect="1"/>
          </p:cNvPicPr>
          <p:nvPr/>
        </p:nvPicPr>
        <p:blipFill>
          <a:blip r:embed="rId2"/>
          <a:stretch>
            <a:fillRect/>
          </a:stretch>
        </p:blipFill>
        <p:spPr>
          <a:xfrm>
            <a:off x="1952670" y="146871"/>
            <a:ext cx="8286660" cy="5805433"/>
          </a:xfrm>
          <a:prstGeom prst="rect">
            <a:avLst/>
          </a:prstGeom>
        </p:spPr>
      </p:pic>
    </p:spTree>
    <p:extLst>
      <p:ext uri="{BB962C8B-B14F-4D97-AF65-F5344CB8AC3E}">
        <p14:creationId xmlns:p14="http://schemas.microsoft.com/office/powerpoint/2010/main" val="2755233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4A9659-1B9B-4AC9-81E2-407034E00BB4}"/>
              </a:ext>
            </a:extLst>
          </p:cNvPr>
          <p:cNvPicPr>
            <a:picLocks noChangeAspect="1"/>
          </p:cNvPicPr>
          <p:nvPr/>
        </p:nvPicPr>
        <p:blipFill>
          <a:blip r:embed="rId2"/>
          <a:stretch>
            <a:fillRect/>
          </a:stretch>
        </p:blipFill>
        <p:spPr>
          <a:xfrm>
            <a:off x="3305028" y="96322"/>
            <a:ext cx="5581944" cy="5300626"/>
          </a:xfrm>
          <a:prstGeom prst="rect">
            <a:avLst/>
          </a:prstGeom>
        </p:spPr>
      </p:pic>
    </p:spTree>
    <p:extLst>
      <p:ext uri="{BB962C8B-B14F-4D97-AF65-F5344CB8AC3E}">
        <p14:creationId xmlns:p14="http://schemas.microsoft.com/office/powerpoint/2010/main" val="3721545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subTitle" idx="1"/>
          </p:nvPr>
        </p:nvSpPr>
        <p:spPr>
          <a:xfrm>
            <a:off x="127333" y="354733"/>
            <a:ext cx="8786400" cy="464000"/>
          </a:xfrm>
          <a:prstGeom prst="rect">
            <a:avLst/>
          </a:prstGeom>
          <a:noFill/>
          <a:ln>
            <a:noFill/>
          </a:ln>
        </p:spPr>
        <p:txBody>
          <a:bodyPr spcFirstLastPara="1" wrap="square" lIns="121900" tIns="121900" rIns="121900" bIns="121900" anchor="ctr" anchorCtr="0">
            <a:noAutofit/>
          </a:bodyPr>
          <a:lstStyle/>
          <a:p>
            <a:r>
              <a:rPr lang="en-AU" sz="1600" dirty="0"/>
              <a:t>I will be able to use the periodic table to describe the structure of the atom</a:t>
            </a:r>
            <a:endParaRPr lang="en-US" sz="1600" dirty="0"/>
          </a:p>
        </p:txBody>
      </p:sp>
      <p:sp>
        <p:nvSpPr>
          <p:cNvPr id="4" name="Google Shape;93;p14">
            <a:extLst>
              <a:ext uri="{FF2B5EF4-FFF2-40B4-BE49-F238E27FC236}">
                <a16:creationId xmlns:a16="http://schemas.microsoft.com/office/drawing/2014/main" id="{D12FC4CD-456D-9049-AFD4-F45BBEFC1651}"/>
              </a:ext>
            </a:extLst>
          </p:cNvPr>
          <p:cNvSpPr txBox="1">
            <a:spLocks noGrp="1"/>
          </p:cNvSpPr>
          <p:nvPr>
            <p:ph type="body" idx="2"/>
          </p:nvPr>
        </p:nvSpPr>
        <p:spPr>
          <a:xfrm>
            <a:off x="736733" y="1136933"/>
            <a:ext cx="7079912" cy="5420800"/>
          </a:xfrm>
          <a:prstGeom prst="rect">
            <a:avLst/>
          </a:prstGeom>
          <a:noFill/>
          <a:ln>
            <a:noFill/>
          </a:ln>
        </p:spPr>
        <p:txBody>
          <a:bodyPr spcFirstLastPara="1" wrap="square" lIns="121900" tIns="121900" rIns="121900" bIns="121900" anchor="t" anchorCtr="0">
            <a:noAutofit/>
          </a:bodyPr>
          <a:lstStyle/>
          <a:p>
            <a:pPr marL="0" indent="0">
              <a:buNone/>
            </a:pPr>
            <a:r>
              <a:rPr lang="en-AU" sz="2800" dirty="0"/>
              <a:t>An </a:t>
            </a:r>
            <a:r>
              <a:rPr lang="en-AU" sz="2800" b="1" dirty="0"/>
              <a:t>atom</a:t>
            </a:r>
            <a:r>
              <a:rPr lang="en-AU" sz="2800" dirty="0"/>
              <a:t> is made up of protons, neutrons and electrons.</a:t>
            </a:r>
          </a:p>
          <a:p>
            <a:pPr marL="0" indent="0">
              <a:buNone/>
            </a:pPr>
            <a:endParaRPr lang="en-AU" sz="2800" dirty="0"/>
          </a:p>
          <a:p>
            <a:pPr marL="0" indent="0">
              <a:buNone/>
            </a:pPr>
            <a:r>
              <a:rPr lang="en-AU" sz="2800" b="1" dirty="0"/>
              <a:t>Protons</a:t>
            </a:r>
            <a:r>
              <a:rPr lang="en-AU" sz="2800" dirty="0"/>
              <a:t> and </a:t>
            </a:r>
            <a:r>
              <a:rPr lang="en-AU" sz="2800" b="1" dirty="0"/>
              <a:t>neutrons</a:t>
            </a:r>
            <a:r>
              <a:rPr lang="en-AU" sz="2800" dirty="0"/>
              <a:t> are found in the </a:t>
            </a:r>
            <a:r>
              <a:rPr lang="en-AU" sz="2800" b="1" dirty="0"/>
              <a:t>nucleus</a:t>
            </a:r>
            <a:r>
              <a:rPr lang="en-AU" sz="2800" dirty="0"/>
              <a:t> which is the centre of the atom.</a:t>
            </a:r>
          </a:p>
          <a:p>
            <a:pPr marL="0" indent="0">
              <a:buNone/>
            </a:pPr>
            <a:endParaRPr lang="en-AU" sz="2800" dirty="0"/>
          </a:p>
          <a:p>
            <a:pPr marL="0" indent="0">
              <a:buNone/>
            </a:pPr>
            <a:r>
              <a:rPr lang="en-AU" sz="2800" b="1" dirty="0"/>
              <a:t>Electrons</a:t>
            </a:r>
            <a:r>
              <a:rPr lang="en-AU" sz="2800" dirty="0"/>
              <a:t> are found in the </a:t>
            </a:r>
            <a:r>
              <a:rPr lang="en-AU" sz="2800" b="1" dirty="0"/>
              <a:t>electron cloud</a:t>
            </a:r>
            <a:r>
              <a:rPr lang="en-AU" sz="2800" dirty="0"/>
              <a:t> around the outside of the nucleus.</a:t>
            </a:r>
            <a:endParaRPr sz="2800" dirty="0"/>
          </a:p>
        </p:txBody>
      </p:sp>
      <p:pic>
        <p:nvPicPr>
          <p:cNvPr id="2050" name="Picture 2" descr="Atomic Structure - Biochemistry">
            <a:extLst>
              <a:ext uri="{FF2B5EF4-FFF2-40B4-BE49-F238E27FC236}">
                <a16:creationId xmlns:a16="http://schemas.microsoft.com/office/drawing/2014/main" id="{ACC8186D-6D22-4091-9E5E-9BC0BA328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9665" y="1549550"/>
            <a:ext cx="4552335" cy="40244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E7D49D-5ABE-429B-9AF9-73790DAC5DBA}"/>
              </a:ext>
            </a:extLst>
          </p:cNvPr>
          <p:cNvPicPr>
            <a:picLocks noChangeAspect="1"/>
          </p:cNvPicPr>
          <p:nvPr/>
        </p:nvPicPr>
        <p:blipFill>
          <a:blip r:embed="rId2"/>
          <a:stretch>
            <a:fillRect/>
          </a:stretch>
        </p:blipFill>
        <p:spPr>
          <a:xfrm>
            <a:off x="846442" y="282232"/>
            <a:ext cx="10499115" cy="4734384"/>
          </a:xfrm>
          <a:prstGeom prst="rect">
            <a:avLst/>
          </a:prstGeom>
        </p:spPr>
      </p:pic>
    </p:spTree>
    <p:extLst>
      <p:ext uri="{BB962C8B-B14F-4D97-AF65-F5344CB8AC3E}">
        <p14:creationId xmlns:p14="http://schemas.microsoft.com/office/powerpoint/2010/main" val="45928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768397E-E0C5-45EE-B57E-B12F6B1E6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006" y="984012"/>
            <a:ext cx="5048076" cy="45306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BA6EA59-862B-4423-B288-04E8A0B11913}"/>
              </a:ext>
            </a:extLst>
          </p:cNvPr>
          <p:cNvSpPr txBox="1"/>
          <p:nvPr/>
        </p:nvSpPr>
        <p:spPr>
          <a:xfrm>
            <a:off x="789264" y="511728"/>
            <a:ext cx="6291742" cy="1754326"/>
          </a:xfrm>
          <a:prstGeom prst="rect">
            <a:avLst/>
          </a:prstGeom>
          <a:noFill/>
        </p:spPr>
        <p:txBody>
          <a:bodyPr wrap="square" rtlCol="0">
            <a:spAutoFit/>
          </a:bodyPr>
          <a:lstStyle/>
          <a:p>
            <a:r>
              <a:rPr lang="en-US" sz="3600" b="1" dirty="0">
                <a:solidFill>
                  <a:srgbClr val="0070C0"/>
                </a:solidFill>
                <a:latin typeface="Century Gothic" panose="020B0502020202020204" pitchFamily="34" charset="0"/>
              </a:rPr>
              <a:t>Protons</a:t>
            </a:r>
            <a:r>
              <a:rPr lang="en-US" sz="3600" dirty="0">
                <a:solidFill>
                  <a:srgbClr val="0070C0"/>
                </a:solidFill>
                <a:latin typeface="Century Gothic" panose="020B0502020202020204" pitchFamily="34" charset="0"/>
              </a:rPr>
              <a:t> and </a:t>
            </a:r>
            <a:r>
              <a:rPr lang="en-US" sz="3600" b="1" dirty="0">
                <a:solidFill>
                  <a:srgbClr val="0070C0"/>
                </a:solidFill>
                <a:latin typeface="Century Gothic" panose="020B0502020202020204" pitchFamily="34" charset="0"/>
              </a:rPr>
              <a:t>Neutrons</a:t>
            </a:r>
            <a:r>
              <a:rPr lang="en-US" sz="3600" dirty="0">
                <a:solidFill>
                  <a:srgbClr val="0070C0"/>
                </a:solidFill>
                <a:latin typeface="Century Gothic" panose="020B0502020202020204" pitchFamily="34" charset="0"/>
              </a:rPr>
              <a:t> make up the nucleus, which is at the </a:t>
            </a:r>
            <a:r>
              <a:rPr lang="en-US" sz="3600" b="1" dirty="0">
                <a:solidFill>
                  <a:srgbClr val="0070C0"/>
                </a:solidFill>
                <a:latin typeface="Century Gothic" panose="020B0502020202020204" pitchFamily="34" charset="0"/>
              </a:rPr>
              <a:t>centre</a:t>
            </a:r>
            <a:r>
              <a:rPr lang="en-US" sz="3600" dirty="0">
                <a:solidFill>
                  <a:srgbClr val="0070C0"/>
                </a:solidFill>
                <a:latin typeface="Century Gothic" panose="020B0502020202020204" pitchFamily="34" charset="0"/>
              </a:rPr>
              <a:t> of the atom. </a:t>
            </a:r>
            <a:endParaRPr lang="en-AU" sz="3600" dirty="0">
              <a:solidFill>
                <a:srgbClr val="0070C0"/>
              </a:solidFill>
              <a:latin typeface="Century Gothic" panose="020B0502020202020204" pitchFamily="34" charset="0"/>
            </a:endParaRPr>
          </a:p>
        </p:txBody>
      </p:sp>
      <p:sp>
        <p:nvSpPr>
          <p:cNvPr id="5" name="TextBox 4">
            <a:extLst>
              <a:ext uri="{FF2B5EF4-FFF2-40B4-BE49-F238E27FC236}">
                <a16:creationId xmlns:a16="http://schemas.microsoft.com/office/drawing/2014/main" id="{238B461B-E460-40E7-8555-7B6C6477470D}"/>
              </a:ext>
            </a:extLst>
          </p:cNvPr>
          <p:cNvSpPr txBox="1"/>
          <p:nvPr/>
        </p:nvSpPr>
        <p:spPr>
          <a:xfrm>
            <a:off x="789264" y="3608663"/>
            <a:ext cx="6044267" cy="1754326"/>
          </a:xfrm>
          <a:prstGeom prst="rect">
            <a:avLst/>
          </a:prstGeom>
          <a:noFill/>
        </p:spPr>
        <p:txBody>
          <a:bodyPr wrap="square" rtlCol="0">
            <a:spAutoFit/>
          </a:bodyPr>
          <a:lstStyle/>
          <a:p>
            <a:r>
              <a:rPr lang="en-US" sz="3600" b="1" dirty="0">
                <a:solidFill>
                  <a:srgbClr val="0070C0"/>
                </a:solidFill>
                <a:latin typeface="Century Gothic" panose="020B0502020202020204" pitchFamily="34" charset="0"/>
              </a:rPr>
              <a:t>Electrons</a:t>
            </a:r>
            <a:r>
              <a:rPr lang="en-US" sz="3600" dirty="0">
                <a:solidFill>
                  <a:srgbClr val="0070C0"/>
                </a:solidFill>
                <a:latin typeface="Century Gothic" panose="020B0502020202020204" pitchFamily="34" charset="0"/>
              </a:rPr>
              <a:t> are found in orbitals (or shells) around the </a:t>
            </a:r>
            <a:r>
              <a:rPr lang="en-US" sz="3600" b="1" dirty="0">
                <a:solidFill>
                  <a:srgbClr val="0070C0"/>
                </a:solidFill>
                <a:latin typeface="Century Gothic" panose="020B0502020202020204" pitchFamily="34" charset="0"/>
              </a:rPr>
              <a:t>outside of the nucleus</a:t>
            </a:r>
            <a:endParaRPr lang="en-AU" sz="3600" b="1" dirty="0">
              <a:solidFill>
                <a:srgbClr val="0070C0"/>
              </a:solidFill>
              <a:latin typeface="Century Gothic" panose="020B0502020202020204" pitchFamily="34" charset="0"/>
            </a:endParaRPr>
          </a:p>
        </p:txBody>
      </p:sp>
    </p:spTree>
    <p:extLst>
      <p:ext uri="{BB962C8B-B14F-4D97-AF65-F5344CB8AC3E}">
        <p14:creationId xmlns:p14="http://schemas.microsoft.com/office/powerpoint/2010/main" val="64149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B7B332-DD24-4CC8-8787-EBDD859352CD}"/>
              </a:ext>
            </a:extLst>
          </p:cNvPr>
          <p:cNvSpPr>
            <a:spLocks noGrp="1"/>
          </p:cNvSpPr>
          <p:nvPr>
            <p:ph type="body" idx="1"/>
          </p:nvPr>
        </p:nvSpPr>
        <p:spPr>
          <a:xfrm>
            <a:off x="945933" y="754933"/>
            <a:ext cx="10337260" cy="54628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Protons </a:t>
            </a:r>
            <a:r>
              <a:rPr kumimoji="0" lang="en-US" sz="4400" i="0" u="none" strike="noStrike" kern="1200" cap="none" spc="0" normalizeH="0" baseline="0" noProof="0" dirty="0">
                <a:ln>
                  <a:noFill/>
                </a:ln>
                <a:solidFill>
                  <a:srgbClr val="0070C0"/>
                </a:solidFill>
                <a:effectLst/>
                <a:uLnTx/>
                <a:uFillTx/>
                <a:latin typeface="Century Gothic" panose="020B0502020202020204" pitchFamily="34" charset="0"/>
                <a:ea typeface="+mn-ea"/>
                <a:cs typeface="+mn-cs"/>
              </a:rPr>
              <a:t>are positively charged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400" kern="1200" dirty="0">
              <a:solidFill>
                <a:srgbClr val="0070C0"/>
              </a:solidFill>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400" kern="1200" dirty="0">
              <a:solidFill>
                <a:srgbClr val="0070C0"/>
              </a:solidFill>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rgbClr val="0070C0"/>
                </a:solidFill>
                <a:latin typeface="Century Gothic" panose="020B0502020202020204" pitchFamily="34" charset="0"/>
                <a:ea typeface="+mn-ea"/>
                <a:cs typeface="+mn-cs"/>
              </a:rPr>
              <a:t>Electrons</a:t>
            </a:r>
            <a:r>
              <a:rPr lang="en-US" sz="4400" kern="1200" dirty="0">
                <a:solidFill>
                  <a:srgbClr val="0070C0"/>
                </a:solidFill>
                <a:latin typeface="Century Gothic" panose="020B0502020202020204" pitchFamily="34" charset="0"/>
                <a:ea typeface="+mn-ea"/>
                <a:cs typeface="+mn-cs"/>
              </a:rPr>
              <a:t> are negatively charged (-1)</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4400" kern="1200" dirty="0">
                <a:solidFill>
                  <a:srgbClr val="0070C0"/>
                </a:solidFill>
                <a:latin typeface="Century Gothic" panose="020B0502020202020204" pitchFamily="34" charset="0"/>
                <a:ea typeface="+mn-ea"/>
                <a:cs typeface="+mn-cs"/>
              </a:rPr>
            </a:br>
            <a:endParaRPr lang="en-US" sz="4400" kern="1200" dirty="0">
              <a:solidFill>
                <a:srgbClr val="0070C0"/>
              </a:solidFill>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kern="1200" dirty="0">
                <a:solidFill>
                  <a:srgbClr val="0070C0"/>
                </a:solidFill>
                <a:latin typeface="Century Gothic" panose="020B0502020202020204" pitchFamily="34" charset="0"/>
                <a:ea typeface="+mn-ea"/>
                <a:cs typeface="+mn-cs"/>
              </a:rPr>
              <a:t>Neutrons</a:t>
            </a:r>
            <a:r>
              <a:rPr lang="en-US" sz="4400" kern="1200" dirty="0">
                <a:solidFill>
                  <a:srgbClr val="0070C0"/>
                </a:solidFill>
                <a:latin typeface="Century Gothic" panose="020B0502020202020204" pitchFamily="34" charset="0"/>
                <a:ea typeface="+mn-ea"/>
                <a:cs typeface="+mn-cs"/>
              </a:rPr>
              <a:t> have no charge (0)</a:t>
            </a:r>
            <a:endParaRPr lang="en-AU" sz="2400" dirty="0"/>
          </a:p>
        </p:txBody>
      </p:sp>
    </p:spTree>
    <p:extLst>
      <p:ext uri="{BB962C8B-B14F-4D97-AF65-F5344CB8AC3E}">
        <p14:creationId xmlns:p14="http://schemas.microsoft.com/office/powerpoint/2010/main" val="322995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A008B6-9DCD-426C-AD01-A5578C7C51E2}"/>
              </a:ext>
            </a:extLst>
          </p:cNvPr>
          <p:cNvPicPr>
            <a:picLocks noChangeAspect="1"/>
          </p:cNvPicPr>
          <p:nvPr/>
        </p:nvPicPr>
        <p:blipFill>
          <a:blip r:embed="rId2"/>
          <a:stretch>
            <a:fillRect/>
          </a:stretch>
        </p:blipFill>
        <p:spPr>
          <a:xfrm>
            <a:off x="642147" y="959096"/>
            <a:ext cx="11417144" cy="2857894"/>
          </a:xfrm>
          <a:prstGeom prst="rect">
            <a:avLst/>
          </a:prstGeom>
        </p:spPr>
      </p:pic>
    </p:spTree>
    <p:extLst>
      <p:ext uri="{BB962C8B-B14F-4D97-AF65-F5344CB8AC3E}">
        <p14:creationId xmlns:p14="http://schemas.microsoft.com/office/powerpoint/2010/main" val="394929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oogle Shape;95;p14">
            <a:extLst>
              <a:ext uri="{FF2B5EF4-FFF2-40B4-BE49-F238E27FC236}">
                <a16:creationId xmlns:a16="http://schemas.microsoft.com/office/drawing/2014/main" id="{586E2318-5473-F044-8CF6-3131AC0DA1EC}"/>
              </a:ext>
            </a:extLst>
          </p:cNvPr>
          <p:cNvGraphicFramePr/>
          <p:nvPr/>
        </p:nvGraphicFramePr>
        <p:xfrm>
          <a:off x="9103737" y="445276"/>
          <a:ext cx="2845967" cy="1699461"/>
        </p:xfrm>
        <a:graphic>
          <a:graphicData uri="http://schemas.openxmlformats.org/drawingml/2006/table">
            <a:tbl>
              <a:tblPr>
                <a:noFill/>
              </a:tblPr>
              <a:tblGrid>
                <a:gridCol w="28459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panose="020B0502020202020204" pitchFamily="34" charset="0"/>
                          <a:ea typeface="Century Gothic"/>
                          <a:cs typeface="Century Gothic"/>
                          <a:sym typeface="Century Gothic"/>
                        </a:rPr>
                        <a:t>TEACHER CUE</a:t>
                      </a:r>
                      <a:endParaRPr sz="1500" b="1" u="none" strike="noStrike" cap="none" dirty="0">
                        <a:solidFill>
                          <a:srgbClr val="FFFFFF"/>
                        </a:solidFill>
                        <a:latin typeface="Century Gothic" panose="020B0502020202020204" pitchFamily="34" charset="0"/>
                        <a:ea typeface="Century Gothic"/>
                        <a:cs typeface="Century Gothic"/>
                        <a:sym typeface="Century Gothic"/>
                      </a:endParaRPr>
                    </a:p>
                  </a:txBody>
                  <a:tcPr marL="121900" marR="121900" marT="121900" marB="12190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1227061">
                <a:tc>
                  <a: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900" u="none" strike="noStrike" cap="none" dirty="0">
                          <a:latin typeface="Century Gothic" panose="020B0502020202020204" pitchFamily="34" charset="0"/>
                          <a:ea typeface="Century Gothic"/>
                          <a:cs typeface="Century Gothic"/>
                          <a:sym typeface="Century Gothic"/>
                        </a:rPr>
                        <a:t>CFU</a:t>
                      </a:r>
                      <a:endParaRPr sz="1900" u="none" strike="noStrike" cap="none" dirty="0">
                        <a:latin typeface="Century Gothic" panose="020B0502020202020204" pitchFamily="34" charset="0"/>
                        <a:ea typeface="Century Gothic"/>
                        <a:cs typeface="Century Gothic"/>
                        <a:sym typeface="Century Gothic"/>
                      </a:endParaRPr>
                    </a:p>
                  </a:txBody>
                  <a:tcPr marL="121900" marR="121900" marT="121900" marB="12190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 name="Google Shape;78;p12">
            <a:extLst>
              <a:ext uri="{FF2B5EF4-FFF2-40B4-BE49-F238E27FC236}">
                <a16:creationId xmlns:a16="http://schemas.microsoft.com/office/drawing/2014/main" id="{0AC21EE6-6A42-3B4E-96FD-6335373F402D}"/>
              </a:ext>
            </a:extLst>
          </p:cNvPr>
          <p:cNvGraphicFramePr/>
          <p:nvPr/>
        </p:nvGraphicFramePr>
        <p:xfrm>
          <a:off x="9103737" y="2275471"/>
          <a:ext cx="2845967" cy="1295320"/>
        </p:xfrm>
        <a:graphic>
          <a:graphicData uri="http://schemas.openxmlformats.org/drawingml/2006/table">
            <a:tbl>
              <a:tblPr>
                <a:noFill/>
              </a:tblPr>
              <a:tblGrid>
                <a:gridCol w="28459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a:ea typeface="Century Gothic"/>
                          <a:cs typeface="Century Gothic"/>
                          <a:sym typeface="Century Gothic"/>
                        </a:rPr>
                        <a:t>HINT</a:t>
                      </a:r>
                      <a:endParaRPr sz="1500" b="1" u="none" strike="noStrike" cap="none" dirty="0">
                        <a:solidFill>
                          <a:srgbClr val="FFFFFF"/>
                        </a:solidFill>
                        <a:latin typeface="Century Gothic"/>
                        <a:ea typeface="Century Gothic"/>
                        <a:cs typeface="Century Gothic"/>
                        <a:sym typeface="Century Gothic"/>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r h="812760">
                <a:tc>
                  <a:txBody>
                    <a:bodyPr/>
                    <a:lstStyle/>
                    <a:p>
                      <a:r>
                        <a:rPr lang="en-US" sz="1900" dirty="0">
                          <a:latin typeface="Century Gothic" panose="020B0502020202020204" pitchFamily="34" charset="0"/>
                        </a:rPr>
                        <a:t>Scaffolding for students</a:t>
                      </a: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5" name="Google Shape;95;p14">
            <a:extLst>
              <a:ext uri="{FF2B5EF4-FFF2-40B4-BE49-F238E27FC236}">
                <a16:creationId xmlns:a16="http://schemas.microsoft.com/office/drawing/2014/main" id="{E7E44A34-2CE7-3E4A-A36C-BB694BEEFE01}"/>
              </a:ext>
            </a:extLst>
          </p:cNvPr>
          <p:cNvGraphicFramePr/>
          <p:nvPr/>
        </p:nvGraphicFramePr>
        <p:xfrm>
          <a:off x="9103737" y="3790667"/>
          <a:ext cx="2845967" cy="1495180"/>
        </p:xfrm>
        <a:graphic>
          <a:graphicData uri="http://schemas.openxmlformats.org/drawingml/2006/table">
            <a:tbl>
              <a:tblPr>
                <a:noFill/>
              </a:tblPr>
              <a:tblGrid>
                <a:gridCol w="2845967">
                  <a:extLst>
                    <a:ext uri="{9D8B030D-6E8A-4147-A177-3AD203B41FA5}">
                      <a16:colId xmlns:a16="http://schemas.microsoft.com/office/drawing/2014/main" val="20000"/>
                    </a:ext>
                  </a:extLst>
                </a:gridCol>
              </a:tblGrid>
              <a:tr h="487640">
                <a:tc>
                  <a:txBody>
                    <a:bodyPr/>
                    <a:lstStyle/>
                    <a:p>
                      <a:pPr marL="0" marR="0" lvl="0" indent="0" algn="l" rtl="0">
                        <a:lnSpc>
                          <a:spcPct val="100000"/>
                        </a:lnSpc>
                        <a:spcBef>
                          <a:spcPts val="0"/>
                        </a:spcBef>
                        <a:spcAft>
                          <a:spcPts val="0"/>
                        </a:spcAft>
                        <a:buClr>
                          <a:srgbClr val="000000"/>
                        </a:buClr>
                        <a:buSzPts val="1100"/>
                        <a:buFont typeface="Arial"/>
                        <a:buNone/>
                      </a:pPr>
                      <a:r>
                        <a:rPr lang="en-GB" sz="1600" b="1" u="none" strike="noStrike" cap="none" dirty="0">
                          <a:solidFill>
                            <a:srgbClr val="FFFFFF"/>
                          </a:solidFill>
                          <a:latin typeface="Century Gothic" panose="020B0502020202020204" pitchFamily="34" charset="0"/>
                          <a:ea typeface="Century Gothic"/>
                          <a:cs typeface="Century Gothic"/>
                          <a:sym typeface="Century Gothic"/>
                        </a:rPr>
                        <a:t>MAKE THE CONNECTION</a:t>
                      </a:r>
                      <a:endParaRPr sz="1600" b="1" u="none" strike="noStrike" cap="none" dirty="0">
                        <a:solidFill>
                          <a:srgbClr val="FFFFFF"/>
                        </a:solidFill>
                        <a:latin typeface="Century Gothic" panose="020B0502020202020204" pitchFamily="34" charset="0"/>
                        <a:ea typeface="Century Gothic"/>
                        <a:cs typeface="Century Gothic"/>
                        <a:sym typeface="Century Gothic"/>
                      </a:endParaRPr>
                    </a:p>
                  </a:txBody>
                  <a:tcPr marL="121900" marR="121900" marT="121900" marB="121900">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1007540">
                <a:tc>
                  <a: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900" b="0" i="0" u="none" strike="noStrike" cap="none" dirty="0">
                          <a:solidFill>
                            <a:srgbClr val="000000"/>
                          </a:solidFill>
                          <a:effectLst/>
                          <a:latin typeface="Century Gothic" panose="020B0502020202020204" pitchFamily="34" charset="0"/>
                          <a:cs typeface="Arial"/>
                          <a:sym typeface="Arial"/>
                        </a:rPr>
                        <a:t>Allow students to make the connection</a:t>
                      </a:r>
                      <a:endParaRPr sz="1500" u="none" strike="noStrike" cap="none" dirty="0">
                        <a:latin typeface="Century Gothic" panose="020B0502020202020204" pitchFamily="34" charset="0"/>
                        <a:ea typeface="Century Gothic"/>
                        <a:cs typeface="Century Gothic"/>
                        <a:sym typeface="Century Gothic"/>
                      </a:endParaRPr>
                    </a:p>
                  </a:txBody>
                  <a:tcPr marL="121900" marR="121900" marT="121900" marB="121900">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64341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50EBCD-80C0-DE4C-B039-1C0290A9C49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3601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2"/>
          <p:cNvSpPr txBox="1">
            <a:spLocks noGrp="1"/>
          </p:cNvSpPr>
          <p:nvPr>
            <p:ph type="body" idx="1"/>
          </p:nvPr>
        </p:nvSpPr>
        <p:spPr>
          <a:xfrm>
            <a:off x="663967" y="3856500"/>
            <a:ext cx="6930800" cy="2683200"/>
          </a:xfrm>
          <a:prstGeom prst="rect">
            <a:avLst/>
          </a:prstGeom>
          <a:noFill/>
          <a:ln>
            <a:noFill/>
          </a:ln>
        </p:spPr>
        <p:txBody>
          <a:bodyPr spcFirstLastPara="1" wrap="square" lIns="121900" tIns="121900" rIns="121900" bIns="121900" anchor="ctr" anchorCtr="0">
            <a:noAutofit/>
          </a:bodyPr>
          <a:lstStyle/>
          <a:p>
            <a:pPr marL="0" indent="0">
              <a:buNone/>
            </a:pPr>
            <a:endParaRPr lang="en-AU" sz="4267" baseline="30000" dirty="0"/>
          </a:p>
        </p:txBody>
      </p:sp>
      <p:sp>
        <p:nvSpPr>
          <p:cNvPr id="76" name="Google Shape;76;p12"/>
          <p:cNvSpPr txBox="1">
            <a:spLocks noGrp="1"/>
          </p:cNvSpPr>
          <p:nvPr>
            <p:ph type="title"/>
          </p:nvPr>
        </p:nvSpPr>
        <p:spPr>
          <a:xfrm>
            <a:off x="709433" y="636700"/>
            <a:ext cx="6930799" cy="2446800"/>
          </a:xfrm>
          <a:prstGeom prst="rect">
            <a:avLst/>
          </a:prstGeom>
          <a:noFill/>
          <a:ln>
            <a:noFill/>
          </a:ln>
        </p:spPr>
        <p:txBody>
          <a:bodyPr spcFirstLastPara="1" wrap="square" lIns="121900" tIns="121900" rIns="121900" bIns="121900" anchor="ctr" anchorCtr="0">
            <a:noAutofit/>
          </a:bodyPr>
          <a:lstStyle/>
          <a:p>
            <a:r>
              <a:rPr lang="en-US" sz="1467" dirty="0"/>
              <a:t>Bloom’s Taxonomy Verbs for Learning Intentions:</a:t>
            </a:r>
            <a:br>
              <a:rPr lang="en-US" sz="1467" dirty="0"/>
            </a:br>
            <a:r>
              <a:rPr lang="en-US" sz="1467" dirty="0"/>
              <a:t>Create (design, construct, develop, investigate)</a:t>
            </a:r>
            <a:br>
              <a:rPr lang="en-US" sz="1467" dirty="0"/>
            </a:br>
            <a:br>
              <a:rPr lang="en-US" sz="1467" dirty="0"/>
            </a:br>
            <a:r>
              <a:rPr lang="en-US" sz="1467" dirty="0"/>
              <a:t>Evaluate (argue, judge, support, critique)</a:t>
            </a:r>
            <a:br>
              <a:rPr lang="en-US" sz="1467" dirty="0"/>
            </a:br>
            <a:br>
              <a:rPr lang="en-US" sz="1467" dirty="0"/>
            </a:br>
            <a:r>
              <a:rPr lang="en-US" sz="1467" dirty="0" err="1"/>
              <a:t>Analyse</a:t>
            </a:r>
            <a:r>
              <a:rPr lang="en-US" sz="1467" dirty="0"/>
              <a:t> (</a:t>
            </a:r>
            <a:r>
              <a:rPr lang="en-US" sz="1467" dirty="0" err="1"/>
              <a:t>organise</a:t>
            </a:r>
            <a:r>
              <a:rPr lang="en-US" sz="1467" dirty="0"/>
              <a:t>, relate, compare, contrast, question, test)</a:t>
            </a:r>
            <a:br>
              <a:rPr lang="en-US" sz="1467" dirty="0"/>
            </a:br>
            <a:br>
              <a:rPr lang="en-US" sz="1467" dirty="0"/>
            </a:br>
            <a:r>
              <a:rPr lang="en-US" sz="1467" dirty="0"/>
              <a:t>Apply (use, demonstrate, interpret, schedule, sketch)</a:t>
            </a:r>
            <a:br>
              <a:rPr lang="en-US" sz="1467" dirty="0"/>
            </a:br>
            <a:br>
              <a:rPr lang="en-US" sz="1467" dirty="0"/>
            </a:br>
            <a:r>
              <a:rPr lang="en-US" sz="1467" dirty="0"/>
              <a:t>Understand (classify, describe, discuss, explain, identify, locate, recognize, select, translate)</a:t>
            </a:r>
            <a:br>
              <a:rPr lang="en-US" sz="1467" dirty="0"/>
            </a:br>
            <a:br>
              <a:rPr lang="en-US" sz="1467" dirty="0"/>
            </a:br>
            <a:r>
              <a:rPr lang="en-US" sz="1467" dirty="0"/>
              <a:t>Remember (define, duplicate, list, </a:t>
            </a:r>
            <a:r>
              <a:rPr lang="en-US" sz="1467" dirty="0" err="1"/>
              <a:t>memorise</a:t>
            </a:r>
            <a:r>
              <a:rPr lang="en-US" sz="1467" dirty="0"/>
              <a:t>, repeat, state)</a:t>
            </a:r>
          </a:p>
        </p:txBody>
      </p:sp>
      <p:graphicFrame>
        <p:nvGraphicFramePr>
          <p:cNvPr id="79" name="Google Shape;79;p12"/>
          <p:cNvGraphicFramePr/>
          <p:nvPr/>
        </p:nvGraphicFramePr>
        <p:xfrm>
          <a:off x="10137801" y="305900"/>
          <a:ext cx="1632767" cy="701000"/>
        </p:xfrm>
        <a:graphic>
          <a:graphicData uri="http://schemas.openxmlformats.org/drawingml/2006/table">
            <a:tbl>
              <a:tblPr>
                <a:noFill/>
              </a:tblPr>
              <a:tblGrid>
                <a:gridCol w="16327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a:ea typeface="Century Gothic"/>
                          <a:cs typeface="Century Gothic"/>
                          <a:sym typeface="Century Gothic"/>
                        </a:rPr>
                        <a:t>TRACK WITH ME</a:t>
                      </a:r>
                      <a:endParaRPr sz="1500" b="1" u="none" strike="noStrike" cap="none" dirty="0">
                        <a:solidFill>
                          <a:srgbClr val="FFFFFF"/>
                        </a:solidFill>
                        <a:latin typeface="Century Gothic"/>
                        <a:ea typeface="Century Gothic"/>
                        <a:cs typeface="Century Gothic"/>
                        <a:sym typeface="Century Gothic"/>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80" name="Google Shape;80;p12"/>
          <p:cNvGraphicFramePr/>
          <p:nvPr/>
        </p:nvGraphicFramePr>
        <p:xfrm>
          <a:off x="10137801" y="985233"/>
          <a:ext cx="1632767" cy="472400"/>
        </p:xfrm>
        <a:graphic>
          <a:graphicData uri="http://schemas.openxmlformats.org/drawingml/2006/table">
            <a:tbl>
              <a:tblPr>
                <a:noFill/>
              </a:tblPr>
              <a:tblGrid>
                <a:gridCol w="16327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a:ea typeface="Century Gothic"/>
                          <a:cs typeface="Century Gothic"/>
                          <a:sym typeface="Century Gothic"/>
                        </a:rPr>
                        <a:t>READ WITH ME</a:t>
                      </a:r>
                      <a:endParaRPr sz="1500" b="1" u="none" strike="noStrike" cap="none" dirty="0">
                        <a:solidFill>
                          <a:srgbClr val="FFFFFF"/>
                        </a:solidFill>
                        <a:latin typeface="Century Gothic"/>
                        <a:ea typeface="Century Gothic"/>
                        <a:cs typeface="Century Gothic"/>
                        <a:sym typeface="Century Gothic"/>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4959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3" name="Subtitle 2">
            <a:extLst>
              <a:ext uri="{FF2B5EF4-FFF2-40B4-BE49-F238E27FC236}">
                <a16:creationId xmlns:a16="http://schemas.microsoft.com/office/drawing/2014/main" id="{8F0FBF12-FFCE-EF4E-870C-D0D204433AE7}"/>
              </a:ext>
            </a:extLst>
          </p:cNvPr>
          <p:cNvSpPr>
            <a:spLocks noGrp="1"/>
          </p:cNvSpPr>
          <p:nvPr>
            <p:ph type="subTitle" idx="1"/>
          </p:nvPr>
        </p:nvSpPr>
        <p:spPr/>
        <p:txBody>
          <a:bodyPr/>
          <a:lstStyle/>
          <a:p>
            <a:endParaRPr lang="en-US" sz="2133" dirty="0"/>
          </a:p>
        </p:txBody>
      </p:sp>
      <p:graphicFrame>
        <p:nvGraphicFramePr>
          <p:cNvPr id="8" name="Google Shape;95;p14">
            <a:extLst>
              <a:ext uri="{FF2B5EF4-FFF2-40B4-BE49-F238E27FC236}">
                <a16:creationId xmlns:a16="http://schemas.microsoft.com/office/drawing/2014/main" id="{3A8E913A-1003-3C40-83D4-166E714D4A62}"/>
              </a:ext>
            </a:extLst>
          </p:cNvPr>
          <p:cNvGraphicFramePr/>
          <p:nvPr/>
        </p:nvGraphicFramePr>
        <p:xfrm>
          <a:off x="9103739" y="354735"/>
          <a:ext cx="2845967" cy="2495344"/>
        </p:xfrm>
        <a:graphic>
          <a:graphicData uri="http://schemas.openxmlformats.org/drawingml/2006/table">
            <a:tbl>
              <a:tblPr>
                <a:noFill/>
              </a:tblPr>
              <a:tblGrid>
                <a:gridCol w="2845967">
                  <a:extLst>
                    <a:ext uri="{9D8B030D-6E8A-4147-A177-3AD203B41FA5}">
                      <a16:colId xmlns:a16="http://schemas.microsoft.com/office/drawing/2014/main" val="20000"/>
                    </a:ext>
                  </a:extLst>
                </a:gridCol>
              </a:tblGrid>
              <a:tr h="493403">
                <a:tc>
                  <a:txBody>
                    <a:bodyPr/>
                    <a:lstStyle/>
                    <a:p>
                      <a:pPr marL="0" marR="0" lvl="0" indent="0" algn="l" rtl="0">
                        <a:lnSpc>
                          <a:spcPct val="100000"/>
                        </a:lnSpc>
                        <a:spcBef>
                          <a:spcPts val="0"/>
                        </a:spcBef>
                        <a:spcAft>
                          <a:spcPts val="0"/>
                        </a:spcAft>
                        <a:buClr>
                          <a:srgbClr val="000000"/>
                        </a:buClr>
                        <a:buSzPts val="1100"/>
                        <a:buFont typeface="Arial"/>
                        <a:buNone/>
                      </a:pPr>
                      <a:r>
                        <a:rPr lang="en-GB" sz="1600" b="1" u="none" strike="noStrike" cap="none" dirty="0">
                          <a:solidFill>
                            <a:srgbClr val="FFFFFF"/>
                          </a:solidFill>
                          <a:latin typeface="Century Gothic" panose="020B0502020202020204" pitchFamily="34" charset="0"/>
                          <a:ea typeface="Century Gothic"/>
                          <a:cs typeface="Century Gothic"/>
                          <a:sym typeface="Century Gothic"/>
                        </a:rPr>
                        <a:t>MAKE THE CONNECTION</a:t>
                      </a:r>
                      <a:endParaRPr sz="1600" b="1" u="none" strike="noStrike" cap="none" dirty="0">
                        <a:solidFill>
                          <a:srgbClr val="FFFFFF"/>
                        </a:solidFill>
                        <a:latin typeface="Century Gothic" panose="020B0502020202020204" pitchFamily="34" charset="0"/>
                        <a:ea typeface="Century Gothic"/>
                        <a:cs typeface="Century Gothic"/>
                        <a:sym typeface="Century Gothic"/>
                      </a:endParaRPr>
                    </a:p>
                  </a:txBody>
                  <a:tcPr marL="121900" marR="121900" marT="121900" marB="121900">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2001941">
                <a:tc>
                  <a: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sz="1900" u="none" strike="noStrike" cap="none" dirty="0">
                        <a:latin typeface="Century Gothic" panose="020B0502020202020204" pitchFamily="34" charset="0"/>
                        <a:ea typeface="Century Gothic"/>
                        <a:cs typeface="Century Gothic"/>
                        <a:sym typeface="Century Gothic"/>
                      </a:endParaRPr>
                    </a:p>
                  </a:txBody>
                  <a:tcPr marL="121900" marR="121900" marT="121900" marB="121900">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6" name="Google Shape;93;p14">
            <a:extLst>
              <a:ext uri="{FF2B5EF4-FFF2-40B4-BE49-F238E27FC236}">
                <a16:creationId xmlns:a16="http://schemas.microsoft.com/office/drawing/2014/main" id="{251D3057-ACA1-2649-A89D-24E5237051DB}"/>
              </a:ext>
            </a:extLst>
          </p:cNvPr>
          <p:cNvSpPr txBox="1">
            <a:spLocks noGrp="1"/>
          </p:cNvSpPr>
          <p:nvPr>
            <p:ph type="body" idx="2"/>
          </p:nvPr>
        </p:nvSpPr>
        <p:spPr>
          <a:xfrm>
            <a:off x="736733" y="1136933"/>
            <a:ext cx="8231600" cy="5420800"/>
          </a:xfrm>
          <a:prstGeom prst="rect">
            <a:avLst/>
          </a:prstGeom>
          <a:noFill/>
          <a:ln>
            <a:noFill/>
          </a:ln>
        </p:spPr>
        <p:txBody>
          <a:bodyPr spcFirstLastPara="1" wrap="square" lIns="121900" tIns="121900" rIns="121900" bIns="121900" anchor="t" anchorCtr="0">
            <a:noAutofit/>
          </a:bodyPr>
          <a:lstStyle/>
          <a:p>
            <a:pPr marL="0" indent="0">
              <a:buNone/>
            </a:pPr>
            <a:endParaRPr sz="4267" b="1" dirty="0"/>
          </a:p>
        </p:txBody>
      </p:sp>
    </p:spTree>
    <p:extLst>
      <p:ext uri="{BB962C8B-B14F-4D97-AF65-F5344CB8AC3E}">
        <p14:creationId xmlns:p14="http://schemas.microsoft.com/office/powerpoint/2010/main" val="2378199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3" name="Subtitle 2">
            <a:extLst>
              <a:ext uri="{FF2B5EF4-FFF2-40B4-BE49-F238E27FC236}">
                <a16:creationId xmlns:a16="http://schemas.microsoft.com/office/drawing/2014/main" id="{2E9EED21-1757-A245-9067-53A56D6417E5}"/>
              </a:ext>
            </a:extLst>
          </p:cNvPr>
          <p:cNvSpPr>
            <a:spLocks noGrp="1"/>
          </p:cNvSpPr>
          <p:nvPr>
            <p:ph type="subTitle" idx="1"/>
          </p:nvPr>
        </p:nvSpPr>
        <p:spPr/>
        <p:txBody>
          <a:bodyPr/>
          <a:lstStyle/>
          <a:p>
            <a:endParaRPr lang="en-US" sz="2133" dirty="0"/>
          </a:p>
        </p:txBody>
      </p:sp>
      <p:sp>
        <p:nvSpPr>
          <p:cNvPr id="4" name="Google Shape;93;p14">
            <a:extLst>
              <a:ext uri="{FF2B5EF4-FFF2-40B4-BE49-F238E27FC236}">
                <a16:creationId xmlns:a16="http://schemas.microsoft.com/office/drawing/2014/main" id="{E6786C1F-98C1-ED4A-890F-1BFFCD7598FC}"/>
              </a:ext>
            </a:extLst>
          </p:cNvPr>
          <p:cNvSpPr txBox="1">
            <a:spLocks noGrp="1"/>
          </p:cNvSpPr>
          <p:nvPr>
            <p:ph type="body" idx="2"/>
          </p:nvPr>
        </p:nvSpPr>
        <p:spPr>
          <a:xfrm>
            <a:off x="736733" y="1136933"/>
            <a:ext cx="8231600" cy="5420800"/>
          </a:xfrm>
          <a:prstGeom prst="rect">
            <a:avLst/>
          </a:prstGeom>
          <a:noFill/>
          <a:ln>
            <a:noFill/>
          </a:ln>
        </p:spPr>
        <p:txBody>
          <a:bodyPr spcFirstLastPara="1" wrap="square" lIns="121900" tIns="121900" rIns="121900" bIns="121900" anchor="t" anchorCtr="0">
            <a:noAutofit/>
          </a:bodyPr>
          <a:lstStyle/>
          <a:p>
            <a:pPr marL="0" indent="0">
              <a:buNone/>
            </a:pPr>
            <a:endParaRPr sz="4267" b="1" dirty="0"/>
          </a:p>
        </p:txBody>
      </p:sp>
      <p:graphicFrame>
        <p:nvGraphicFramePr>
          <p:cNvPr id="5" name="Google Shape;95;p14">
            <a:extLst>
              <a:ext uri="{FF2B5EF4-FFF2-40B4-BE49-F238E27FC236}">
                <a16:creationId xmlns:a16="http://schemas.microsoft.com/office/drawing/2014/main" id="{87061B92-B546-6F40-BBD6-1D47F13422C2}"/>
              </a:ext>
            </a:extLst>
          </p:cNvPr>
          <p:cNvGraphicFramePr/>
          <p:nvPr/>
        </p:nvGraphicFramePr>
        <p:xfrm>
          <a:off x="9103739" y="354735"/>
          <a:ext cx="2845967" cy="2495344"/>
        </p:xfrm>
        <a:graphic>
          <a:graphicData uri="http://schemas.openxmlformats.org/drawingml/2006/table">
            <a:tbl>
              <a:tblPr>
                <a:noFill/>
              </a:tblPr>
              <a:tblGrid>
                <a:gridCol w="2845967">
                  <a:extLst>
                    <a:ext uri="{9D8B030D-6E8A-4147-A177-3AD203B41FA5}">
                      <a16:colId xmlns:a16="http://schemas.microsoft.com/office/drawing/2014/main" val="20000"/>
                    </a:ext>
                  </a:extLst>
                </a:gridCol>
              </a:tblGrid>
              <a:tr h="493403">
                <a:tc>
                  <a:txBody>
                    <a:bodyPr/>
                    <a:lstStyle/>
                    <a:p>
                      <a:pPr marL="0" marR="0" lvl="0" indent="0" algn="l" rtl="0">
                        <a:lnSpc>
                          <a:spcPct val="100000"/>
                        </a:lnSpc>
                        <a:spcBef>
                          <a:spcPts val="0"/>
                        </a:spcBef>
                        <a:spcAft>
                          <a:spcPts val="0"/>
                        </a:spcAft>
                        <a:buClr>
                          <a:srgbClr val="000000"/>
                        </a:buClr>
                        <a:buSzPts val="1100"/>
                        <a:buFont typeface="Arial"/>
                        <a:buNone/>
                      </a:pPr>
                      <a:r>
                        <a:rPr lang="en-GB" sz="1600" b="1" u="none" strike="noStrike" cap="none" dirty="0">
                          <a:solidFill>
                            <a:srgbClr val="FFFFFF"/>
                          </a:solidFill>
                          <a:latin typeface="Century Gothic" panose="020B0502020202020204" pitchFamily="34" charset="0"/>
                          <a:ea typeface="Century Gothic"/>
                          <a:cs typeface="Century Gothic"/>
                          <a:sym typeface="Century Gothic"/>
                        </a:rPr>
                        <a:t>MAKE THE CONNECTION</a:t>
                      </a:r>
                      <a:endParaRPr sz="1600" b="1" u="none" strike="noStrike" cap="none" dirty="0">
                        <a:solidFill>
                          <a:srgbClr val="FFFFFF"/>
                        </a:solidFill>
                        <a:latin typeface="Century Gothic" panose="020B0502020202020204" pitchFamily="34" charset="0"/>
                        <a:ea typeface="Century Gothic"/>
                        <a:cs typeface="Century Gothic"/>
                        <a:sym typeface="Century Gothic"/>
                      </a:endParaRPr>
                    </a:p>
                  </a:txBody>
                  <a:tcPr marL="121900" marR="121900" marT="121900" marB="121900">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2001941">
                <a:tc>
                  <a: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sz="1900" u="none" strike="noStrike" cap="none" dirty="0">
                        <a:latin typeface="Century Gothic" panose="020B0502020202020204" pitchFamily="34" charset="0"/>
                        <a:ea typeface="Century Gothic"/>
                        <a:cs typeface="Century Gothic"/>
                        <a:sym typeface="Century Gothic"/>
                      </a:endParaRPr>
                    </a:p>
                  </a:txBody>
                  <a:tcPr marL="121900" marR="121900" marT="121900" marB="121900">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subTitle" idx="1"/>
          </p:nvPr>
        </p:nvSpPr>
        <p:spPr>
          <a:xfrm>
            <a:off x="127333" y="354733"/>
            <a:ext cx="8786400" cy="464000"/>
          </a:xfrm>
          <a:prstGeom prst="rect">
            <a:avLst/>
          </a:prstGeom>
          <a:noFill/>
          <a:ln>
            <a:noFill/>
          </a:ln>
        </p:spPr>
        <p:txBody>
          <a:bodyPr spcFirstLastPara="1" wrap="square" lIns="121900" tIns="121900" rIns="121900" bIns="121900" anchor="ctr" anchorCtr="0">
            <a:noAutofit/>
          </a:bodyPr>
          <a:lstStyle/>
          <a:p>
            <a:endParaRPr lang="en-US" sz="2133" dirty="0"/>
          </a:p>
        </p:txBody>
      </p:sp>
      <p:sp>
        <p:nvSpPr>
          <p:cNvPr id="4" name="Google Shape;93;p14">
            <a:extLst>
              <a:ext uri="{FF2B5EF4-FFF2-40B4-BE49-F238E27FC236}">
                <a16:creationId xmlns:a16="http://schemas.microsoft.com/office/drawing/2014/main" id="{D12FC4CD-456D-9049-AFD4-F45BBEFC1651}"/>
              </a:ext>
            </a:extLst>
          </p:cNvPr>
          <p:cNvSpPr txBox="1">
            <a:spLocks noGrp="1"/>
          </p:cNvSpPr>
          <p:nvPr>
            <p:ph type="body" idx="2"/>
          </p:nvPr>
        </p:nvSpPr>
        <p:spPr>
          <a:xfrm>
            <a:off x="736733" y="1136933"/>
            <a:ext cx="8231600" cy="5420800"/>
          </a:xfrm>
          <a:prstGeom prst="rect">
            <a:avLst/>
          </a:prstGeom>
          <a:noFill/>
          <a:ln>
            <a:noFill/>
          </a:ln>
        </p:spPr>
        <p:txBody>
          <a:bodyPr spcFirstLastPara="1" wrap="square" lIns="121900" tIns="121900" rIns="121900" bIns="121900" anchor="t" anchorCtr="0">
            <a:noAutofit/>
          </a:bodyPr>
          <a:lstStyle/>
          <a:p>
            <a:pPr marL="0" indent="0">
              <a:buNone/>
            </a:pPr>
            <a:endParaRPr sz="4267" b="1" dirty="0"/>
          </a:p>
        </p:txBody>
      </p:sp>
      <p:graphicFrame>
        <p:nvGraphicFramePr>
          <p:cNvPr id="5" name="Google Shape;95;p14">
            <a:extLst>
              <a:ext uri="{FF2B5EF4-FFF2-40B4-BE49-F238E27FC236}">
                <a16:creationId xmlns:a16="http://schemas.microsoft.com/office/drawing/2014/main" id="{3307079E-9F4F-3445-96C0-D89D9950AB37}"/>
              </a:ext>
            </a:extLst>
          </p:cNvPr>
          <p:cNvGraphicFramePr/>
          <p:nvPr/>
        </p:nvGraphicFramePr>
        <p:xfrm>
          <a:off x="9103737" y="445276"/>
          <a:ext cx="2845967" cy="1699461"/>
        </p:xfrm>
        <a:graphic>
          <a:graphicData uri="http://schemas.openxmlformats.org/drawingml/2006/table">
            <a:tbl>
              <a:tblPr>
                <a:noFill/>
              </a:tblPr>
              <a:tblGrid>
                <a:gridCol w="28459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panose="020B0502020202020204" pitchFamily="34" charset="0"/>
                          <a:ea typeface="Century Gothic"/>
                          <a:cs typeface="Century Gothic"/>
                          <a:sym typeface="Century Gothic"/>
                        </a:rPr>
                        <a:t>TEACHER CUE</a:t>
                      </a:r>
                      <a:endParaRPr sz="1500" b="1" u="none" strike="noStrike" cap="none" dirty="0">
                        <a:solidFill>
                          <a:srgbClr val="FFFFFF"/>
                        </a:solidFill>
                        <a:latin typeface="Century Gothic" panose="020B0502020202020204" pitchFamily="34" charset="0"/>
                        <a:ea typeface="Century Gothic"/>
                        <a:cs typeface="Century Gothic"/>
                        <a:sym typeface="Century Gothic"/>
                      </a:endParaRPr>
                    </a:p>
                  </a:txBody>
                  <a:tcPr marL="121900" marR="121900" marT="121900" marB="12190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1227061">
                <a:tc>
                  <a: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900" u="none" strike="noStrike" cap="none" dirty="0">
                          <a:latin typeface="Century Gothic" panose="020B0502020202020204" pitchFamily="34" charset="0"/>
                          <a:ea typeface="Century Gothic"/>
                          <a:cs typeface="Century Gothic"/>
                          <a:sym typeface="Century Gothic"/>
                        </a:rPr>
                        <a:t>CFU</a:t>
                      </a:r>
                      <a:endParaRPr sz="1900" u="none" strike="noStrike" cap="none" dirty="0">
                        <a:latin typeface="Century Gothic" panose="020B0502020202020204" pitchFamily="34" charset="0"/>
                        <a:ea typeface="Century Gothic"/>
                        <a:cs typeface="Century Gothic"/>
                        <a:sym typeface="Century Gothic"/>
                      </a:endParaRPr>
                    </a:p>
                  </a:txBody>
                  <a:tcPr marL="121900" marR="121900" marT="121900" marB="12190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90C56EC-6F21-424D-AA51-32F4E34305CD}"/>
              </a:ext>
            </a:extLst>
          </p:cNvPr>
          <p:cNvSpPr>
            <a:spLocks noGrp="1"/>
          </p:cNvSpPr>
          <p:nvPr>
            <p:ph type="subTitle" idx="1"/>
          </p:nvPr>
        </p:nvSpPr>
        <p:spPr/>
        <p:txBody>
          <a:bodyPr/>
          <a:lstStyle/>
          <a:p>
            <a:r>
              <a:rPr lang="en-AU" sz="1600" dirty="0"/>
              <a:t>I will be able to use the periodic table to describe the structure of the atom</a:t>
            </a:r>
            <a:endParaRPr lang="en-US" sz="1600" dirty="0"/>
          </a:p>
        </p:txBody>
      </p:sp>
      <p:sp>
        <p:nvSpPr>
          <p:cNvPr id="3" name="Text Placeholder 2">
            <a:extLst>
              <a:ext uri="{FF2B5EF4-FFF2-40B4-BE49-F238E27FC236}">
                <a16:creationId xmlns:a16="http://schemas.microsoft.com/office/drawing/2014/main" id="{AA0C9596-DE9E-4A50-BBFA-785710E58E3A}"/>
              </a:ext>
            </a:extLst>
          </p:cNvPr>
          <p:cNvSpPr>
            <a:spLocks noGrp="1"/>
          </p:cNvSpPr>
          <p:nvPr>
            <p:ph type="body" idx="2"/>
          </p:nvPr>
        </p:nvSpPr>
        <p:spPr>
          <a:xfrm>
            <a:off x="736734" y="1136933"/>
            <a:ext cx="5950109" cy="5420800"/>
          </a:xfrm>
        </p:spPr>
        <p:txBody>
          <a:bodyPr/>
          <a:lstStyle/>
          <a:p>
            <a:pPr marL="152396" indent="0">
              <a:buNone/>
            </a:pPr>
            <a:r>
              <a:rPr lang="en-AU" sz="2400" dirty="0"/>
              <a:t>The </a:t>
            </a:r>
            <a:r>
              <a:rPr lang="en-AU" sz="2400" b="1" dirty="0"/>
              <a:t>atomic number </a:t>
            </a:r>
            <a:r>
              <a:rPr lang="en-AU" sz="2400" dirty="0"/>
              <a:t>at the top of the periodic table tells you the number of </a:t>
            </a:r>
            <a:r>
              <a:rPr lang="en-AU" sz="2400" b="1" dirty="0"/>
              <a:t>protons </a:t>
            </a:r>
            <a:r>
              <a:rPr lang="en-AU" sz="2400" dirty="0"/>
              <a:t>in an atom. This also tells you the number of </a:t>
            </a:r>
            <a:r>
              <a:rPr lang="en-AU" sz="2400" b="1" dirty="0"/>
              <a:t>electrons </a:t>
            </a:r>
            <a:r>
              <a:rPr lang="en-AU" sz="2400" dirty="0"/>
              <a:t>in an element.</a:t>
            </a:r>
          </a:p>
          <a:p>
            <a:pPr marL="152396" indent="0">
              <a:buNone/>
            </a:pPr>
            <a:endParaRPr lang="en-AU" sz="2400" dirty="0"/>
          </a:p>
          <a:p>
            <a:pPr marL="152396" indent="0">
              <a:buNone/>
            </a:pPr>
            <a:r>
              <a:rPr lang="en-AU" sz="2400" dirty="0"/>
              <a:t>The </a:t>
            </a:r>
            <a:r>
              <a:rPr lang="en-AU" sz="2400" b="1" dirty="0"/>
              <a:t>Mass number </a:t>
            </a:r>
            <a:r>
              <a:rPr lang="en-AU" sz="2400" dirty="0"/>
              <a:t>at the bottom of the element tells you the number of </a:t>
            </a:r>
            <a:r>
              <a:rPr lang="en-AU" sz="2400" b="1" dirty="0"/>
              <a:t>protons + neutrons. </a:t>
            </a:r>
          </a:p>
          <a:p>
            <a:pPr marL="152396" indent="0">
              <a:buNone/>
            </a:pPr>
            <a:endParaRPr lang="en-AU" sz="2400" b="1" dirty="0"/>
          </a:p>
          <a:p>
            <a:pPr marL="152396" indent="0">
              <a:buNone/>
            </a:pPr>
            <a:r>
              <a:rPr lang="en-AU" sz="2400" dirty="0"/>
              <a:t>To work out neutrons you need to subtract the atomic number from the mass number</a:t>
            </a:r>
            <a:endParaRPr lang="en-US" sz="2400" dirty="0"/>
          </a:p>
        </p:txBody>
      </p:sp>
      <p:pic>
        <p:nvPicPr>
          <p:cNvPr id="4" name="Picture 3">
            <a:extLst>
              <a:ext uri="{FF2B5EF4-FFF2-40B4-BE49-F238E27FC236}">
                <a16:creationId xmlns:a16="http://schemas.microsoft.com/office/drawing/2014/main" id="{210BAC5B-CF95-4DCB-969D-94392CA1972A}"/>
              </a:ext>
            </a:extLst>
          </p:cNvPr>
          <p:cNvPicPr>
            <a:picLocks noChangeAspect="1"/>
          </p:cNvPicPr>
          <p:nvPr/>
        </p:nvPicPr>
        <p:blipFill>
          <a:blip r:embed="rId2"/>
          <a:stretch>
            <a:fillRect/>
          </a:stretch>
        </p:blipFill>
        <p:spPr>
          <a:xfrm>
            <a:off x="6761870" y="1050388"/>
            <a:ext cx="5042487" cy="3781865"/>
          </a:xfrm>
          <a:prstGeom prst="rect">
            <a:avLst/>
          </a:prstGeom>
        </p:spPr>
      </p:pic>
    </p:spTree>
    <p:extLst>
      <p:ext uri="{BB962C8B-B14F-4D97-AF65-F5344CB8AC3E}">
        <p14:creationId xmlns:p14="http://schemas.microsoft.com/office/powerpoint/2010/main" val="3356506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7"/>
          <p:cNvSpPr txBox="1">
            <a:spLocks noGrp="1"/>
          </p:cNvSpPr>
          <p:nvPr>
            <p:ph type="subTitle" idx="1"/>
          </p:nvPr>
        </p:nvSpPr>
        <p:spPr>
          <a:xfrm>
            <a:off x="127333" y="354733"/>
            <a:ext cx="8786400" cy="464000"/>
          </a:xfrm>
          <a:prstGeom prst="rect">
            <a:avLst/>
          </a:prstGeom>
          <a:noFill/>
          <a:ln>
            <a:noFill/>
          </a:ln>
        </p:spPr>
        <p:txBody>
          <a:bodyPr spcFirstLastPara="1" wrap="square" lIns="121900" tIns="121900" rIns="121900" bIns="121900" anchor="ctr" anchorCtr="0">
            <a:noAutofit/>
          </a:bodyPr>
          <a:lstStyle/>
          <a:p>
            <a:endParaRPr lang="en-US" sz="2133" dirty="0"/>
          </a:p>
        </p:txBody>
      </p:sp>
      <p:sp>
        <p:nvSpPr>
          <p:cNvPr id="4" name="Google Shape;93;p14">
            <a:extLst>
              <a:ext uri="{FF2B5EF4-FFF2-40B4-BE49-F238E27FC236}">
                <a16:creationId xmlns:a16="http://schemas.microsoft.com/office/drawing/2014/main" id="{B23798FC-439D-FA4F-B89C-5EB6D9083421}"/>
              </a:ext>
            </a:extLst>
          </p:cNvPr>
          <p:cNvSpPr txBox="1">
            <a:spLocks noGrp="1"/>
          </p:cNvSpPr>
          <p:nvPr>
            <p:ph type="body" idx="2"/>
          </p:nvPr>
        </p:nvSpPr>
        <p:spPr>
          <a:xfrm>
            <a:off x="736733" y="1136933"/>
            <a:ext cx="8231600" cy="5420800"/>
          </a:xfrm>
          <a:prstGeom prst="rect">
            <a:avLst/>
          </a:prstGeom>
          <a:noFill/>
          <a:ln>
            <a:noFill/>
          </a:ln>
        </p:spPr>
        <p:txBody>
          <a:bodyPr spcFirstLastPara="1" wrap="square" lIns="121900" tIns="121900" rIns="121900" bIns="121900" anchor="t" anchorCtr="0">
            <a:noAutofit/>
          </a:bodyPr>
          <a:lstStyle/>
          <a:p>
            <a:pPr marL="0" indent="0">
              <a:buNone/>
            </a:pPr>
            <a:endParaRPr sz="4267" b="1" dirty="0"/>
          </a:p>
        </p:txBody>
      </p:sp>
      <p:graphicFrame>
        <p:nvGraphicFramePr>
          <p:cNvPr id="5" name="Google Shape;95;p14">
            <a:extLst>
              <a:ext uri="{FF2B5EF4-FFF2-40B4-BE49-F238E27FC236}">
                <a16:creationId xmlns:a16="http://schemas.microsoft.com/office/drawing/2014/main" id="{073994D6-F92D-F844-AF84-95F0FF6E745E}"/>
              </a:ext>
            </a:extLst>
          </p:cNvPr>
          <p:cNvGraphicFramePr/>
          <p:nvPr/>
        </p:nvGraphicFramePr>
        <p:xfrm>
          <a:off x="9103737" y="445276"/>
          <a:ext cx="2845967" cy="1699461"/>
        </p:xfrm>
        <a:graphic>
          <a:graphicData uri="http://schemas.openxmlformats.org/drawingml/2006/table">
            <a:tbl>
              <a:tblPr>
                <a:noFill/>
              </a:tblPr>
              <a:tblGrid>
                <a:gridCol w="28459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panose="020B0502020202020204" pitchFamily="34" charset="0"/>
                          <a:ea typeface="Century Gothic"/>
                          <a:cs typeface="Century Gothic"/>
                          <a:sym typeface="Century Gothic"/>
                        </a:rPr>
                        <a:t>TEACHER CUE</a:t>
                      </a:r>
                      <a:endParaRPr sz="1500" b="1" u="none" strike="noStrike" cap="none" dirty="0">
                        <a:solidFill>
                          <a:srgbClr val="FFFFFF"/>
                        </a:solidFill>
                        <a:latin typeface="Century Gothic" panose="020B0502020202020204" pitchFamily="34" charset="0"/>
                        <a:ea typeface="Century Gothic"/>
                        <a:cs typeface="Century Gothic"/>
                        <a:sym typeface="Century Gothic"/>
                      </a:endParaRPr>
                    </a:p>
                  </a:txBody>
                  <a:tcPr marL="121900" marR="121900" marT="121900" marB="12190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1227061">
                <a:tc>
                  <a: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900" u="none" strike="noStrike" cap="none" dirty="0">
                          <a:latin typeface="Century Gothic" panose="020B0502020202020204" pitchFamily="34" charset="0"/>
                          <a:ea typeface="Century Gothic"/>
                          <a:cs typeface="Century Gothic"/>
                          <a:sym typeface="Century Gothic"/>
                        </a:rPr>
                        <a:t>CFU</a:t>
                      </a:r>
                      <a:endParaRPr sz="1900" u="none" strike="noStrike" cap="none" dirty="0">
                        <a:latin typeface="Century Gothic" panose="020B0502020202020204" pitchFamily="34" charset="0"/>
                        <a:ea typeface="Century Gothic"/>
                        <a:cs typeface="Century Gothic"/>
                        <a:sym typeface="Century Gothic"/>
                      </a:endParaRPr>
                    </a:p>
                  </a:txBody>
                  <a:tcPr marL="121900" marR="121900" marT="121900" marB="12190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18423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4"/>
          <p:cNvSpPr txBox="1">
            <a:spLocks noGrp="1"/>
          </p:cNvSpPr>
          <p:nvPr>
            <p:ph type="subTitle" idx="1"/>
          </p:nvPr>
        </p:nvSpPr>
        <p:spPr>
          <a:xfrm>
            <a:off x="127333" y="354733"/>
            <a:ext cx="8786400" cy="464000"/>
          </a:xfrm>
          <a:prstGeom prst="rect">
            <a:avLst/>
          </a:prstGeom>
          <a:noFill/>
          <a:ln>
            <a:noFill/>
          </a:ln>
        </p:spPr>
        <p:txBody>
          <a:bodyPr spcFirstLastPara="1" wrap="square" lIns="121900" tIns="121900" rIns="121900" bIns="121900" anchor="ctr" anchorCtr="0">
            <a:noAutofit/>
          </a:bodyPr>
          <a:lstStyle/>
          <a:p>
            <a:endParaRPr lang="en-US" sz="2133" dirty="0"/>
          </a:p>
        </p:txBody>
      </p:sp>
      <p:sp>
        <p:nvSpPr>
          <p:cNvPr id="5" name="Google Shape;93;p14">
            <a:extLst>
              <a:ext uri="{FF2B5EF4-FFF2-40B4-BE49-F238E27FC236}">
                <a16:creationId xmlns:a16="http://schemas.microsoft.com/office/drawing/2014/main" id="{A5AB204E-CAC4-984B-BCDE-A4E6175B4ED1}"/>
              </a:ext>
            </a:extLst>
          </p:cNvPr>
          <p:cNvSpPr txBox="1">
            <a:spLocks noGrp="1"/>
          </p:cNvSpPr>
          <p:nvPr>
            <p:ph type="body" idx="2"/>
          </p:nvPr>
        </p:nvSpPr>
        <p:spPr>
          <a:xfrm>
            <a:off x="736733" y="1136933"/>
            <a:ext cx="8231600" cy="5420800"/>
          </a:xfrm>
          <a:prstGeom prst="rect">
            <a:avLst/>
          </a:prstGeom>
          <a:noFill/>
          <a:ln>
            <a:noFill/>
          </a:ln>
        </p:spPr>
        <p:txBody>
          <a:bodyPr spcFirstLastPara="1" wrap="square" lIns="121900" tIns="121900" rIns="121900" bIns="121900" anchor="t" anchorCtr="0">
            <a:noAutofit/>
          </a:bodyPr>
          <a:lstStyle/>
          <a:p>
            <a:pPr marL="0" indent="0">
              <a:buNone/>
            </a:pPr>
            <a:endParaRPr sz="4267" b="1" dirty="0"/>
          </a:p>
        </p:txBody>
      </p:sp>
      <p:graphicFrame>
        <p:nvGraphicFramePr>
          <p:cNvPr id="4" name="Google Shape;95;p14">
            <a:extLst>
              <a:ext uri="{FF2B5EF4-FFF2-40B4-BE49-F238E27FC236}">
                <a16:creationId xmlns:a16="http://schemas.microsoft.com/office/drawing/2014/main" id="{89DCC587-8ED9-FC4F-A48F-1EC707B2A4FA}"/>
              </a:ext>
            </a:extLst>
          </p:cNvPr>
          <p:cNvGraphicFramePr/>
          <p:nvPr/>
        </p:nvGraphicFramePr>
        <p:xfrm>
          <a:off x="9103737" y="445276"/>
          <a:ext cx="2845967" cy="1699461"/>
        </p:xfrm>
        <a:graphic>
          <a:graphicData uri="http://schemas.openxmlformats.org/drawingml/2006/table">
            <a:tbl>
              <a:tblPr>
                <a:noFill/>
              </a:tblPr>
              <a:tblGrid>
                <a:gridCol w="28459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panose="020B0502020202020204" pitchFamily="34" charset="0"/>
                          <a:ea typeface="Century Gothic"/>
                          <a:cs typeface="Century Gothic"/>
                          <a:sym typeface="Century Gothic"/>
                        </a:rPr>
                        <a:t>TEACHER CUE</a:t>
                      </a:r>
                      <a:endParaRPr sz="1500" b="1" u="none" strike="noStrike" cap="none" dirty="0">
                        <a:solidFill>
                          <a:srgbClr val="FFFFFF"/>
                        </a:solidFill>
                        <a:latin typeface="Century Gothic" panose="020B0502020202020204" pitchFamily="34" charset="0"/>
                        <a:ea typeface="Century Gothic"/>
                        <a:cs typeface="Century Gothic"/>
                        <a:sym typeface="Century Gothic"/>
                      </a:endParaRPr>
                    </a:p>
                  </a:txBody>
                  <a:tcPr marL="121900" marR="121900" marT="121900" marB="12190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1227061">
                <a:tc>
                  <a: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900" u="none" strike="noStrike" cap="none" dirty="0">
                          <a:latin typeface="Century Gothic" panose="020B0502020202020204" pitchFamily="34" charset="0"/>
                          <a:ea typeface="Century Gothic"/>
                          <a:cs typeface="Century Gothic"/>
                          <a:sym typeface="Century Gothic"/>
                        </a:rPr>
                        <a:t>CFU</a:t>
                      </a:r>
                      <a:endParaRPr sz="1900" u="none" strike="noStrike" cap="none" dirty="0">
                        <a:latin typeface="Century Gothic" panose="020B0502020202020204" pitchFamily="34" charset="0"/>
                        <a:ea typeface="Century Gothic"/>
                        <a:cs typeface="Century Gothic"/>
                        <a:sym typeface="Century Gothic"/>
                      </a:endParaRPr>
                    </a:p>
                  </a:txBody>
                  <a:tcPr marL="121900" marR="121900" marT="121900" marB="121900">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6" name="Google Shape;78;p12">
            <a:extLst>
              <a:ext uri="{FF2B5EF4-FFF2-40B4-BE49-F238E27FC236}">
                <a16:creationId xmlns:a16="http://schemas.microsoft.com/office/drawing/2014/main" id="{FCF33F40-4961-7242-934C-4F1089EDAA3F}"/>
              </a:ext>
            </a:extLst>
          </p:cNvPr>
          <p:cNvGraphicFramePr/>
          <p:nvPr/>
        </p:nvGraphicFramePr>
        <p:xfrm>
          <a:off x="9103737" y="2275471"/>
          <a:ext cx="2845967" cy="1295320"/>
        </p:xfrm>
        <a:graphic>
          <a:graphicData uri="http://schemas.openxmlformats.org/drawingml/2006/table">
            <a:tbl>
              <a:tblPr>
                <a:noFill/>
              </a:tblPr>
              <a:tblGrid>
                <a:gridCol w="28459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a:ea typeface="Century Gothic"/>
                          <a:cs typeface="Century Gothic"/>
                          <a:sym typeface="Century Gothic"/>
                        </a:rPr>
                        <a:t>HINT</a:t>
                      </a:r>
                      <a:endParaRPr sz="1500" b="1" u="none" strike="noStrike" cap="none" dirty="0">
                        <a:solidFill>
                          <a:srgbClr val="FFFFFF"/>
                        </a:solidFill>
                        <a:latin typeface="Century Gothic"/>
                        <a:ea typeface="Century Gothic"/>
                        <a:cs typeface="Century Gothic"/>
                        <a:sym typeface="Century Gothic"/>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r h="812760">
                <a:tc>
                  <a:txBody>
                    <a:bodyPr/>
                    <a:lstStyle/>
                    <a:p>
                      <a:r>
                        <a:rPr lang="en-US" sz="1900" dirty="0">
                          <a:latin typeface="Century Gothic" panose="020B0502020202020204" pitchFamily="34" charset="0"/>
                        </a:rPr>
                        <a:t>Scaffolding for students</a:t>
                      </a: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2"/>
          <p:cNvSpPr txBox="1">
            <a:spLocks noGrp="1"/>
          </p:cNvSpPr>
          <p:nvPr>
            <p:ph type="body" idx="1"/>
          </p:nvPr>
        </p:nvSpPr>
        <p:spPr>
          <a:xfrm>
            <a:off x="663967" y="3856500"/>
            <a:ext cx="6930800" cy="2683200"/>
          </a:xfrm>
          <a:prstGeom prst="rect">
            <a:avLst/>
          </a:prstGeom>
          <a:noFill/>
          <a:ln>
            <a:noFill/>
          </a:ln>
        </p:spPr>
        <p:txBody>
          <a:bodyPr spcFirstLastPara="1" wrap="square" lIns="121900" tIns="121900" rIns="121900" bIns="121900" anchor="ctr" anchorCtr="0">
            <a:noAutofit/>
          </a:bodyPr>
          <a:lstStyle/>
          <a:p>
            <a:pPr marL="0" indent="0">
              <a:buNone/>
            </a:pPr>
            <a:endParaRPr lang="en-AU" sz="4267" baseline="30000" dirty="0"/>
          </a:p>
        </p:txBody>
      </p:sp>
      <p:sp>
        <p:nvSpPr>
          <p:cNvPr id="76" name="Google Shape;76;p12"/>
          <p:cNvSpPr txBox="1">
            <a:spLocks noGrp="1"/>
          </p:cNvSpPr>
          <p:nvPr>
            <p:ph type="title"/>
          </p:nvPr>
        </p:nvSpPr>
        <p:spPr>
          <a:xfrm>
            <a:off x="709433" y="636700"/>
            <a:ext cx="6748800" cy="2446800"/>
          </a:xfrm>
          <a:prstGeom prst="rect">
            <a:avLst/>
          </a:prstGeom>
          <a:noFill/>
          <a:ln>
            <a:noFill/>
          </a:ln>
        </p:spPr>
        <p:txBody>
          <a:bodyPr spcFirstLastPara="1" wrap="square" lIns="121900" tIns="121900" rIns="121900" bIns="121900" anchor="ctr" anchorCtr="0">
            <a:noAutofit/>
          </a:bodyPr>
          <a:lstStyle/>
          <a:p>
            <a:endParaRPr lang="en-US" dirty="0"/>
          </a:p>
        </p:txBody>
      </p:sp>
      <p:graphicFrame>
        <p:nvGraphicFramePr>
          <p:cNvPr id="79" name="Google Shape;79;p12"/>
          <p:cNvGraphicFramePr/>
          <p:nvPr/>
        </p:nvGraphicFramePr>
        <p:xfrm>
          <a:off x="10137801" y="305900"/>
          <a:ext cx="1632767" cy="701000"/>
        </p:xfrm>
        <a:graphic>
          <a:graphicData uri="http://schemas.openxmlformats.org/drawingml/2006/table">
            <a:tbl>
              <a:tblPr>
                <a:noFill/>
              </a:tblPr>
              <a:tblGrid>
                <a:gridCol w="16327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a:ea typeface="Century Gothic"/>
                          <a:cs typeface="Century Gothic"/>
                          <a:sym typeface="Century Gothic"/>
                        </a:rPr>
                        <a:t>TRACK WITH ME</a:t>
                      </a:r>
                      <a:endParaRPr sz="1500" b="1" u="none" strike="noStrike" cap="none" dirty="0">
                        <a:solidFill>
                          <a:srgbClr val="FFFFFF"/>
                        </a:solidFill>
                        <a:latin typeface="Century Gothic"/>
                        <a:ea typeface="Century Gothic"/>
                        <a:cs typeface="Century Gothic"/>
                        <a:sym typeface="Century Gothic"/>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80" name="Google Shape;80;p12"/>
          <p:cNvGraphicFramePr/>
          <p:nvPr/>
        </p:nvGraphicFramePr>
        <p:xfrm>
          <a:off x="10137801" y="985233"/>
          <a:ext cx="1632767" cy="472400"/>
        </p:xfrm>
        <a:graphic>
          <a:graphicData uri="http://schemas.openxmlformats.org/drawingml/2006/table">
            <a:tbl>
              <a:tblPr>
                <a:noFill/>
              </a:tblPr>
              <a:tblGrid>
                <a:gridCol w="16327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a:ea typeface="Century Gothic"/>
                          <a:cs typeface="Century Gothic"/>
                          <a:sym typeface="Century Gothic"/>
                        </a:rPr>
                        <a:t>READ WITH ME</a:t>
                      </a:r>
                      <a:endParaRPr sz="1500" b="1" u="none" strike="noStrike" cap="none" dirty="0">
                        <a:solidFill>
                          <a:srgbClr val="FFFFFF"/>
                        </a:solidFill>
                        <a:latin typeface="Century Gothic"/>
                        <a:ea typeface="Century Gothic"/>
                        <a:cs typeface="Century Gothic"/>
                        <a:sym typeface="Century Gothic"/>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84297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29AC89D-2784-4923-B3E1-3D760EA3B31A}"/>
              </a:ext>
            </a:extLst>
          </p:cNvPr>
          <p:cNvSpPr>
            <a:spLocks noGrp="1"/>
          </p:cNvSpPr>
          <p:nvPr>
            <p:ph type="subTitle" idx="1"/>
          </p:nvPr>
        </p:nvSpPr>
        <p:spPr/>
        <p:txBody>
          <a:bodyPr/>
          <a:lstStyle/>
          <a:p>
            <a:r>
              <a:rPr lang="en-AU" sz="1600" dirty="0"/>
              <a:t>I will be able to use the periodic table to describe the structure of the atom</a:t>
            </a:r>
            <a:endParaRPr lang="en-US" sz="1600" dirty="0"/>
          </a:p>
        </p:txBody>
      </p:sp>
      <p:sp>
        <p:nvSpPr>
          <p:cNvPr id="3" name="Text Placeholder 2">
            <a:extLst>
              <a:ext uri="{FF2B5EF4-FFF2-40B4-BE49-F238E27FC236}">
                <a16:creationId xmlns:a16="http://schemas.microsoft.com/office/drawing/2014/main" id="{64FEBCBE-9F6C-48D8-87DF-C7F77C2B0EE7}"/>
              </a:ext>
            </a:extLst>
          </p:cNvPr>
          <p:cNvSpPr>
            <a:spLocks noGrp="1"/>
          </p:cNvSpPr>
          <p:nvPr>
            <p:ph type="body" idx="2"/>
          </p:nvPr>
        </p:nvSpPr>
        <p:spPr>
          <a:xfrm>
            <a:off x="736734" y="1136933"/>
            <a:ext cx="7366257" cy="5420800"/>
          </a:xfrm>
        </p:spPr>
        <p:txBody>
          <a:bodyPr/>
          <a:lstStyle/>
          <a:p>
            <a:pPr marL="152396" indent="0">
              <a:buNone/>
            </a:pPr>
            <a:r>
              <a:rPr lang="en-AU" sz="2933" dirty="0"/>
              <a:t>A proton has a </a:t>
            </a:r>
            <a:r>
              <a:rPr lang="en-AU" sz="2933" b="1" dirty="0"/>
              <a:t>positive </a:t>
            </a:r>
            <a:r>
              <a:rPr lang="en-AU" sz="2933" dirty="0"/>
              <a:t>charge and is found in the </a:t>
            </a:r>
            <a:r>
              <a:rPr lang="en-AU" sz="2933" b="1" dirty="0"/>
              <a:t>nucleus </a:t>
            </a:r>
            <a:r>
              <a:rPr lang="en-AU" sz="2933" dirty="0"/>
              <a:t>of an atom.</a:t>
            </a:r>
          </a:p>
          <a:p>
            <a:pPr marL="152396" indent="0">
              <a:buNone/>
            </a:pPr>
            <a:endParaRPr lang="en-AU" sz="2933" dirty="0"/>
          </a:p>
          <a:p>
            <a:pPr marL="152396" indent="0">
              <a:buNone/>
            </a:pPr>
            <a:r>
              <a:rPr lang="en-AU" sz="2933" dirty="0"/>
              <a:t>A neutron has </a:t>
            </a:r>
            <a:r>
              <a:rPr lang="en-AU" sz="2933" b="1" dirty="0"/>
              <a:t>no charge </a:t>
            </a:r>
            <a:r>
              <a:rPr lang="en-AU" sz="2933" dirty="0"/>
              <a:t>and is found in the nucleus of an atom</a:t>
            </a:r>
          </a:p>
          <a:p>
            <a:pPr marL="152396" indent="0">
              <a:buNone/>
            </a:pPr>
            <a:endParaRPr lang="en-AU" sz="2933" dirty="0"/>
          </a:p>
          <a:p>
            <a:pPr marL="152396" indent="0">
              <a:buNone/>
            </a:pPr>
            <a:r>
              <a:rPr lang="en-AU" sz="2933" dirty="0"/>
              <a:t>A electron has a </a:t>
            </a:r>
            <a:r>
              <a:rPr lang="en-AU" sz="2933" b="1" dirty="0"/>
              <a:t>negative </a:t>
            </a:r>
            <a:r>
              <a:rPr lang="en-AU" sz="2933" dirty="0"/>
              <a:t>charge and is found in rings (called shells) around the nucleus.</a:t>
            </a:r>
          </a:p>
        </p:txBody>
      </p:sp>
      <p:pic>
        <p:nvPicPr>
          <p:cNvPr id="3074" name="Picture 2" descr="Atom Structure - Universe Today">
            <a:extLst>
              <a:ext uri="{FF2B5EF4-FFF2-40B4-BE49-F238E27FC236}">
                <a16:creationId xmlns:a16="http://schemas.microsoft.com/office/drawing/2014/main" id="{19FE47A0-B824-464B-A422-233C0C9C7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8656" y="3429000"/>
            <a:ext cx="3810000" cy="317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39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3586402-80CB-4186-9668-3B68110887DF}"/>
              </a:ext>
            </a:extLst>
          </p:cNvPr>
          <p:cNvSpPr>
            <a:spLocks noGrp="1"/>
          </p:cNvSpPr>
          <p:nvPr>
            <p:ph type="subTitle" idx="1"/>
          </p:nvPr>
        </p:nvSpPr>
        <p:spPr/>
        <p:txBody>
          <a:bodyPr/>
          <a:lstStyle/>
          <a:p>
            <a:r>
              <a:rPr lang="en-AU" sz="1600" dirty="0"/>
              <a:t>I will be able to use the periodic table to describe the structure of the atom</a:t>
            </a:r>
            <a:endParaRPr lang="en-US" sz="1600" dirty="0"/>
          </a:p>
        </p:txBody>
      </p:sp>
      <p:sp>
        <p:nvSpPr>
          <p:cNvPr id="3" name="Text Placeholder 2">
            <a:extLst>
              <a:ext uri="{FF2B5EF4-FFF2-40B4-BE49-F238E27FC236}">
                <a16:creationId xmlns:a16="http://schemas.microsoft.com/office/drawing/2014/main" id="{3BC8B631-D526-46D5-A137-3DA67B5FE9FB}"/>
              </a:ext>
            </a:extLst>
          </p:cNvPr>
          <p:cNvSpPr>
            <a:spLocks noGrp="1"/>
          </p:cNvSpPr>
          <p:nvPr>
            <p:ph type="body" idx="2"/>
          </p:nvPr>
        </p:nvSpPr>
        <p:spPr>
          <a:xfrm>
            <a:off x="736733" y="1136933"/>
            <a:ext cx="4618368" cy="5420800"/>
          </a:xfrm>
        </p:spPr>
        <p:txBody>
          <a:bodyPr/>
          <a:lstStyle/>
          <a:p>
            <a:pPr marL="152396" indent="0">
              <a:buNone/>
            </a:pPr>
            <a:r>
              <a:rPr lang="en-AU" dirty="0"/>
              <a:t>Can you see a pattern?</a:t>
            </a:r>
          </a:p>
          <a:p>
            <a:pPr marL="152396" indent="0">
              <a:buNone/>
            </a:pPr>
            <a:endParaRPr lang="en-AU" dirty="0"/>
          </a:p>
          <a:p>
            <a:pPr marL="152396" indent="0">
              <a:buNone/>
            </a:pPr>
            <a:r>
              <a:rPr lang="en-AU" dirty="0"/>
              <a:t>The number of protons increases as you move across the periodic table</a:t>
            </a:r>
          </a:p>
          <a:p>
            <a:pPr marL="152396" indent="0">
              <a:buNone/>
            </a:pPr>
            <a:endParaRPr lang="en-AU" dirty="0"/>
          </a:p>
          <a:p>
            <a:pPr marL="152396" indent="0">
              <a:buNone/>
            </a:pPr>
            <a:r>
              <a:rPr lang="en-AU" dirty="0"/>
              <a:t>That is how elements are defined between one another.</a:t>
            </a:r>
            <a:endParaRPr lang="en-US" dirty="0"/>
          </a:p>
        </p:txBody>
      </p:sp>
      <p:pic>
        <p:nvPicPr>
          <p:cNvPr id="4" name="Picture 3">
            <a:extLst>
              <a:ext uri="{FF2B5EF4-FFF2-40B4-BE49-F238E27FC236}">
                <a16:creationId xmlns:a16="http://schemas.microsoft.com/office/drawing/2014/main" id="{FC8DC155-447C-4D07-9A47-E90102275D79}"/>
              </a:ext>
            </a:extLst>
          </p:cNvPr>
          <p:cNvPicPr>
            <a:picLocks noChangeAspect="1"/>
          </p:cNvPicPr>
          <p:nvPr/>
        </p:nvPicPr>
        <p:blipFill>
          <a:blip r:embed="rId2"/>
          <a:stretch>
            <a:fillRect/>
          </a:stretch>
        </p:blipFill>
        <p:spPr>
          <a:xfrm>
            <a:off x="5534659" y="1295073"/>
            <a:ext cx="6544800" cy="5104520"/>
          </a:xfrm>
          <a:prstGeom prst="rect">
            <a:avLst/>
          </a:prstGeom>
        </p:spPr>
      </p:pic>
    </p:spTree>
    <p:extLst>
      <p:ext uri="{BB962C8B-B14F-4D97-AF65-F5344CB8AC3E}">
        <p14:creationId xmlns:p14="http://schemas.microsoft.com/office/powerpoint/2010/main" val="1454749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5B22A55-983D-45C2-B17E-3BEA276B51C5}"/>
              </a:ext>
            </a:extLst>
          </p:cNvPr>
          <p:cNvSpPr>
            <a:spLocks noGrp="1"/>
          </p:cNvSpPr>
          <p:nvPr>
            <p:ph type="subTitle" idx="1"/>
          </p:nvPr>
        </p:nvSpPr>
        <p:spPr/>
        <p:txBody>
          <a:bodyPr/>
          <a:lstStyle/>
          <a:p>
            <a:r>
              <a:rPr lang="en-AU" sz="1600" dirty="0"/>
              <a:t>I will be able to use the periodic table to describe the structure of the atom</a:t>
            </a:r>
            <a:endParaRPr lang="en-US" sz="1600" dirty="0"/>
          </a:p>
        </p:txBody>
      </p:sp>
      <p:sp>
        <p:nvSpPr>
          <p:cNvPr id="3" name="Text Placeholder 2">
            <a:extLst>
              <a:ext uri="{FF2B5EF4-FFF2-40B4-BE49-F238E27FC236}">
                <a16:creationId xmlns:a16="http://schemas.microsoft.com/office/drawing/2014/main" id="{86BCEF49-82AD-4AE7-A5C5-5B17828725ED}"/>
              </a:ext>
            </a:extLst>
          </p:cNvPr>
          <p:cNvSpPr>
            <a:spLocks noGrp="1"/>
          </p:cNvSpPr>
          <p:nvPr>
            <p:ph type="body" idx="2"/>
          </p:nvPr>
        </p:nvSpPr>
        <p:spPr/>
        <p:txBody>
          <a:bodyPr/>
          <a:lstStyle/>
          <a:p>
            <a:pPr marL="152396" indent="0">
              <a:buNone/>
            </a:pPr>
            <a:r>
              <a:rPr lang="en-AU" dirty="0"/>
              <a:t>Can you fill in this table?</a:t>
            </a:r>
          </a:p>
          <a:p>
            <a:pPr marL="152396" indent="0">
              <a:buNone/>
            </a:pPr>
            <a:endParaRPr lang="en-AU" dirty="0"/>
          </a:p>
          <a:p>
            <a:pPr marL="152396" indent="0">
              <a:buNone/>
            </a:pPr>
            <a:r>
              <a:rPr lang="en-AU" dirty="0"/>
              <a:t>Upload a photo of this in your book to the submission link on connect</a:t>
            </a:r>
            <a:endParaRPr lang="en-US" dirty="0"/>
          </a:p>
        </p:txBody>
      </p:sp>
      <p:pic>
        <p:nvPicPr>
          <p:cNvPr id="4" name="Picture 3">
            <a:extLst>
              <a:ext uri="{FF2B5EF4-FFF2-40B4-BE49-F238E27FC236}">
                <a16:creationId xmlns:a16="http://schemas.microsoft.com/office/drawing/2014/main" id="{18C5E48E-218D-4733-A564-A97832F03B3E}"/>
              </a:ext>
            </a:extLst>
          </p:cNvPr>
          <p:cNvPicPr>
            <a:picLocks noChangeAspect="1"/>
          </p:cNvPicPr>
          <p:nvPr/>
        </p:nvPicPr>
        <p:blipFill>
          <a:blip r:embed="rId2"/>
          <a:stretch>
            <a:fillRect/>
          </a:stretch>
        </p:blipFill>
        <p:spPr>
          <a:xfrm>
            <a:off x="3461615" y="2323201"/>
            <a:ext cx="7993652" cy="4104721"/>
          </a:xfrm>
          <a:prstGeom prst="rect">
            <a:avLst/>
          </a:prstGeom>
        </p:spPr>
      </p:pic>
    </p:spTree>
    <p:extLst>
      <p:ext uri="{BB962C8B-B14F-4D97-AF65-F5344CB8AC3E}">
        <p14:creationId xmlns:p14="http://schemas.microsoft.com/office/powerpoint/2010/main" val="376643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2"/>
          <p:cNvSpPr txBox="1">
            <a:spLocks noGrp="1"/>
          </p:cNvSpPr>
          <p:nvPr>
            <p:ph type="body" idx="1"/>
          </p:nvPr>
        </p:nvSpPr>
        <p:spPr>
          <a:xfrm>
            <a:off x="663966" y="3856500"/>
            <a:ext cx="10318212" cy="2683200"/>
          </a:xfrm>
          <a:prstGeom prst="rect">
            <a:avLst/>
          </a:prstGeom>
          <a:noFill/>
          <a:ln>
            <a:noFill/>
          </a:ln>
        </p:spPr>
        <p:txBody>
          <a:bodyPr spcFirstLastPara="1" wrap="square" lIns="121900" tIns="121900" rIns="121900" bIns="121900" anchor="ctr" anchorCtr="0">
            <a:noAutofit/>
          </a:bodyPr>
          <a:lstStyle/>
          <a:p>
            <a:pPr marL="0" indent="0">
              <a:buNone/>
            </a:pPr>
            <a:r>
              <a:rPr lang="en-AU" sz="4267" baseline="30000" dirty="0"/>
              <a:t>I can determine the number of protons, neutrons and electrons in an element</a:t>
            </a:r>
          </a:p>
          <a:p>
            <a:pPr marL="0" indent="0">
              <a:buNone/>
            </a:pPr>
            <a:endParaRPr lang="en-AU" sz="4267" baseline="30000" dirty="0"/>
          </a:p>
          <a:p>
            <a:pPr marL="0" indent="0">
              <a:buNone/>
            </a:pPr>
            <a:r>
              <a:rPr lang="en-AU" sz="4267" baseline="30000" dirty="0"/>
              <a:t>I can draw the structure of an atom (including number of electrons)</a:t>
            </a:r>
          </a:p>
        </p:txBody>
      </p:sp>
      <p:sp>
        <p:nvSpPr>
          <p:cNvPr id="76" name="Google Shape;76;p12"/>
          <p:cNvSpPr txBox="1">
            <a:spLocks noGrp="1"/>
          </p:cNvSpPr>
          <p:nvPr>
            <p:ph type="title"/>
          </p:nvPr>
        </p:nvSpPr>
        <p:spPr>
          <a:xfrm>
            <a:off x="709433" y="636700"/>
            <a:ext cx="6930799" cy="2446800"/>
          </a:xfrm>
          <a:prstGeom prst="rect">
            <a:avLst/>
          </a:prstGeom>
          <a:noFill/>
          <a:ln>
            <a:noFill/>
          </a:ln>
        </p:spPr>
        <p:txBody>
          <a:bodyPr spcFirstLastPara="1" wrap="square" lIns="121900" tIns="121900" rIns="121900" bIns="121900" anchor="ctr" anchorCtr="0">
            <a:noAutofit/>
          </a:bodyPr>
          <a:lstStyle/>
          <a:p>
            <a:r>
              <a:rPr lang="en-AU" sz="4000" dirty="0"/>
              <a:t>I will be able to use the periodic table to describe the structure of the atom</a:t>
            </a:r>
            <a:endParaRPr lang="en-US" sz="4000" dirty="0"/>
          </a:p>
        </p:txBody>
      </p:sp>
      <p:graphicFrame>
        <p:nvGraphicFramePr>
          <p:cNvPr id="79" name="Google Shape;79;p12"/>
          <p:cNvGraphicFramePr/>
          <p:nvPr/>
        </p:nvGraphicFramePr>
        <p:xfrm>
          <a:off x="10137801" y="305900"/>
          <a:ext cx="1632767" cy="701000"/>
        </p:xfrm>
        <a:graphic>
          <a:graphicData uri="http://schemas.openxmlformats.org/drawingml/2006/table">
            <a:tbl>
              <a:tblPr>
                <a:noFill/>
              </a:tblPr>
              <a:tblGrid>
                <a:gridCol w="16327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a:ea typeface="Century Gothic"/>
                          <a:cs typeface="Century Gothic"/>
                          <a:sym typeface="Century Gothic"/>
                        </a:rPr>
                        <a:t>TRACK WITH ME</a:t>
                      </a:r>
                      <a:endParaRPr sz="1500" b="1" u="none" strike="noStrike" cap="none" dirty="0">
                        <a:solidFill>
                          <a:srgbClr val="FFFFFF"/>
                        </a:solidFill>
                        <a:latin typeface="Century Gothic"/>
                        <a:ea typeface="Century Gothic"/>
                        <a:cs typeface="Century Gothic"/>
                        <a:sym typeface="Century Gothic"/>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80" name="Google Shape;80;p12"/>
          <p:cNvGraphicFramePr/>
          <p:nvPr/>
        </p:nvGraphicFramePr>
        <p:xfrm>
          <a:off x="10137801" y="985233"/>
          <a:ext cx="1632767" cy="472400"/>
        </p:xfrm>
        <a:graphic>
          <a:graphicData uri="http://schemas.openxmlformats.org/drawingml/2006/table">
            <a:tbl>
              <a:tblPr>
                <a:noFill/>
              </a:tblPr>
              <a:tblGrid>
                <a:gridCol w="1632767">
                  <a:extLst>
                    <a:ext uri="{9D8B030D-6E8A-4147-A177-3AD203B41FA5}">
                      <a16:colId xmlns:a16="http://schemas.microsoft.com/office/drawing/2014/main" val="20000"/>
                    </a:ext>
                  </a:extLst>
                </a:gridCol>
              </a:tblGrid>
              <a:tr h="467320">
                <a:tc>
                  <a:txBody>
                    <a:bodyPr/>
                    <a:lstStyle/>
                    <a:p>
                      <a:pPr marL="0" marR="0" lvl="0" indent="0" algn="l" rtl="0">
                        <a:lnSpc>
                          <a:spcPct val="100000"/>
                        </a:lnSpc>
                        <a:spcBef>
                          <a:spcPts val="0"/>
                        </a:spcBef>
                        <a:spcAft>
                          <a:spcPts val="0"/>
                        </a:spcAft>
                        <a:buClr>
                          <a:srgbClr val="000000"/>
                        </a:buClr>
                        <a:buSzPts val="1100"/>
                        <a:buFont typeface="Arial"/>
                        <a:buNone/>
                      </a:pPr>
                      <a:r>
                        <a:rPr lang="en-GB" sz="1500" b="1" u="none" strike="noStrike" cap="none" dirty="0">
                          <a:solidFill>
                            <a:srgbClr val="FFFFFF"/>
                          </a:solidFill>
                          <a:latin typeface="Century Gothic"/>
                          <a:ea typeface="Century Gothic"/>
                          <a:cs typeface="Century Gothic"/>
                          <a:sym typeface="Century Gothic"/>
                        </a:rPr>
                        <a:t>READ WITH ME</a:t>
                      </a:r>
                      <a:endParaRPr sz="1500" b="1" u="none" strike="noStrike" cap="none" dirty="0">
                        <a:solidFill>
                          <a:srgbClr val="FFFFFF"/>
                        </a:solidFill>
                        <a:latin typeface="Century Gothic"/>
                        <a:ea typeface="Century Gothic"/>
                        <a:cs typeface="Century Gothic"/>
                        <a:sym typeface="Century Gothic"/>
                      </a:endParaRPr>
                    </a:p>
                  </a:txBody>
                  <a:tcPr marL="121900" marR="121900" marT="121900" marB="121900">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7194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 name="Subtitle 1">
            <a:extLst>
              <a:ext uri="{FF2B5EF4-FFF2-40B4-BE49-F238E27FC236}">
                <a16:creationId xmlns:a16="http://schemas.microsoft.com/office/drawing/2014/main" id="{DBBC7C9D-C949-4C5F-B297-05FC7E1AB04A}"/>
              </a:ext>
            </a:extLst>
          </p:cNvPr>
          <p:cNvSpPr>
            <a:spLocks noGrp="1"/>
          </p:cNvSpPr>
          <p:nvPr>
            <p:ph type="subTitle" idx="1"/>
          </p:nvPr>
        </p:nvSpPr>
        <p:spPr/>
        <p:txBody>
          <a:bodyPr/>
          <a:lstStyle/>
          <a:p>
            <a:pPr>
              <a:lnSpc>
                <a:spcPct val="100000"/>
              </a:lnSpc>
            </a:pPr>
            <a:r>
              <a:rPr lang="en-AU" sz="2800" dirty="0"/>
              <a:t>Repeat the opposite word/phrase.</a:t>
            </a:r>
          </a:p>
        </p:txBody>
      </p:sp>
      <p:sp>
        <p:nvSpPr>
          <p:cNvPr id="244" name="Google Shape;244;p47"/>
          <p:cNvSpPr txBox="1">
            <a:spLocks noGrp="1"/>
          </p:cNvSpPr>
          <p:nvPr>
            <p:ph type="body" idx="2"/>
          </p:nvPr>
        </p:nvSpPr>
        <p:spPr>
          <a:xfrm>
            <a:off x="1012723" y="1136933"/>
            <a:ext cx="10255045" cy="5420800"/>
          </a:xfrm>
          <a:prstGeom prst="rect">
            <a:avLst/>
          </a:prstGeom>
        </p:spPr>
        <p:txBody>
          <a:bodyPr spcFirstLastPara="1" wrap="square" lIns="121900" tIns="121900" rIns="121900" bIns="121900" anchor="t" anchorCtr="0">
            <a:noAutofit/>
          </a:bodyPr>
          <a:lstStyle/>
          <a:p>
            <a:pPr marL="0" indent="0">
              <a:lnSpc>
                <a:spcPct val="100000"/>
              </a:lnSpc>
              <a:buNone/>
            </a:pPr>
            <a:r>
              <a:rPr lang="en-AU" sz="6400" dirty="0"/>
              <a:t>ATOM</a:t>
            </a:r>
          </a:p>
          <a:p>
            <a:pPr marL="0" indent="0">
              <a:lnSpc>
                <a:spcPct val="100000"/>
              </a:lnSpc>
              <a:buNone/>
            </a:pPr>
            <a:endParaRPr lang="en-AU" sz="6400" dirty="0"/>
          </a:p>
          <a:p>
            <a:pPr marL="0" indent="0">
              <a:lnSpc>
                <a:spcPct val="100000"/>
              </a:lnSpc>
              <a:buNone/>
            </a:pPr>
            <a:r>
              <a:rPr lang="en-US" sz="6400" dirty="0">
                <a:solidFill>
                  <a:srgbClr val="0B5394"/>
                </a:solidFill>
              </a:rPr>
              <a:t>THE SMALLEST PARTICLE OF A CHEMICAL ELEMENT THAT CAN EXIST.</a:t>
            </a:r>
            <a:endParaRPr lang="en-AU" sz="6400" dirty="0">
              <a:solidFill>
                <a:srgbClr val="0B5394"/>
              </a:solidFill>
            </a:endParaRPr>
          </a:p>
        </p:txBody>
      </p:sp>
      <p:pic>
        <p:nvPicPr>
          <p:cNvPr id="1026" name="Picture 2" descr="What is Atomic Structure? - Answered - Twinkl teaching Wiki">
            <a:extLst>
              <a:ext uri="{FF2B5EF4-FFF2-40B4-BE49-F238E27FC236}">
                <a16:creationId xmlns:a16="http://schemas.microsoft.com/office/drawing/2014/main" id="{44179C71-BA8A-4DA8-8F3D-6316FB7450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387" y="271693"/>
            <a:ext cx="2687186" cy="16293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 name="Subtitle 1">
            <a:extLst>
              <a:ext uri="{FF2B5EF4-FFF2-40B4-BE49-F238E27FC236}">
                <a16:creationId xmlns:a16="http://schemas.microsoft.com/office/drawing/2014/main" id="{C6D05DD8-7313-4431-B1D8-DAD7ADE68AFB}"/>
              </a:ext>
            </a:extLst>
          </p:cNvPr>
          <p:cNvSpPr>
            <a:spLocks noGrp="1"/>
          </p:cNvSpPr>
          <p:nvPr>
            <p:ph type="subTitle" idx="1"/>
          </p:nvPr>
        </p:nvSpPr>
        <p:spPr>
          <a:xfrm>
            <a:off x="117501" y="352252"/>
            <a:ext cx="8786400" cy="464000"/>
          </a:xfrm>
          <a:solidFill>
            <a:srgbClr val="019D8B"/>
          </a:solidFill>
        </p:spPr>
        <p:txBody>
          <a:bodyPr/>
          <a:lstStyle/>
          <a:p>
            <a:pPr>
              <a:lnSpc>
                <a:spcPct val="100000"/>
              </a:lnSpc>
            </a:pPr>
            <a:r>
              <a:rPr lang="en-AU" sz="2800" dirty="0"/>
              <a:t>Repeat the opposite word/phrase.</a:t>
            </a:r>
            <a:endParaRPr lang="en-AU" dirty="0"/>
          </a:p>
        </p:txBody>
      </p:sp>
      <p:sp>
        <p:nvSpPr>
          <p:cNvPr id="244" name="Google Shape;244;p47"/>
          <p:cNvSpPr txBox="1">
            <a:spLocks noGrp="1"/>
          </p:cNvSpPr>
          <p:nvPr>
            <p:ph type="body" idx="2"/>
          </p:nvPr>
        </p:nvSpPr>
        <p:spPr>
          <a:xfrm>
            <a:off x="1002203" y="1186094"/>
            <a:ext cx="10914493" cy="5420800"/>
          </a:xfrm>
          <a:prstGeom prst="rect">
            <a:avLst/>
          </a:prstGeom>
        </p:spPr>
        <p:txBody>
          <a:bodyPr spcFirstLastPara="1" wrap="square" lIns="121900" tIns="121900" rIns="121900" bIns="121900" anchor="t" anchorCtr="0">
            <a:noAutofit/>
          </a:bodyPr>
          <a:lstStyle/>
          <a:p>
            <a:pPr marL="0" indent="0">
              <a:lnSpc>
                <a:spcPct val="100000"/>
              </a:lnSpc>
              <a:buNone/>
            </a:pPr>
            <a:r>
              <a:rPr lang="en-AU" sz="6400" dirty="0"/>
              <a:t>ELEMENT</a:t>
            </a:r>
          </a:p>
          <a:p>
            <a:pPr marL="0" indent="0">
              <a:lnSpc>
                <a:spcPct val="100000"/>
              </a:lnSpc>
              <a:buNone/>
            </a:pPr>
            <a:endParaRPr lang="en-AU" sz="6400" dirty="0"/>
          </a:p>
          <a:p>
            <a:pPr marL="0" indent="0">
              <a:lnSpc>
                <a:spcPct val="100000"/>
              </a:lnSpc>
              <a:buNone/>
            </a:pPr>
            <a:r>
              <a:rPr lang="en-US" sz="6400" dirty="0">
                <a:solidFill>
                  <a:srgbClr val="0B5394"/>
                </a:solidFill>
              </a:rPr>
              <a:t>A SUBSTANCE THAT CONTAINS ONLY </a:t>
            </a:r>
            <a:r>
              <a:rPr lang="en-US" sz="6400" b="1" dirty="0">
                <a:solidFill>
                  <a:srgbClr val="0B5394"/>
                </a:solidFill>
              </a:rPr>
              <a:t>ONE TYPE </a:t>
            </a:r>
            <a:r>
              <a:rPr lang="en-US" sz="6400" dirty="0">
                <a:solidFill>
                  <a:srgbClr val="0B5394"/>
                </a:solidFill>
              </a:rPr>
              <a:t>OF ATOM</a:t>
            </a:r>
            <a:endParaRPr lang="en-AU" sz="6400" dirty="0">
              <a:solidFill>
                <a:srgbClr val="0B5394"/>
              </a:solidFill>
            </a:endParaRPr>
          </a:p>
        </p:txBody>
      </p:sp>
      <p:pic>
        <p:nvPicPr>
          <p:cNvPr id="2050" name="Picture 2" descr="Atom, atomic, bromine, chemistry, element, mendeleev icon - Download on  Iconfinder">
            <a:extLst>
              <a:ext uri="{FF2B5EF4-FFF2-40B4-BE49-F238E27FC236}">
                <a16:creationId xmlns:a16="http://schemas.microsoft.com/office/drawing/2014/main" id="{1B05813C-1752-43D3-9AC5-A2FFD7216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5453" y="176867"/>
            <a:ext cx="1660347" cy="1660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817887"/>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ight Block">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esler_Theme">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8f659357-f805-491c-ad0b-5621b2de6466" xsi:nil="true"/>
    <SharedWithUsers xmlns="d5c732d2-f217-444a-91d8-37c5714ca695">
      <UserInfo>
        <DisplayName/>
        <AccountId xsi:nil="true"/>
        <AccountType/>
      </UserInfo>
    </SharedWithUsers>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2D5E329-74E4-4386-9E93-1DFB3F3F22A1}"/>
</file>

<file path=customXml/itemProps2.xml><?xml version="1.0" encoding="utf-8"?>
<ds:datastoreItem xmlns:ds="http://schemas.openxmlformats.org/officeDocument/2006/customXml" ds:itemID="{EAF25761-ADCA-4648-AAA4-975A15AD34D9}">
  <ds:schemaRefs>
    <ds:schemaRef ds:uri="http://schemas.microsoft.com/sharepoint/v3/contenttype/forms"/>
  </ds:schemaRefs>
</ds:datastoreItem>
</file>

<file path=customXml/itemProps3.xml><?xml version="1.0" encoding="utf-8"?>
<ds:datastoreItem xmlns:ds="http://schemas.openxmlformats.org/officeDocument/2006/customXml" ds:itemID="{A48D0576-3573-4CBB-B577-00C9FD1842FF}">
  <ds:schemaRefs>
    <ds:schemaRef ds:uri="http://schemas.microsoft.com/office/2006/metadata/properties"/>
    <ds:schemaRef ds:uri="http://schemas.microsoft.com/office/infopath/2007/PartnerControls"/>
    <ds:schemaRef ds:uri="8f659357-f805-491c-ad0b-5621b2de6466"/>
    <ds:schemaRef ds:uri="d5c732d2-f217-444a-91d8-37c5714ca695"/>
  </ds:schemaRefs>
</ds:datastoreItem>
</file>

<file path=docProps/app.xml><?xml version="1.0" encoding="utf-8"?>
<Properties xmlns="http://schemas.openxmlformats.org/officeDocument/2006/extended-properties" xmlns:vt="http://schemas.openxmlformats.org/officeDocument/2006/docPropsVTypes">
  <TotalTime>10228</TotalTime>
  <Words>777</Words>
  <Application>Microsoft Office PowerPoint</Application>
  <PresentationFormat>Widescreen</PresentationFormat>
  <Paragraphs>97</Paragraphs>
  <Slides>32</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Amatic SC</vt:lpstr>
      <vt:lpstr>Arial</vt:lpstr>
      <vt:lpstr>Calibri</vt:lpstr>
      <vt:lpstr>Century Gothic</vt:lpstr>
      <vt:lpstr>Source Code Pro</vt:lpstr>
      <vt:lpstr>Verdana</vt:lpstr>
      <vt:lpstr>Beach Day</vt:lpstr>
      <vt:lpstr>Right Block</vt:lpstr>
      <vt:lpstr>We are learning about atomic structure</vt:lpstr>
      <vt:lpstr>PowerPoint Presentation</vt:lpstr>
      <vt:lpstr>PowerPoint Presentation</vt:lpstr>
      <vt:lpstr>PowerPoint Presentation</vt:lpstr>
      <vt:lpstr>PowerPoint Presentation</vt:lpstr>
      <vt:lpstr>PowerPoint Presentation</vt:lpstr>
      <vt:lpstr>I will be able to use the periodic table to describe the structure of the atom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Bloom’s Taxonomy Verbs for Learning Intentions: Create (design, construct, develop, investigate)  Evaluate (argue, judge, support, critique)  Analyse (organise, relate, compare, contrast, question, test)  Apply (use, demonstrate, interpret, schedule, sketch)  Understand (classify, describe, discuss, explain, identify, locate, recognize, select, translate)  Remember (define, duplicate, list, memorise, repeat, state)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Year 9 Science Daily Review Slides</dc:title>
  <dc:creator>FORTE Robert [Southern River College]</dc:creator>
  <cp:lastModifiedBy>COOPER Sarina [Southern River College]</cp:lastModifiedBy>
  <cp:revision>4</cp:revision>
  <dcterms:created xsi:type="dcterms:W3CDTF">2021-02-15T01:50:08Z</dcterms:created>
  <dcterms:modified xsi:type="dcterms:W3CDTF">2024-08-09T03:36:54Z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xd_ProgID">
    <vt:lpwstr/>
  </property>
  <property fmtid="{D5CDD505-2E9C-101B-9397-08002B2CF9AE}" pid="4" name="ComplianceAssetId">
    <vt:lpwstr/>
  </property>
  <property fmtid="{D5CDD505-2E9C-101B-9397-08002B2CF9AE}" pid="5" name="TemplateUrl">
    <vt:lpwstr/>
  </property>
  <property fmtid="{D5CDD505-2E9C-101B-9397-08002B2CF9AE}" pid="6" name="_ExtendedDescription">
    <vt:lpwstr/>
  </property>
  <property fmtid="{D5CDD505-2E9C-101B-9397-08002B2CF9AE}" pid="7" name="TriggerFlowInfo">
    <vt:lpwstr/>
  </property>
  <property fmtid="{D5CDD505-2E9C-101B-9397-08002B2CF9AE}" pid="8" name="xd_Signature">
    <vt:bool>false</vt:bool>
  </property>
</Properties>
</file>