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73" r:id="rId5"/>
  </p:sldMasterIdLst>
  <p:notesMasterIdLst>
    <p:notesMasterId r:id="rId27"/>
  </p:notesMasterIdLst>
  <p:sldIdLst>
    <p:sldId id="293" r:id="rId6"/>
    <p:sldId id="257" r:id="rId7"/>
    <p:sldId id="264" r:id="rId8"/>
    <p:sldId id="366" r:id="rId9"/>
    <p:sldId id="367" r:id="rId10"/>
    <p:sldId id="368" r:id="rId11"/>
    <p:sldId id="364" r:id="rId12"/>
    <p:sldId id="369" r:id="rId13"/>
    <p:sldId id="370" r:id="rId14"/>
    <p:sldId id="371" r:id="rId15"/>
    <p:sldId id="372" r:id="rId16"/>
    <p:sldId id="373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28/08/2024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09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14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9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39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96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64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Activate Prior Knowledg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864867" y="3199400"/>
            <a:ext cx="4311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181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505067" y="3561067"/>
            <a:ext cx="35916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736733" y="918733"/>
            <a:ext cx="8231600" cy="5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68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407154" y="510466"/>
            <a:ext cx="3373515" cy="570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transmitted in waves or a stream of particles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Travels through space and other types of matter</a:t>
            </a:r>
          </a:p>
        </p:txBody>
      </p:sp>
      <p:pic>
        <p:nvPicPr>
          <p:cNvPr id="5" name="Picture 4" descr="http://i.stack.imgur.com/1LHe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675" y="975237"/>
            <a:ext cx="5702920" cy="3571248"/>
          </a:xfrm>
          <a:prstGeom prst="rect">
            <a:avLst/>
          </a:prstGeom>
          <a:noFill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712A75-FB4B-4DB5-A2B5-C866C05925E0}"/>
              </a:ext>
            </a:extLst>
          </p:cNvPr>
          <p:cNvSpPr/>
          <p:nvPr userDrawn="1"/>
        </p:nvSpPr>
        <p:spPr>
          <a:xfrm>
            <a:off x="564510" y="4551624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7A3D58-EB39-45A1-8886-10DA9061862C}"/>
              </a:ext>
            </a:extLst>
          </p:cNvPr>
          <p:cNvSpPr/>
          <p:nvPr userDrawn="1"/>
        </p:nvSpPr>
        <p:spPr>
          <a:xfrm>
            <a:off x="4366768" y="4546486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306886" y="588146"/>
            <a:ext cx="3518170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Convection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transfer of thermal energy through a fluid (gas or liquid)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differences in density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 fluid rises while cold fluid sinks.  </a:t>
            </a:r>
          </a:p>
        </p:txBody>
      </p:sp>
      <p:pic>
        <p:nvPicPr>
          <p:cNvPr id="5" name="Picture 4" descr="https://upload.wikimedia.org/wikipedia/commons/thumb/f/f5/ConvectionCells.svg/1280px-ConvectionCells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45" y="1781683"/>
            <a:ext cx="4078157" cy="3671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97123" y="1003239"/>
            <a:ext cx="3217797" cy="400110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Red (hot) rises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7123" y="4384891"/>
            <a:ext cx="3217797" cy="400110"/>
          </a:xfrm>
          <a:prstGeom prst="rect">
            <a:avLst/>
          </a:prstGeom>
          <a:solidFill>
            <a:srgbClr val="00B0F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Blue (cold) sinks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E067A-3C04-4A51-99B6-489815CC99AC}"/>
              </a:ext>
            </a:extLst>
          </p:cNvPr>
          <p:cNvSpPr/>
          <p:nvPr userDrawn="1"/>
        </p:nvSpPr>
        <p:spPr>
          <a:xfrm>
            <a:off x="4873841" y="1254050"/>
            <a:ext cx="2672178" cy="4727203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210CD-5A4E-4903-8D0E-F3B57928EF56}"/>
              </a:ext>
            </a:extLst>
          </p:cNvPr>
          <p:cNvSpPr txBox="1"/>
          <p:nvPr userDrawn="1"/>
        </p:nvSpPr>
        <p:spPr>
          <a:xfrm>
            <a:off x="4873841" y="1003239"/>
            <a:ext cx="2672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convection?</a:t>
            </a: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convection?</a:t>
            </a:r>
          </a:p>
        </p:txBody>
      </p:sp>
    </p:spTree>
    <p:extLst>
      <p:ext uri="{BB962C8B-B14F-4D97-AF65-F5344CB8AC3E}">
        <p14:creationId xmlns:p14="http://schemas.microsoft.com/office/powerpoint/2010/main" val="102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416528" y="1100552"/>
            <a:ext cx="6321624" cy="5013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movement of heat or electricity through matter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Solids are good  conductors, particularly  metals. </a:t>
            </a:r>
          </a:p>
        </p:txBody>
      </p:sp>
      <p:pic>
        <p:nvPicPr>
          <p:cNvPr id="5" name="Picture 2" descr="http://upload.wikimedia.org/wikipedia/commons/d/d8/Cup_for_Heat_Conduction_2010-08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352" y="2974020"/>
            <a:ext cx="2110557" cy="330395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5DA5A1-5D14-41A7-A578-EE36187724BA}"/>
              </a:ext>
            </a:extLst>
          </p:cNvPr>
          <p:cNvSpPr txBox="1">
            <a:spLocks/>
          </p:cNvSpPr>
          <p:nvPr userDrawn="1"/>
        </p:nvSpPr>
        <p:spPr>
          <a:xfrm>
            <a:off x="8306887" y="588146"/>
            <a:ext cx="2683669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conduction?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the image to the left show conduction?</a:t>
            </a:r>
          </a:p>
        </p:txBody>
      </p:sp>
    </p:spTree>
    <p:extLst>
      <p:ext uri="{BB962C8B-B14F-4D97-AF65-F5344CB8AC3E}">
        <p14:creationId xmlns:p14="http://schemas.microsoft.com/office/powerpoint/2010/main" val="18814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4" r:id="rId1"/>
    <p:sldLayoutId id="2147483836" r:id="rId2"/>
    <p:sldLayoutId id="2147483837" r:id="rId3"/>
    <p:sldLayoutId id="2147483839" r:id="rId4"/>
    <p:sldLayoutId id="214748384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6572250"/>
            <a:ext cx="10582656" cy="285750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21336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00CC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8" y="0"/>
            <a:ext cx="4309353" cy="6858000"/>
          </a:xfrm>
          <a:prstGeom prst="rect">
            <a:avLst/>
          </a:prstGeom>
          <a:solidFill>
            <a:srgbClr val="9900CC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6F3E-3291-40E6-AE69-E86184E33C23}"/>
              </a:ext>
            </a:extLst>
          </p:cNvPr>
          <p:cNvSpPr txBox="1">
            <a:spLocks/>
          </p:cNvSpPr>
          <p:nvPr userDrawn="1"/>
        </p:nvSpPr>
        <p:spPr>
          <a:xfrm>
            <a:off x="0" y="19237"/>
            <a:ext cx="7882648" cy="906671"/>
          </a:xfrm>
          <a:prstGeom prst="rect">
            <a:avLst/>
          </a:prstGeom>
        </p:spPr>
        <p:txBody>
          <a:bodyPr vert="horz" lIns="73152" tIns="36576" rIns="73152" bIns="36576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Conduction, Convection,</a:t>
            </a:r>
            <a:r>
              <a:rPr lang="en-US" sz="3200" b="1" baseline="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Radiation</a:t>
            </a:r>
            <a:endParaRPr lang="en-US" sz="3200" b="1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0" r:id="rId3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dirty="0"/>
              <a:t>We are learning about chemical reactions</a:t>
            </a:r>
            <a:endParaRPr lang="en-US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63966" y="3856500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Identify reactants and products in chemical reactions</a:t>
            </a:r>
          </a:p>
          <a:p>
            <a:r>
              <a:rPr lang="en-AU" sz="2800" dirty="0"/>
              <a:t>Write word equations for chemical reactions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9439654" cy="1405301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3200" b="1" i="1" dirty="0"/>
              <a:t>Think, pair, share </a:t>
            </a:r>
          </a:p>
          <a:p>
            <a:pPr marL="0" indent="0">
              <a:buNone/>
            </a:pPr>
            <a:r>
              <a:rPr lang="en-GB" sz="3200" dirty="0"/>
              <a:t>What are the signs of a chemical reaction?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152D-F097-461E-B514-2F9FF25E3A86}"/>
              </a:ext>
            </a:extLst>
          </p:cNvPr>
          <p:cNvSpPr txBox="1"/>
          <p:nvPr/>
        </p:nvSpPr>
        <p:spPr>
          <a:xfrm>
            <a:off x="736733" y="2550761"/>
            <a:ext cx="105991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There may be an energy change - the chemical(s) give out or take in heat energy, getting </a:t>
            </a:r>
            <a:r>
              <a:rPr lang="en-US" altLang="en-US" sz="3200" dirty="0">
                <a:solidFill>
                  <a:srgbClr val="FF0000"/>
                </a:solidFill>
                <a:latin typeface="Century Gothic" panose="020B0502020202020204" pitchFamily="34" charset="0"/>
              </a:rPr>
              <a:t>hotter</a:t>
            </a:r>
            <a:r>
              <a:rPr lang="en-US" altLang="en-US" sz="3200" dirty="0">
                <a:latin typeface="Century Gothic" panose="020B0502020202020204" pitchFamily="34" charset="0"/>
              </a:rPr>
              <a:t> </a:t>
            </a:r>
            <a:r>
              <a:rPr lang="en-US" altLang="en-US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or</a:t>
            </a:r>
            <a:r>
              <a:rPr lang="en-US" altLang="en-US" sz="3200" dirty="0">
                <a:latin typeface="Century Gothic" panose="020B0502020202020204" pitchFamily="34" charset="0"/>
              </a:rPr>
              <a:t> </a:t>
            </a:r>
            <a:r>
              <a:rPr lang="en-US" altLang="en-US" sz="3200" dirty="0">
                <a:solidFill>
                  <a:srgbClr val="0000FF"/>
                </a:solidFill>
                <a:latin typeface="Century Gothic" panose="020B0502020202020204" pitchFamily="34" charset="0"/>
              </a:rPr>
              <a:t>colder</a:t>
            </a:r>
            <a:endParaRPr lang="en-US" altLang="en-US" sz="3200" dirty="0">
              <a:latin typeface="Century Gothic" panose="020B0502020202020204" pitchFamily="34" charset="0"/>
            </a:endParaRPr>
          </a:p>
          <a:p>
            <a:endParaRPr lang="en-AU" dirty="0"/>
          </a:p>
        </p:txBody>
      </p:sp>
      <p:pic>
        <p:nvPicPr>
          <p:cNvPr id="8" name="Picture 2" descr="Thermometer, Temperature, Measure, Metric, Degrees">
            <a:extLst>
              <a:ext uri="{FF2B5EF4-FFF2-40B4-BE49-F238E27FC236}">
                <a16:creationId xmlns:a16="http://schemas.microsoft.com/office/drawing/2014/main" id="{128ABAC5-D8D2-4ECD-BBBB-24E214DB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31" y="4083882"/>
            <a:ext cx="6623720" cy="25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9439654" cy="1405301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3200" b="1" i="1" dirty="0"/>
              <a:t>Think, pair, share </a:t>
            </a:r>
          </a:p>
          <a:p>
            <a:pPr marL="0" indent="0">
              <a:buNone/>
            </a:pPr>
            <a:r>
              <a:rPr lang="en-GB" sz="3200" dirty="0"/>
              <a:t>What are the signs of a chemical reaction?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152D-F097-461E-B514-2F9FF25E3A86}"/>
              </a:ext>
            </a:extLst>
          </p:cNvPr>
          <p:cNvSpPr txBox="1"/>
          <p:nvPr/>
        </p:nvSpPr>
        <p:spPr>
          <a:xfrm>
            <a:off x="736733" y="2550761"/>
            <a:ext cx="105991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New chemicals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chemeClr val="accent1"/>
                </a:solidFill>
              </a:rPr>
              <a:t>are formed, and </a:t>
            </a:r>
          </a:p>
          <a:p>
            <a:pPr marL="0" indent="0" algn="ctr">
              <a:buNone/>
            </a:pPr>
            <a:r>
              <a:rPr lang="en-US" altLang="en-US" sz="3200" dirty="0">
                <a:solidFill>
                  <a:schemeClr val="accent1"/>
                </a:solidFill>
              </a:rPr>
              <a:t>the change is usually </a:t>
            </a:r>
            <a:r>
              <a:rPr lang="en-US" altLang="en-US" sz="3200" dirty="0">
                <a:solidFill>
                  <a:srgbClr val="FF0000"/>
                </a:solidFill>
              </a:rPr>
              <a:t>difficult to reverse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B61CB-81E4-442D-8AF8-F0B5602E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62" y="4027171"/>
            <a:ext cx="8048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ADB3BB5-B605-4A1C-9B5E-440A04FB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D06B5-45A8-4069-8697-261464C0AF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501538" cy="5420800"/>
          </a:xfrm>
        </p:spPr>
        <p:txBody>
          <a:bodyPr/>
          <a:lstStyle/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a chemical reaction we start with one set of chemicals called the </a:t>
            </a:r>
            <a:r>
              <a:rPr lang="en-GB" altLang="en-US" sz="2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reactants.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reaction happens and we end up with another set, called the </a:t>
            </a:r>
            <a:r>
              <a:rPr lang="en-GB" altLang="en-US" sz="28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/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Look at the worksheet and for each question write the reactants and products in a table.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8C729-6420-4BDC-968A-EBA8BC82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11" y="3157263"/>
            <a:ext cx="3261643" cy="1664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96D48-8A73-4B1A-A18B-41788AB2CDB2}"/>
              </a:ext>
            </a:extLst>
          </p:cNvPr>
          <p:cNvSpPr txBox="1"/>
          <p:nvPr/>
        </p:nvSpPr>
        <p:spPr>
          <a:xfrm>
            <a:off x="3155932" y="3291348"/>
            <a:ext cx="43303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GB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when hydrogen and oxygen are reacted together they form water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377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show what is happening during a chemical reaction we can write a word equation</a:t>
            </a:r>
          </a:p>
          <a:p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Reactants go on the left side, products on the right. 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026C-DA9F-434E-B84A-EBE826C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9" y="3242187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 use an arrow not an equals sign (=).</a:t>
            </a:r>
          </a:p>
          <a:p>
            <a:pPr>
              <a:spcBef>
                <a:spcPct val="0"/>
              </a:spcBef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arrow means </a:t>
            </a:r>
            <a:r>
              <a:rPr lang="en-GB" altLang="en-US" sz="32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“reacts to form</a:t>
            </a:r>
            <a:r>
              <a:rPr lang="en-GB" altLang="en-US" sz="3200" b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026C-DA9F-434E-B84A-EBE826C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9" y="3242187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Question 1 – Let’s do this together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11278286" cy="5534633"/>
          </a:xfrm>
        </p:spPr>
        <p:txBody>
          <a:bodyPr/>
          <a:lstStyle/>
          <a:p>
            <a:pPr marL="152396" indent="0"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When methane is burned in oxygen it produces a gas, carbon dioxide and water.</a:t>
            </a:r>
          </a:p>
          <a:p>
            <a:pPr marL="152396" indent="0">
              <a:buNone/>
            </a:pPr>
            <a:endParaRPr lang="en-GB" altLang="en-US" sz="2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methane and oxygen</a:t>
            </a:r>
            <a:endParaRPr lang="en-GB" alt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carbon dioxide and water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800" dirty="0">
                <a:latin typeface="Century Gothic" panose="020B0502020202020204" pitchFamily="34" charset="0"/>
              </a:rPr>
              <a:t>	methane + oxygen </a:t>
            </a:r>
            <a:r>
              <a:rPr lang="en-AU" sz="2800" dirty="0">
                <a:latin typeface="Century Gothic" panose="020B0502020202020204" pitchFamily="34" charset="0"/>
                <a:sym typeface="Symbol" panose="05050102010706020507" pitchFamily="18" charset="2"/>
              </a:rPr>
              <a:t> carbon dioxide + water</a:t>
            </a:r>
            <a:endParaRPr lang="en-A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4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Question 2 – Your turn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918733"/>
            <a:ext cx="11199628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Lead nitrate reacts with potassium iodide. This produces a yellow solid called lead iodide and a clear liquid called potassium nitrate.</a:t>
            </a:r>
          </a:p>
          <a:p>
            <a:pPr marL="152396" indent="0">
              <a:buNone/>
            </a:pPr>
            <a:endParaRPr lang="en-GB" altLang="en-US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lead nitrate and potassium iodide</a:t>
            </a:r>
            <a:endParaRPr lang="en-GB" alt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lead iodide and potassium nitrate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800" dirty="0">
                <a:latin typeface="Century Gothic" panose="020B0502020202020204" pitchFamily="34" charset="0"/>
              </a:rPr>
              <a:t>	</a:t>
            </a:r>
            <a:r>
              <a:rPr lang="en-AU" sz="2400" dirty="0">
                <a:latin typeface="Century Gothic" panose="020B0502020202020204" pitchFamily="34" charset="0"/>
              </a:rPr>
              <a:t>lead nitrate + potassium iodide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lead iodide + potassium nitrate</a:t>
            </a:r>
            <a:endParaRPr lang="en-A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2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Question 3 – Your turn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1229125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In a car, when the engine is started enough energy is produced to combine nitrogen from the air with oxygen to form nitrogen dioxide.</a:t>
            </a:r>
            <a:endParaRPr lang="en-GB" altLang="en-US" sz="2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nitrogen and oxygen</a:t>
            </a:r>
            <a:endParaRPr lang="en-GB" alt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nitrogen dioxide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800" dirty="0">
                <a:latin typeface="Century Gothic" panose="020B0502020202020204" pitchFamily="34" charset="0"/>
              </a:rPr>
              <a:t>	nitrogen + oxygen </a:t>
            </a:r>
            <a:r>
              <a:rPr lang="en-AU" sz="2800" dirty="0">
                <a:latin typeface="Century Gothic" panose="020B0502020202020204" pitchFamily="34" charset="0"/>
                <a:sym typeface="Symbol" panose="05050102010706020507" pitchFamily="18" charset="2"/>
              </a:rPr>
              <a:t> nitrogen dioxide</a:t>
            </a:r>
            <a:endParaRPr lang="en-A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Question 4 – Your turn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918733"/>
            <a:ext cx="10963654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To make sodium chloride one possible method is to react hydrochloric acid and sodium hydroxide together. This reaction also produces water.</a:t>
            </a:r>
            <a:endParaRPr lang="en-GB" altLang="en-US" sz="2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hydrochloric acid and sodium hydroxide</a:t>
            </a:r>
            <a:endParaRPr lang="en-GB" alt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	sodium chloride and water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8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800" dirty="0">
                <a:latin typeface="Century Gothic" panose="020B0502020202020204" pitchFamily="34" charset="0"/>
              </a:rPr>
              <a:t>	</a:t>
            </a:r>
            <a:r>
              <a:rPr lang="en-AU" sz="2400" dirty="0">
                <a:latin typeface="Century Gothic" panose="020B0502020202020204" pitchFamily="34" charset="0"/>
              </a:rPr>
              <a:t>hydrochloric acid + sodium hydroxide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sodium chloride + water</a:t>
            </a:r>
            <a:endParaRPr lang="en-A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Question 5 – Your Turn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0767009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Often during an experiment, we find that a gas is produced. An example of this is the production of hydrogen when a metal, such as magnesium, reacts with an acid, such as hydrochloric acid. In this reaction magnesium chloride and hydrogen will be produced.</a:t>
            </a:r>
          </a:p>
          <a:p>
            <a:pPr marL="152396" indent="0">
              <a:buNone/>
            </a:pPr>
            <a:endParaRPr lang="en-GB" altLang="en-US" sz="16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and hydrochloric acid</a:t>
            </a:r>
            <a:endParaRPr lang="en-GB" altLang="en-US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chloride and hydrogen gas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800" dirty="0">
                <a:latin typeface="Century Gothic" panose="020B0502020202020204" pitchFamily="34" charset="0"/>
              </a:rPr>
              <a:t>	</a:t>
            </a:r>
            <a:r>
              <a:rPr lang="en-AU" sz="2000" dirty="0">
                <a:latin typeface="Century Gothic" panose="020B0502020202020204" pitchFamily="34" charset="0"/>
              </a:rPr>
              <a:t>magnesium + hydrochloric acid </a:t>
            </a:r>
            <a:r>
              <a:rPr lang="en-AU" sz="2000" dirty="0">
                <a:latin typeface="Century Gothic" panose="020B0502020202020204" pitchFamily="34" charset="0"/>
                <a:sym typeface="Symbol" panose="05050102010706020507" pitchFamily="18" charset="2"/>
              </a:rPr>
              <a:t> magnesium chloride + hydrogen gas</a:t>
            </a:r>
            <a:endParaRPr lang="en-A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BC7C9D-C949-4C5F-B297-05FC7E1A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</a:p>
        </p:txBody>
      </p:sp>
      <p:sp>
        <p:nvSpPr>
          <p:cNvPr id="244" name="Google Shape;244;p47"/>
          <p:cNvSpPr txBox="1">
            <a:spLocks noGrp="1"/>
          </p:cNvSpPr>
          <p:nvPr>
            <p:ph type="body" idx="2"/>
          </p:nvPr>
        </p:nvSpPr>
        <p:spPr>
          <a:xfrm>
            <a:off x="1012723" y="1136933"/>
            <a:ext cx="10255045" cy="54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Question 6 – Your turn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1366777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The colour of fireworks comes from the reactions of different metals with oxygen. The production of magnesium oxide gives a bright white colour. This comes from the reaction between magnesium and oxygen. Heat energy is needed for this to happen.</a:t>
            </a:r>
          </a:p>
          <a:p>
            <a:pPr marL="152396" indent="0">
              <a:buNone/>
            </a:pPr>
            <a:endParaRPr lang="en-GB" altLang="en-US" sz="20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and oxygen</a:t>
            </a:r>
            <a:endParaRPr lang="en-GB" altLang="en-US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11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oxide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400" dirty="0">
                <a:latin typeface="Century Gothic" panose="020B0502020202020204" pitchFamily="34" charset="0"/>
              </a:rPr>
              <a:t>	magnesium + oxygen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magnesium oxide</a:t>
            </a:r>
            <a:endParaRPr lang="en-A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2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dirty="0"/>
              <a:t>We are learning about chemical reactions</a:t>
            </a:r>
            <a:endParaRPr lang="en-US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63966" y="3856500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Identify reactants and products in chemical reactions</a:t>
            </a:r>
          </a:p>
          <a:p>
            <a:r>
              <a:rPr lang="en-AU" sz="2800" dirty="0"/>
              <a:t>Write word equations for chemical reactions</a:t>
            </a:r>
          </a:p>
          <a:p>
            <a:endParaRPr lang="en-AU" sz="2800" dirty="0"/>
          </a:p>
          <a:p>
            <a:pPr marL="152396" indent="0">
              <a:buNone/>
            </a:pPr>
            <a:r>
              <a:rPr lang="en-AU" sz="2400" dirty="0"/>
              <a:t>Summarise what you learnt today at the bottom of your worksheet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6D05DD8-7313-4431-B1D8-DAD7ADE6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01" y="352252"/>
            <a:ext cx="8786400" cy="464000"/>
          </a:xfrm>
          <a:solidFill>
            <a:srgbClr val="019D8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  <a:endParaRPr lang="en-AU" dirty="0"/>
          </a:p>
        </p:txBody>
      </p:sp>
      <p:sp>
        <p:nvSpPr>
          <p:cNvPr id="244" name="Google Shape;244;p47"/>
          <p:cNvSpPr txBox="1">
            <a:spLocks noGrp="1"/>
          </p:cNvSpPr>
          <p:nvPr>
            <p:ph type="body" idx="2"/>
          </p:nvPr>
        </p:nvSpPr>
        <p:spPr>
          <a:xfrm>
            <a:off x="1002203" y="1186094"/>
            <a:ext cx="10914493" cy="542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ELEMENT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81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781F9C-1025-4E5C-B188-443C5A024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Common chemical reactions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87DE-0353-42D0-8F88-E9B0545B22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1136933"/>
            <a:ext cx="11081641" cy="5420800"/>
          </a:xfrm>
        </p:spPr>
        <p:txBody>
          <a:bodyPr/>
          <a:lstStyle/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When sodium bicarbonate is added to a solution of citric acid we see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bubbling.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because a new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chemical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carbon dioxide gas, is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produced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During this reaction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water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sodium citrate are also produced.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we measured the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we would find that it goes down as the reaction continues. This is a change in the heat energy.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this reaction two chemicals join together to form a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set of chemicals.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28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093360-8A01-4880-A275-E59778304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Common chemical reactions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5BC8-7382-47A5-B1DC-7AA5A2B4D5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4129547"/>
            <a:ext cx="11258622" cy="2428185"/>
          </a:xfrm>
        </p:spPr>
        <p:txBody>
          <a:bodyPr/>
          <a:lstStyle/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Everyday chemical reactions include milk going off and cooking a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cake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Things such as water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boiling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or freezing are not chemical reactions as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new chemicals are produced.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01C7B-B179-4339-90BA-A1AF5F7EB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106" y="1000432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39C81B-D54B-477D-B644-06B92A59C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Questions</a:t>
            </a:r>
            <a:endParaRPr lang="en-AU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5C2B-FA29-4927-BE6B-7755E2E7FD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10826002" cy="5534633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 starting chemicals and chemicals made in the example above?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GB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Give examples of the everyday chemical reactions in the text and think of two others.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396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6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sz="2800" b="1" i="1" dirty="0"/>
              <a:t>Think, pair, share </a:t>
            </a:r>
          </a:p>
          <a:p>
            <a:pPr marL="0" indent="0">
              <a:buNone/>
            </a:pPr>
            <a:r>
              <a:rPr lang="en-GB" sz="2800" dirty="0"/>
              <a:t>What are the signs of a chemical reaction?</a:t>
            </a:r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6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9439654" cy="1405301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3200" b="1" i="1" dirty="0"/>
              <a:t>Think, pair, share </a:t>
            </a:r>
          </a:p>
          <a:p>
            <a:pPr marL="0" indent="0">
              <a:buNone/>
            </a:pPr>
            <a:r>
              <a:rPr lang="en-GB" sz="3200" dirty="0"/>
              <a:t>What are the signs of a chemical reaction?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D105E-D45D-4529-8272-2BF48DB5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35" y="2737646"/>
            <a:ext cx="4682134" cy="3383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0152D-F097-461E-B514-2F9FF25E3A86}"/>
              </a:ext>
            </a:extLst>
          </p:cNvPr>
          <p:cNvSpPr txBox="1"/>
          <p:nvPr/>
        </p:nvSpPr>
        <p:spPr>
          <a:xfrm>
            <a:off x="766916" y="3429000"/>
            <a:ext cx="53290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There may be a change in colour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5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9439654" cy="1405301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3200" b="1" i="1" dirty="0"/>
              <a:t>Think, pair, share </a:t>
            </a:r>
          </a:p>
          <a:p>
            <a:pPr marL="0" indent="0">
              <a:buNone/>
            </a:pPr>
            <a:r>
              <a:rPr lang="en-GB" sz="3200" dirty="0"/>
              <a:t>What are the signs of a chemical reaction?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0152D-F097-461E-B514-2F9FF25E3A86}"/>
              </a:ext>
            </a:extLst>
          </p:cNvPr>
          <p:cNvSpPr txBox="1"/>
          <p:nvPr/>
        </p:nvSpPr>
        <p:spPr>
          <a:xfrm>
            <a:off x="766916" y="3429000"/>
            <a:ext cx="53290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There may be a gas given off (bubbles)</a:t>
            </a:r>
          </a:p>
          <a:p>
            <a:endParaRPr lang="en-AU" dirty="0"/>
          </a:p>
        </p:txBody>
      </p:sp>
      <p:pic>
        <p:nvPicPr>
          <p:cNvPr id="7" name="Picture 2" descr="Test Tube, Boiling, Blue, Bubbles, Science, Education">
            <a:extLst>
              <a:ext uri="{FF2B5EF4-FFF2-40B4-BE49-F238E27FC236}">
                <a16:creationId xmlns:a16="http://schemas.microsoft.com/office/drawing/2014/main" id="{14484FB8-B681-48F0-9014-A9CA846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33" y="2504961"/>
            <a:ext cx="1817109" cy="363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7141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ght Blo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16199-ABB8-4B4D-BA76-C74970E93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10849</TotalTime>
  <Words>969</Words>
  <Application>Microsoft Office PowerPoint</Application>
  <PresentationFormat>Widescreen</PresentationFormat>
  <Paragraphs>135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Amatic SC</vt:lpstr>
      <vt:lpstr>Arial</vt:lpstr>
      <vt:lpstr>Calibri</vt:lpstr>
      <vt:lpstr>Century Gothic</vt:lpstr>
      <vt:lpstr>Source Code Pro</vt:lpstr>
      <vt:lpstr>Trebuchet MS</vt:lpstr>
      <vt:lpstr>Verdana</vt:lpstr>
      <vt:lpstr>Beach Day</vt:lpstr>
      <vt:lpstr>Right Block</vt:lpstr>
      <vt:lpstr>We are learning about chemical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chemical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9 Science Daily Review Slides</dc:title>
  <dc:creator>FORTE Robert [Southern River College]</dc:creator>
  <cp:lastModifiedBy>COOPER Sarina [Southern River College]</cp:lastModifiedBy>
  <cp:revision>8</cp:revision>
  <dcterms:created xsi:type="dcterms:W3CDTF">2021-02-15T01:50:08Z</dcterms:created>
  <dcterms:modified xsi:type="dcterms:W3CDTF">2024-08-28T03:58:13Z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  <property fmtid="{D5CDD505-2E9C-101B-9397-08002B2CF9AE}" pid="9" name="MediaServiceImageTags">
    <vt:lpwstr/>
  </property>
</Properties>
</file>