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</p:sldMasterIdLst>
  <p:notesMasterIdLst>
    <p:notesMasterId r:id="rId20"/>
  </p:notesMasterIdLst>
  <p:sldIdLst>
    <p:sldId id="259" r:id="rId5"/>
    <p:sldId id="257" r:id="rId6"/>
    <p:sldId id="363" r:id="rId7"/>
    <p:sldId id="265" r:id="rId8"/>
    <p:sldId id="260" r:id="rId9"/>
    <p:sldId id="734" r:id="rId10"/>
    <p:sldId id="349" r:id="rId11"/>
    <p:sldId id="738" r:id="rId12"/>
    <p:sldId id="293" r:id="rId13"/>
    <p:sldId id="273" r:id="rId14"/>
    <p:sldId id="739" r:id="rId15"/>
    <p:sldId id="335" r:id="rId16"/>
    <p:sldId id="336" r:id="rId17"/>
    <p:sldId id="318" r:id="rId18"/>
    <p:sldId id="74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D8B"/>
    <a:srgbClr val="00A8A4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EF26-2BC9-406D-AB6C-2858134FECC3}" type="datetimeFigureOut">
              <a:rPr lang="en-AU" smtClean="0"/>
              <a:t>16/07/2023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A072-D16F-4936-92F1-736138AC72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31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145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398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userDrawn="1">
  <p:cSld name="Daily Review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/>
          <p:nvPr/>
        </p:nvSpPr>
        <p:spPr>
          <a:xfrm rot="-5400000">
            <a:off x="-759567" y="3199400"/>
            <a:ext cx="21188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2133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8021668" cy="51314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Google Shape;61;p10">
            <a:extLst>
              <a:ext uri="{FF2B5EF4-FFF2-40B4-BE49-F238E27FC236}">
                <a16:creationId xmlns:a16="http://schemas.microsoft.com/office/drawing/2014/main" id="{BC2DB6F6-A36A-4092-BA1D-B08EF5F0D662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95154A-6249-4F1F-A2EC-8FF48ACDFE78}"/>
              </a:ext>
            </a:extLst>
          </p:cNvPr>
          <p:cNvSpPr/>
          <p:nvPr userDrawn="1"/>
        </p:nvSpPr>
        <p:spPr>
          <a:xfrm>
            <a:off x="61200" y="309600"/>
            <a:ext cx="8906400" cy="565200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C16E-CFC0-484C-8010-046A583FD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000" y="354013"/>
            <a:ext cx="8786813" cy="46513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Google Shape;27;p5">
            <a:extLst>
              <a:ext uri="{FF2B5EF4-FFF2-40B4-BE49-F238E27FC236}">
                <a16:creationId xmlns:a16="http://schemas.microsoft.com/office/drawing/2014/main" id="{3403F071-D16F-4A8B-B25A-70AF47921D7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537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Learning Objective and Success Criteri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1239333" y="1612200"/>
            <a:ext cx="306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527533" y="309200"/>
            <a:ext cx="8558800" cy="30744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7488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1054333" y="4974600"/>
            <a:ext cx="269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63967" y="3856500"/>
            <a:ext cx="69308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53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68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Skill Development/Guided Practic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2387867" y="3472267"/>
            <a:ext cx="5357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36733" y="1023267"/>
            <a:ext cx="8231600" cy="553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46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652867" y="3199400"/>
            <a:ext cx="1887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484888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736733" y="1023267"/>
            <a:ext cx="8231600" cy="5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8807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6" r:id="rId3"/>
    <p:sldLayoutId id="2147483837" r:id="rId4"/>
    <p:sldLayoutId id="214748383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92yZY7dd-Jc?feature=oembe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12FD23-E7BF-495D-9D2B-88028F2478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Seating Plan</a:t>
            </a:r>
            <a:endParaRPr lang="en-AU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C712CA-FBDB-4F09-AB4C-6CE60E2E9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840" y="0"/>
            <a:ext cx="73297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2E7B90-8121-4004-A367-3F941415852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32674" y="1082467"/>
            <a:ext cx="5446623" cy="5420800"/>
          </a:xfrm>
        </p:spPr>
        <p:txBody>
          <a:bodyPr/>
          <a:lstStyle/>
          <a:p>
            <a:r>
              <a:rPr lang="en-AU" sz="2400" b="1" dirty="0"/>
              <a:t>Isotopes</a:t>
            </a:r>
            <a:r>
              <a:rPr lang="en-AU" sz="2400" dirty="0"/>
              <a:t> of an atom have the </a:t>
            </a:r>
            <a:r>
              <a:rPr lang="en-AU" sz="2400" b="1" dirty="0"/>
              <a:t>same number of protons </a:t>
            </a:r>
            <a:r>
              <a:rPr lang="en-AU" sz="2400" dirty="0"/>
              <a:t>but a </a:t>
            </a:r>
            <a:r>
              <a:rPr lang="en-AU" sz="2400" b="1" dirty="0"/>
              <a:t>different number of neutrons</a:t>
            </a:r>
            <a:r>
              <a:rPr lang="en-AU" sz="2400" dirty="0"/>
              <a:t>.</a:t>
            </a:r>
          </a:p>
          <a:p>
            <a:pPr marL="152396" indent="0">
              <a:buNone/>
            </a:pPr>
            <a:endParaRPr lang="en-AU" sz="2400" dirty="0"/>
          </a:p>
          <a:p>
            <a:r>
              <a:rPr lang="en-AU" sz="2400" dirty="0"/>
              <a:t>Therefore, isotopes of an atom have the </a:t>
            </a:r>
            <a:r>
              <a:rPr lang="en-AU" sz="2400" b="1" dirty="0"/>
              <a:t>same atomic number </a:t>
            </a:r>
            <a:r>
              <a:rPr lang="en-AU" sz="2400" dirty="0"/>
              <a:t>but a </a:t>
            </a:r>
            <a:r>
              <a:rPr lang="en-AU" sz="2400" b="1" dirty="0"/>
              <a:t>different mass number</a:t>
            </a:r>
            <a:r>
              <a:rPr lang="en-AU" sz="2400" dirty="0"/>
              <a:t>.</a:t>
            </a:r>
          </a:p>
          <a:p>
            <a:pPr marL="152396" indent="0">
              <a:buNone/>
            </a:pPr>
            <a:endParaRPr lang="en-AU" sz="2400" dirty="0"/>
          </a:p>
          <a:p>
            <a:r>
              <a:rPr lang="en-AU" sz="2400" dirty="0"/>
              <a:t>The isotope is still </a:t>
            </a:r>
            <a:r>
              <a:rPr lang="en-AU" sz="2400" b="1" dirty="0"/>
              <a:t>neutrally charged</a:t>
            </a:r>
            <a:r>
              <a:rPr lang="en-AU" sz="2400" dirty="0"/>
              <a:t> as there are still and equal amount of protons and electrons in the atom.</a:t>
            </a:r>
          </a:p>
          <a:p>
            <a:endParaRPr lang="en-AU" dirty="0"/>
          </a:p>
        </p:txBody>
      </p:sp>
      <p:pic>
        <p:nvPicPr>
          <p:cNvPr id="9218" name="Picture 2" descr="Food Webs via Stable Isotopes | Experiment">
            <a:extLst>
              <a:ext uri="{FF2B5EF4-FFF2-40B4-BE49-F238E27FC236}">
                <a16:creationId xmlns:a16="http://schemas.microsoft.com/office/drawing/2014/main" id="{F25AC959-1850-45FA-836F-D8A4E958C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860" y="1995101"/>
            <a:ext cx="5446624" cy="3200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A7EE257-C260-436A-87A6-91883F8DA6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Isotopes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9039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ACD05F-0804-4BE1-A48D-5AC6B1FC8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Isotopes | Matter | Physics | FuseSchool">
            <a:hlinkClick r:id="" action="ppaction://media"/>
            <a:extLst>
              <a:ext uri="{FF2B5EF4-FFF2-40B4-BE49-F238E27FC236}">
                <a16:creationId xmlns:a16="http://schemas.microsoft.com/office/drawing/2014/main" id="{636944EC-A697-4A61-9455-1F581FAD1B8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43811" y="243179"/>
            <a:ext cx="11327364" cy="63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24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Slide Number Placeholder 4">
            <a:extLst>
              <a:ext uri="{FF2B5EF4-FFF2-40B4-BE49-F238E27FC236}">
                <a16:creationId xmlns:a16="http://schemas.microsoft.com/office/drawing/2014/main" id="{85277646-817C-8138-18DF-2F57347FFB2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Geneva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618419F7-B5C0-4570-ACA3-AB4ED207CC84}" type="slidenum">
              <a:rPr lang="en-US" altLang="en-US" sz="120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100">
              <a:solidFill>
                <a:srgbClr val="BFBFB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580" name="Content Placeholder 2">
            <a:extLst>
              <a:ext uri="{FF2B5EF4-FFF2-40B4-BE49-F238E27FC236}">
                <a16:creationId xmlns:a16="http://schemas.microsoft.com/office/drawing/2014/main" id="{3601990E-64C0-9461-AFD8-A642D57BA6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Radioactive Isotopes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14285-86A7-4386-9A26-CDF18C75DBC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Most isotopes are </a:t>
            </a:r>
            <a:r>
              <a:rPr lang="en-US" altLang="en-US" sz="28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stable</a:t>
            </a:r>
            <a:r>
              <a:rPr lang="en-US" altLang="en-US" sz="2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Stable isotopes have a “happy” balance of protons and neutrons.</a:t>
            </a:r>
          </a:p>
          <a:p>
            <a:pPr>
              <a:buClr>
                <a:schemeClr val="tx1"/>
              </a:buClr>
            </a:pPr>
            <a:r>
              <a:rPr lang="en-US" altLang="en-US" sz="2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Some isotopes are not stable. An unstable isotope is called a </a:t>
            </a:r>
            <a:r>
              <a:rPr lang="en-US" altLang="en-US" sz="28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radioactive isotope or radioisotope </a:t>
            </a:r>
            <a:r>
              <a:rPr lang="en-US" altLang="en-US" sz="2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because it emits radiation.</a:t>
            </a:r>
          </a:p>
          <a:p>
            <a:pPr>
              <a:buClr>
                <a:schemeClr val="tx1"/>
              </a:buClr>
            </a:pPr>
            <a:r>
              <a:rPr lang="en-US" altLang="en-US" sz="2800" b="1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Radiation</a:t>
            </a:r>
            <a:r>
              <a:rPr lang="en-US" altLang="en-US" sz="2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is the release of energy in the form of waves or subatomic particles. </a:t>
            </a:r>
          </a:p>
          <a:p>
            <a:pPr>
              <a:buClr>
                <a:schemeClr val="tx1"/>
              </a:buClr>
            </a:pPr>
            <a:r>
              <a:rPr lang="en-US" altLang="en-US" sz="28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Radiation is dangerous because it can harm the cells of living things.</a:t>
            </a:r>
          </a:p>
          <a:p>
            <a:endParaRPr lang="en-AU" dirty="0"/>
          </a:p>
        </p:txBody>
      </p:sp>
      <p:pic>
        <p:nvPicPr>
          <p:cNvPr id="24585" name="Picture 3" descr="Radioactive Waste copy.png">
            <a:extLst>
              <a:ext uri="{FF2B5EF4-FFF2-40B4-BE49-F238E27FC236}">
                <a16:creationId xmlns:a16="http://schemas.microsoft.com/office/drawing/2014/main" id="{00026B11-CD6B-D4A9-3AF8-8DCDD8F24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7830" y="4447561"/>
            <a:ext cx="1993900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Slide Number Placeholder 4">
            <a:extLst>
              <a:ext uri="{FF2B5EF4-FFF2-40B4-BE49-F238E27FC236}">
                <a16:creationId xmlns:a16="http://schemas.microsoft.com/office/drawing/2014/main" id="{7A8193B4-5E56-4649-6C4E-E330EC3209C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indent="-285750" defTabSz="4572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indent="-228600" defTabSz="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Geneva" charset="0"/>
              </a:defRPr>
            </a:lvl3pPr>
            <a:lvl4pPr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fld id="{75D5E1D4-8A54-4428-B18F-2F9205B9D2AE}" type="slidenum">
              <a:rPr lang="en-US" altLang="en-US" sz="1200">
                <a:solidFill>
                  <a:srgbClr val="898989"/>
                </a:solidFill>
              </a:rPr>
              <a:pPr algn="ct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100">
              <a:solidFill>
                <a:srgbClr val="BFBFB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604" name="Content Placeholder 2">
            <a:extLst>
              <a:ext uri="{FF2B5EF4-FFF2-40B4-BE49-F238E27FC236}">
                <a16:creationId xmlns:a16="http://schemas.microsoft.com/office/drawing/2014/main" id="{7B407CDC-2221-5596-AB3B-69C8082A30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Radioactive Decay</a:t>
            </a:r>
            <a:endParaRPr lang="en-US" alt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1C7C7-DBB6-42A0-81E1-94DF627AB05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9683578" cy="542080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sz="24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radioactive isotope releases energy in order to become stable. This process is called </a:t>
            </a:r>
            <a:r>
              <a:rPr lang="en-US" altLang="en-US" sz="24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radioactive decay</a:t>
            </a:r>
            <a:r>
              <a:rPr lang="en-US" altLang="en-US" sz="24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</a:p>
          <a:p>
            <a:pPr marL="152396" indent="0">
              <a:buClr>
                <a:schemeClr val="tx1"/>
              </a:buClr>
              <a:buNone/>
            </a:pPr>
            <a:endParaRPr lang="en-US" altLang="en-US" sz="24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altLang="en-US" sz="24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During radioactive decay, the atom emits radiation. Radiation can be high-energy waves and/or subatomic particles.</a:t>
            </a:r>
          </a:p>
          <a:p>
            <a:pPr marL="152396" indent="0">
              <a:buClr>
                <a:schemeClr val="tx1"/>
              </a:buClr>
              <a:buNone/>
            </a:pPr>
            <a:endParaRPr lang="en-US" altLang="en-US" sz="2400" dirty="0">
              <a:solidFill>
                <a:schemeClr val="accent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altLang="en-US" sz="24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 the atom undergoes radioactive decay, it becomes stable. As a </a:t>
            </a:r>
            <a:r>
              <a:rPr lang="en-US" altLang="en-US" sz="2400" b="1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stable isotope</a:t>
            </a:r>
            <a:r>
              <a:rPr lang="en-US" altLang="en-US" sz="2400" dirty="0">
                <a:solidFill>
                  <a:schemeClr val="accent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the atom no longer emits radiation. </a:t>
            </a:r>
          </a:p>
          <a:p>
            <a:endParaRPr lang="en-AU" dirty="0"/>
          </a:p>
        </p:txBody>
      </p:sp>
      <p:pic>
        <p:nvPicPr>
          <p:cNvPr id="25609" name="Picture 9" descr="Slide52.jpg">
            <a:extLst>
              <a:ext uri="{FF2B5EF4-FFF2-40B4-BE49-F238E27FC236}">
                <a16:creationId xmlns:a16="http://schemas.microsoft.com/office/drawing/2014/main" id="{CD9AEC69-F38A-C142-D25C-5A94403F7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688" y="4810124"/>
            <a:ext cx="6618288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xplosion 2 9">
            <a:extLst>
              <a:ext uri="{FF2B5EF4-FFF2-40B4-BE49-F238E27FC236}">
                <a16:creationId xmlns:a16="http://schemas.microsoft.com/office/drawing/2014/main" id="{3834F255-7816-E646-8735-20647D7562E5}"/>
              </a:ext>
            </a:extLst>
          </p:cNvPr>
          <p:cNvSpPr/>
          <p:nvPr/>
        </p:nvSpPr>
        <p:spPr>
          <a:xfrm rot="882735">
            <a:off x="1787794" y="2925728"/>
            <a:ext cx="2549544" cy="2342512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2483BF-CC37-BE42-A4D2-C81D74CA9984}"/>
              </a:ext>
            </a:extLst>
          </p:cNvPr>
          <p:cNvSpPr/>
          <p:nvPr/>
        </p:nvSpPr>
        <p:spPr>
          <a:xfrm>
            <a:off x="907506" y="1172459"/>
            <a:ext cx="10653123" cy="1564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US" sz="28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An unstable atom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</a:t>
            </a: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emits excess 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energy</a:t>
            </a: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from its 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nucleus</a:t>
            </a: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to become more stable. </a:t>
            </a:r>
          </a:p>
          <a:p>
            <a:pPr>
              <a:lnSpc>
                <a:spcPct val="115000"/>
              </a:lnSpc>
              <a:spcBef>
                <a:spcPts val="200"/>
              </a:spcBef>
            </a:pP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The energy and particles released are called</a:t>
            </a:r>
            <a:r>
              <a:rPr lang="en-US" sz="28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 </a:t>
            </a:r>
            <a:r>
              <a:rPr lang="en-US" sz="2800" b="1" u="sng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nuclear radiation</a:t>
            </a:r>
            <a:r>
              <a:rPr lang="en-US" sz="2800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. </a:t>
            </a:r>
            <a:endParaRPr lang="en-US" sz="28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D2458E60-4576-4047-B924-52FB5893694A}"/>
              </a:ext>
            </a:extLst>
          </p:cNvPr>
          <p:cNvGrpSpPr>
            <a:grpSpLocks/>
          </p:cNvGrpSpPr>
          <p:nvPr/>
        </p:nvGrpSpPr>
        <p:grpSpPr bwMode="auto">
          <a:xfrm>
            <a:off x="2276116" y="3502699"/>
            <a:ext cx="1371600" cy="1250950"/>
            <a:chOff x="1310419" y="996752"/>
            <a:chExt cx="864" cy="78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924F675-31EC-E64C-9AD9-828406D90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832" y="9970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F0B3ED-2A7B-4E49-B5C9-C00157852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043" y="99695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F8A514-7764-324F-A18C-B2E02A8B9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031" y="997092"/>
              <a:ext cx="241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F3A6D2-8599-DD4F-8581-34B368691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736" y="99685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CC00"/>
                </a:gs>
              </a:gsLst>
              <a:lin ang="189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062C2F6-68E2-DA45-992E-5A668ACE64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592" y="9970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6600"/>
                </a:gs>
              </a:gsLst>
              <a:lin ang="189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1CE667-C57A-F549-833B-A06409E884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640" y="99717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BEC24F-6277-4349-9C4A-D1F9B18FD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592" y="9970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0F74DB4-DA66-D74D-9A1D-58E64D3BED7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831" y="9970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CC00"/>
                </a:gs>
              </a:gsLst>
              <a:lin ang="189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9ABE9C-62EB-244C-A52F-C2BDF9C4E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668" y="9970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CC00"/>
                </a:gs>
              </a:gsLst>
              <a:lin ang="189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DD1EA59-3BC3-BD4C-939E-A6C364CDB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723" y="9967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CEC4F0-C563-5248-B888-DDAA6366A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806" y="9973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E11B49C-62E9-684E-BAFD-9D46C3180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882" y="9968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B002799-57B2-B644-8B8A-81ED9066B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000" y="99686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8A60AAC-E1CD-DB4F-A149-F1D936970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19" y="99694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C03037E-BF40-584A-8377-9664674C7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96" y="9968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39E6F9F-641E-C741-92C5-33BF01DE9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637" y="99678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4962E58-56E7-8540-85D1-65172E887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48" y="9970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F85B61-E29D-424D-B5AD-EB7AD68E70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573" y="9972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58AC694-AB42-5141-9915-277FE6424B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55108">
              <a:off x="1310978" y="9971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D07CFAD5-06F7-4B40-92E4-C25A913899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986" y="9970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18F18C-CA14-FA41-88AE-512E80DD81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946" y="99691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74523B2-E811-F044-AF0F-A4CD0A2D53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904" y="9968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8832168-D6B2-E940-8382-B837C0305D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793" y="99709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C42E5C9-D99F-414B-9B3E-4523B70F3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576" y="9971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6BE573D-CE8D-074D-B2FE-BE276BF71E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722" y="997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0961E49-62FA-AB43-96AC-57F16316D1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925" y="997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D76127E-0E0A-F44A-BD32-825760815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683" y="9970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993ACE8-5630-C443-8849-395B6007DF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513" y="99696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513D8E3-A7DB-9548-87E0-27E231167C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772" y="9969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0960795-4FC2-3F49-BEDE-CA1D91568B66}"/>
              </a:ext>
            </a:extLst>
          </p:cNvPr>
          <p:cNvSpPr/>
          <p:nvPr/>
        </p:nvSpPr>
        <p:spPr>
          <a:xfrm>
            <a:off x="2196148" y="5134862"/>
            <a:ext cx="1471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Unstable Nucleus</a:t>
            </a:r>
            <a:endParaRPr lang="en-US" sz="30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cxnSp>
        <p:nvCxnSpPr>
          <p:cNvPr id="48" name="Line 34">
            <a:extLst>
              <a:ext uri="{FF2B5EF4-FFF2-40B4-BE49-F238E27FC236}">
                <a16:creationId xmlns:a16="http://schemas.microsoft.com/office/drawing/2014/main" id="{0B26D191-80E7-3A48-A5AC-3D29888A7FEA}"/>
              </a:ext>
            </a:extLst>
          </p:cNvPr>
          <p:cNvCxnSpPr>
            <a:cxnSpLocks/>
          </p:cNvCxnSpPr>
          <p:nvPr/>
        </p:nvCxnSpPr>
        <p:spPr bwMode="auto">
          <a:xfrm>
            <a:off x="4110751" y="4247548"/>
            <a:ext cx="1097280" cy="0"/>
          </a:xfrm>
          <a:prstGeom prst="line">
            <a:avLst/>
          </a:prstGeom>
          <a:noFill/>
          <a:ln w="101600">
            <a:solidFill>
              <a:srgbClr val="C00000"/>
            </a:solidFill>
            <a:round/>
            <a:headEnd/>
            <a:tailEnd type="triangle" w="med" len="med"/>
          </a:ln>
          <a:effectLst/>
        </p:spPr>
      </p:cxnSp>
      <p:grpSp>
        <p:nvGrpSpPr>
          <p:cNvPr id="49" name="Group 9">
            <a:extLst>
              <a:ext uri="{FF2B5EF4-FFF2-40B4-BE49-F238E27FC236}">
                <a16:creationId xmlns:a16="http://schemas.microsoft.com/office/drawing/2014/main" id="{1242DAAE-480F-D748-AF07-E1F8EDF40318}"/>
              </a:ext>
            </a:extLst>
          </p:cNvPr>
          <p:cNvGrpSpPr>
            <a:grpSpLocks/>
          </p:cNvGrpSpPr>
          <p:nvPr/>
        </p:nvGrpSpPr>
        <p:grpSpPr bwMode="auto">
          <a:xfrm>
            <a:off x="5334061" y="3521937"/>
            <a:ext cx="1371600" cy="1250950"/>
            <a:chOff x="1310419" y="996752"/>
            <a:chExt cx="864" cy="788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2ACAB21-5A70-F443-A8EE-298BC28FC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832" y="9970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C928A40-C3C7-224D-96C7-1EB7FA371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043" y="99695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E4892C4-D0FE-3545-A872-FF9E30286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031" y="997092"/>
              <a:ext cx="241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02DC1DC-9958-974C-8982-1A013BCB0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736" y="99685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CC00"/>
                </a:gs>
              </a:gsLst>
              <a:lin ang="189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CC1A7F0-6F07-784E-9CBC-EB8AA3F2D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592" y="9970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CC00"/>
                </a:gs>
                <a:gs pos="100000">
                  <a:srgbClr val="FF6600"/>
                </a:gs>
              </a:gsLst>
              <a:lin ang="189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AFF6ABD-C6F9-CC41-9100-FF5FD7355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640" y="99717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4591EF1-2981-8047-9585-0A12BAC6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592" y="9970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100000">
                  <a:srgbClr val="B2B2B2"/>
                </a:gs>
              </a:gsLst>
              <a:lin ang="18900000" scaled="1"/>
            </a:gradFill>
            <a:ln w="9525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257279B-2AE1-654B-8D39-2819E51B70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831" y="99708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CC00"/>
                </a:gs>
              </a:gsLst>
              <a:lin ang="189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3D0B387-AF52-D740-8FC7-C73E3152CA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668" y="9970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FFCC00"/>
                </a:gs>
              </a:gsLst>
              <a:lin ang="18900000" scaled="1"/>
            </a:gradFill>
            <a:ln w="9525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A9C15B4-4138-6345-AA03-081948E06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723" y="99675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66BC97B-B1E3-214E-B806-33DA47442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806" y="99730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AEB6D51-102C-1443-9987-6E8C7FB63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882" y="99680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52D9F0C-160A-504E-AD50-0EA807D723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000" y="99686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513E2A4-B652-FD4F-A886-D47ADA95B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19" y="99694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09923A3-4693-9940-8D5F-DBD12D56B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96" y="9968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6BDB30B-842F-F34E-904B-F61C16E66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637" y="99678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7F6150E-5975-4946-B979-F173F4B6F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448" y="997096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D6DBF4B-D158-DF4C-B9EA-6EE25F5B4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573" y="99725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FBFFC50-7273-3D43-BCD5-D69E4AD5CE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55108">
              <a:off x="1310978" y="99715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491344B2-1C33-A945-AAAA-B797E21754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986" y="99700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FF00"/>
                </a:gs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7D297B6-AAC6-B442-930E-BA3AFF58B2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946" y="996919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0796A5D-6372-9B47-9FA6-660BDC52E6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904" y="99687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A1FD713-EEC4-BB4C-8B2F-98E22BB05F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793" y="997097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A7655F1-3001-4945-A0C9-B5196CA2C7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576" y="997170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922F42C-50C8-0549-906F-420684EC95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722" y="997265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B3A4734-8295-1A45-B29E-A67843BD72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925" y="997221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07C69A8-680B-3B46-B880-0E49FA1FA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683" y="99700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0070C0"/>
                </a:gs>
                <a:gs pos="100000">
                  <a:srgbClr val="00B0F0"/>
                </a:gs>
              </a:gsLst>
              <a:lin ang="18900000" scaled="1"/>
            </a:gra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14F0509-4210-994D-B2BD-8C531C487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513" y="996962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CBA54E1-8708-224A-B9C6-59C7A0279A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162083">
              <a:off x="1310772" y="996944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FF0000"/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8900000" scaled="1"/>
            </a:gradFill>
            <a:ln w="9525">
              <a:solidFill>
                <a:srgbClr val="C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79" name="TextBox 111">
            <a:extLst>
              <a:ext uri="{FF2B5EF4-FFF2-40B4-BE49-F238E27FC236}">
                <a16:creationId xmlns:a16="http://schemas.microsoft.com/office/drawing/2014/main" id="{82A267AA-CA90-7F42-BDA2-424FDED5BCDC}"/>
              </a:ext>
            </a:extLst>
          </p:cNvPr>
          <p:cNvSpPr txBox="1"/>
          <p:nvPr/>
        </p:nvSpPr>
        <p:spPr>
          <a:xfrm>
            <a:off x="6799462" y="3673964"/>
            <a:ext cx="558165" cy="8593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+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DF115D4-9226-4241-B30D-36DE68B86BB7}"/>
              </a:ext>
            </a:extLst>
          </p:cNvPr>
          <p:cNvSpPr/>
          <p:nvPr/>
        </p:nvSpPr>
        <p:spPr>
          <a:xfrm>
            <a:off x="5081106" y="5134862"/>
            <a:ext cx="1848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Stable Nucleus</a:t>
            </a:r>
            <a:endParaRPr lang="en-US" sz="30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sp>
        <p:nvSpPr>
          <p:cNvPr id="81" name="Explosion 2 80">
            <a:extLst>
              <a:ext uri="{FF2B5EF4-FFF2-40B4-BE49-F238E27FC236}">
                <a16:creationId xmlns:a16="http://schemas.microsoft.com/office/drawing/2014/main" id="{82010964-E140-924B-BBE8-47AC90C4883D}"/>
              </a:ext>
            </a:extLst>
          </p:cNvPr>
          <p:cNvSpPr/>
          <p:nvPr/>
        </p:nvSpPr>
        <p:spPr>
          <a:xfrm rot="2068700">
            <a:off x="8874822" y="3548890"/>
            <a:ext cx="1571513" cy="1438601"/>
          </a:xfrm>
          <a:prstGeom prst="irregularSeal2">
            <a:avLst/>
          </a:prstGeom>
          <a:gradFill flip="none" rotWithShape="1">
            <a:gsLst>
              <a:gs pos="0">
                <a:schemeClr val="accent4">
                  <a:lumMod val="75000"/>
                </a:schemeClr>
              </a:gs>
              <a:gs pos="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A5B2854D-E8D1-A549-AA11-7641BE7A7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226" y="3856346"/>
            <a:ext cx="381000" cy="38100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00B0F0"/>
              </a:gs>
            </a:gsLst>
            <a:lin ang="18900000" scaled="1"/>
          </a:gradFill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EB0BAAB-B04E-1E47-86B6-A61194D57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9251" y="4173211"/>
            <a:ext cx="381000" cy="381000"/>
          </a:xfrm>
          <a:prstGeom prst="ellipse">
            <a:avLst/>
          </a:prstGeom>
          <a:gradFill rotWithShape="0">
            <a:gsLst>
              <a:gs pos="0">
                <a:srgbClr val="0070C0"/>
              </a:gs>
              <a:gs pos="100000">
                <a:srgbClr val="00B0F0"/>
              </a:gs>
            </a:gsLst>
            <a:lin ang="18900000" scaled="1"/>
          </a:gradFill>
          <a:ln w="9525">
            <a:solidFill>
              <a:srgbClr val="0020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2B178BC-3D00-E84A-BEE4-806D5BF34EEB}"/>
              </a:ext>
            </a:extLst>
          </p:cNvPr>
          <p:cNvSpPr>
            <a:spLocks noChangeArrowheads="1"/>
          </p:cNvSpPr>
          <p:nvPr/>
        </p:nvSpPr>
        <p:spPr bwMode="auto">
          <a:xfrm rot="10162083">
            <a:off x="7441752" y="3900796"/>
            <a:ext cx="372745" cy="3810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3407A2-1D1A-F945-A5FA-AD2C5C894D8F}"/>
              </a:ext>
            </a:extLst>
          </p:cNvPr>
          <p:cNvSpPr>
            <a:spLocks noChangeArrowheads="1"/>
          </p:cNvSpPr>
          <p:nvPr/>
        </p:nvSpPr>
        <p:spPr bwMode="auto">
          <a:xfrm rot="10162083">
            <a:off x="7521126" y="4204326"/>
            <a:ext cx="381000" cy="381000"/>
          </a:xfrm>
          <a:prstGeom prst="ellipse">
            <a:avLst/>
          </a:prstGeom>
          <a:gradFill rotWithShape="0">
            <a:gsLst>
              <a:gs pos="0">
                <a:srgbClr val="FF0000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8900000" scaled="1"/>
          </a:gradFill>
          <a:ln w="9525">
            <a:solidFill>
              <a:srgbClr val="C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Box 111">
            <a:extLst>
              <a:ext uri="{FF2B5EF4-FFF2-40B4-BE49-F238E27FC236}">
                <a16:creationId xmlns:a16="http://schemas.microsoft.com/office/drawing/2014/main" id="{F6A5B00A-A8BF-CA47-BB8E-2B413CB35F88}"/>
              </a:ext>
            </a:extLst>
          </p:cNvPr>
          <p:cNvSpPr txBox="1"/>
          <p:nvPr/>
        </p:nvSpPr>
        <p:spPr>
          <a:xfrm>
            <a:off x="8203697" y="3675804"/>
            <a:ext cx="558165" cy="85939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000" b="1" dirty="0">
                <a:solidFill>
                  <a:srgbClr val="C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+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E28855F-3E65-8541-B84C-81413383119B}"/>
              </a:ext>
            </a:extLst>
          </p:cNvPr>
          <p:cNvSpPr/>
          <p:nvPr/>
        </p:nvSpPr>
        <p:spPr>
          <a:xfrm>
            <a:off x="6952258" y="5161365"/>
            <a:ext cx="1848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Particles</a:t>
            </a:r>
            <a:endParaRPr lang="en-US" sz="30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20DACFB-3E87-0543-AF3A-B4A0DC04DF87}"/>
              </a:ext>
            </a:extLst>
          </p:cNvPr>
          <p:cNvSpPr/>
          <p:nvPr/>
        </p:nvSpPr>
        <p:spPr>
          <a:xfrm>
            <a:off x="8713277" y="5163621"/>
            <a:ext cx="1848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Energy</a:t>
            </a:r>
            <a:endParaRPr lang="en-US" sz="30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DC1CF75-4C13-2943-A8D5-6B291F1B319B}"/>
              </a:ext>
            </a:extLst>
          </p:cNvPr>
          <p:cNvSpPr/>
          <p:nvPr/>
        </p:nvSpPr>
        <p:spPr>
          <a:xfrm rot="16200000">
            <a:off x="8417182" y="4182603"/>
            <a:ext cx="566191" cy="3243465"/>
          </a:xfrm>
          <a:prstGeom prst="leftBrace">
            <a:avLst>
              <a:gd name="adj1" fmla="val 23894"/>
              <a:gd name="adj2" fmla="val 49284"/>
            </a:avLst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7AB19D5-EF24-B941-B6F8-15F5A2340586}"/>
              </a:ext>
            </a:extLst>
          </p:cNvPr>
          <p:cNvSpPr/>
          <p:nvPr/>
        </p:nvSpPr>
        <p:spPr>
          <a:xfrm>
            <a:off x="7711627" y="6156430"/>
            <a:ext cx="1848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</a:pPr>
            <a:r>
              <a:rPr lang="en-US" sz="2400" b="1" dirty="0">
                <a:solidFill>
                  <a:schemeClr val="accent1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Symbol" pitchFamily="2" charset="2"/>
              </a:rPr>
              <a:t>Radiation</a:t>
            </a:r>
            <a:endParaRPr lang="en-US" sz="3000" dirty="0">
              <a:solidFill>
                <a:schemeClr val="accent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Symbol" pitchFamily="2" charset="2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215BDEF-9AC2-469A-8FF5-CE275004E2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Unstable Atoms</a:t>
            </a:r>
            <a:endParaRPr lang="en-AU" sz="2800" dirty="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63966" y="3856500"/>
            <a:ext cx="11269617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 indent="0">
              <a:buNone/>
            </a:pPr>
            <a:r>
              <a:rPr lang="en-AU" sz="2400" dirty="0"/>
              <a:t>Students will be able to:</a:t>
            </a:r>
          </a:p>
          <a:p>
            <a:r>
              <a:rPr lang="en-AU" sz="2400" dirty="0"/>
              <a:t>Define the term isotope.</a:t>
            </a:r>
          </a:p>
          <a:p>
            <a:r>
              <a:rPr lang="en-AU" sz="2400" dirty="0"/>
              <a:t>Explain why some isotopes are unstable.</a:t>
            </a:r>
          </a:p>
          <a:p>
            <a:r>
              <a:rPr lang="en-AU" sz="2400" dirty="0"/>
              <a:t>Determine the number of protons, neutrons and electrons in an isotope.</a:t>
            </a:r>
          </a:p>
          <a:p>
            <a:endParaRPr lang="en-AU" sz="2400" i="1"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930799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267" dirty="0"/>
              <a:t>We are learning about isotopes and stability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95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2" y="1086253"/>
            <a:ext cx="10577373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ATOM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SMALLEST PARTICLE OF A CHEMICAL ELEMENT THAT CAN EXIST.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BBC7C9D-C949-4C5F-B297-05FC7E1AB04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</a:p>
        </p:txBody>
      </p:sp>
      <p:pic>
        <p:nvPicPr>
          <p:cNvPr id="1026" name="Picture 2" descr="What is Atomic Structure? - Answered - Twinkl teaching Wiki">
            <a:extLst>
              <a:ext uri="{FF2B5EF4-FFF2-40B4-BE49-F238E27FC236}">
                <a16:creationId xmlns:a16="http://schemas.microsoft.com/office/drawing/2014/main" id="{44179C71-BA8A-4DA8-8F3D-6316FB74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387" y="271693"/>
            <a:ext cx="2687186" cy="162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ELEMENT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A SUBSTANCE THAT CONTAINS ONLY </a:t>
            </a:r>
            <a:r>
              <a:rPr lang="en-US" sz="6400" b="1" dirty="0">
                <a:solidFill>
                  <a:srgbClr val="0B5394"/>
                </a:solidFill>
              </a:rPr>
              <a:t>ONE TYPE </a:t>
            </a:r>
            <a:r>
              <a:rPr lang="en-US" sz="6400" dirty="0">
                <a:solidFill>
                  <a:srgbClr val="0B5394"/>
                </a:solidFill>
              </a:rPr>
              <a:t>OF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6D05DD8-7313-4431-B1D8-DAD7ADE68AF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solidFill>
            <a:srgbClr val="019D8B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sz="2800" dirty="0"/>
              <a:t>Repeat the opposite word/phrase.</a:t>
            </a:r>
            <a:endParaRPr lang="en-AU" dirty="0"/>
          </a:p>
        </p:txBody>
      </p:sp>
      <p:pic>
        <p:nvPicPr>
          <p:cNvPr id="2050" name="Picture 2" descr="Atom, atomic, bromine, chemistry, element, mendeleev icon - Download on  Iconfinder">
            <a:extLst>
              <a:ext uri="{FF2B5EF4-FFF2-40B4-BE49-F238E27FC236}">
                <a16:creationId xmlns:a16="http://schemas.microsoft.com/office/drawing/2014/main" id="{1B05813C-1752-43D3-9AC5-A2FFD7216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453" y="176867"/>
            <a:ext cx="1660347" cy="166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28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0060D0-89FB-489F-8624-B774BC8AA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2899" y="249739"/>
            <a:ext cx="1895475" cy="1885950"/>
          </a:xfrm>
          <a:prstGeom prst="rect">
            <a:avLst/>
          </a:prstGeom>
        </p:spPr>
      </p:pic>
      <p:sp>
        <p:nvSpPr>
          <p:cNvPr id="244" name="Google Shape;244;p47"/>
          <p:cNvSpPr txBox="1">
            <a:spLocks noGrp="1"/>
          </p:cNvSpPr>
          <p:nvPr>
            <p:ph type="body" idx="1"/>
          </p:nvPr>
        </p:nvSpPr>
        <p:spPr>
          <a:xfrm>
            <a:off x="945932" y="1086253"/>
            <a:ext cx="11034573" cy="513148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AU" sz="6400" dirty="0"/>
              <a:t>ATOMIC NUMBER</a:t>
            </a:r>
          </a:p>
          <a:p>
            <a:pPr marL="0" indent="0">
              <a:lnSpc>
                <a:spcPct val="100000"/>
              </a:lnSpc>
              <a:buNone/>
            </a:pPr>
            <a:endParaRPr lang="en-AU" sz="6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6400" dirty="0">
                <a:solidFill>
                  <a:srgbClr val="0B5394"/>
                </a:solidFill>
              </a:rPr>
              <a:t>THE NUMBER OF </a:t>
            </a:r>
            <a:r>
              <a:rPr lang="en-US" sz="6400" b="1" dirty="0">
                <a:solidFill>
                  <a:srgbClr val="0B5394"/>
                </a:solidFill>
              </a:rPr>
              <a:t>PROTONS</a:t>
            </a:r>
            <a:r>
              <a:rPr lang="en-US" sz="6400" dirty="0">
                <a:solidFill>
                  <a:srgbClr val="0B5394"/>
                </a:solidFill>
              </a:rPr>
              <a:t> IN AN ATOM</a:t>
            </a:r>
            <a:endParaRPr lang="en-AU" sz="6400" dirty="0">
              <a:solidFill>
                <a:srgbClr val="0B539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3E3CD-3F06-4C0F-838B-6D99000FE98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2800" dirty="0"/>
              <a:t>Repeat the opposite word/phrase.</a:t>
            </a:r>
            <a:endParaRPr lang="en-AU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5B87E87-C605-4D87-A225-281E9455DCA7}"/>
              </a:ext>
            </a:extLst>
          </p:cNvPr>
          <p:cNvSpPr/>
          <p:nvPr/>
        </p:nvSpPr>
        <p:spPr>
          <a:xfrm>
            <a:off x="10524931" y="586733"/>
            <a:ext cx="447040" cy="346328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F86162-4D78-42D6-B89C-3083A34706A9}"/>
              </a:ext>
            </a:extLst>
          </p:cNvPr>
          <p:cNvCxnSpPr>
            <a:cxnSpLocks/>
          </p:cNvCxnSpPr>
          <p:nvPr/>
        </p:nvCxnSpPr>
        <p:spPr>
          <a:xfrm flipV="1">
            <a:off x="7965603" y="818733"/>
            <a:ext cx="2419368" cy="74796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48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5933" y="1086253"/>
            <a:ext cx="6061357" cy="513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AU" sz="2800" dirty="0"/>
              <a:t>An </a:t>
            </a:r>
            <a:r>
              <a:rPr lang="en-AU" sz="2800" b="1" dirty="0"/>
              <a:t>atom</a:t>
            </a:r>
            <a:r>
              <a:rPr lang="en-AU" sz="2800" dirty="0"/>
              <a:t> is made up of protons, neutrons and electrons.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b="1" dirty="0"/>
              <a:t>Protons</a:t>
            </a:r>
            <a:r>
              <a:rPr lang="en-AU" sz="2800" dirty="0"/>
              <a:t> and </a:t>
            </a:r>
            <a:r>
              <a:rPr lang="en-AU" sz="2800" b="1" dirty="0"/>
              <a:t>neutrons</a:t>
            </a:r>
            <a:r>
              <a:rPr lang="en-AU" sz="2800" dirty="0"/>
              <a:t> make up the </a:t>
            </a:r>
            <a:r>
              <a:rPr lang="en-AU" sz="2800" b="1" dirty="0"/>
              <a:t>nucleus</a:t>
            </a:r>
            <a:r>
              <a:rPr lang="en-AU" sz="2800" dirty="0"/>
              <a:t> which is at the </a:t>
            </a:r>
            <a:r>
              <a:rPr lang="en-AU" sz="2800" b="1" dirty="0"/>
              <a:t>centre</a:t>
            </a:r>
            <a:r>
              <a:rPr lang="en-AU" sz="2800" dirty="0"/>
              <a:t> of the atom.</a:t>
            </a:r>
          </a:p>
          <a:p>
            <a:pPr marL="0" indent="0">
              <a:buNone/>
            </a:pPr>
            <a:endParaRPr lang="en-AU" sz="2800" dirty="0"/>
          </a:p>
          <a:p>
            <a:pPr marL="0" indent="0">
              <a:buNone/>
            </a:pPr>
            <a:r>
              <a:rPr lang="en-AU" sz="2800" b="1" dirty="0"/>
              <a:t>Electrons</a:t>
            </a:r>
            <a:r>
              <a:rPr lang="en-AU" sz="2800" dirty="0"/>
              <a:t> are found in </a:t>
            </a:r>
            <a:r>
              <a:rPr lang="en-AU" sz="2800" b="1" dirty="0"/>
              <a:t>shells</a:t>
            </a:r>
            <a:r>
              <a:rPr lang="en-AU" sz="2800" dirty="0"/>
              <a:t> (or orbitals)around the </a:t>
            </a:r>
            <a:r>
              <a:rPr lang="en-AU" sz="2800" b="1" dirty="0"/>
              <a:t>outside of the nucleus</a:t>
            </a:r>
            <a:r>
              <a:rPr lang="en-AU" sz="2800" dirty="0"/>
              <a:t>.</a:t>
            </a:r>
            <a:endParaRPr sz="2800" dirty="0"/>
          </a:p>
        </p:txBody>
      </p:sp>
      <p:sp>
        <p:nvSpPr>
          <p:cNvPr id="100" name="Google Shape;100;p15"/>
          <p:cNvSpPr txBox="1">
            <a:spLocks noGrp="1"/>
          </p:cNvSpPr>
          <p:nvPr>
            <p:ph type="subTitle" idx="1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AU" sz="2800" dirty="0"/>
              <a:t>The structure of an atom</a:t>
            </a:r>
            <a:endParaRPr lang="en-US" sz="28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21C7D06-F80C-438A-B748-382EC21C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006" y="984012"/>
            <a:ext cx="5048076" cy="45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142BF-671D-4027-9C29-FEA4CC09B738}"/>
              </a:ext>
            </a:extLst>
          </p:cNvPr>
          <p:cNvSpPr txBox="1"/>
          <p:nvPr/>
        </p:nvSpPr>
        <p:spPr>
          <a:xfrm>
            <a:off x="840038" y="1268440"/>
            <a:ext cx="672708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444444"/>
                </a:solidFill>
                <a:latin typeface="Arial" panose="020B0604020202020204" pitchFamily="34" charset="0"/>
              </a:rPr>
              <a:t>Atoms are made up of 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three subatomic particles:</a:t>
            </a:r>
            <a:r>
              <a:rPr lang="en-US" sz="3200" b="1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>
                <a:solidFill>
                  <a:srgbClr val="3770C7"/>
                </a:solidFill>
                <a:latin typeface="Arial" panose="020B0604020202020204" pitchFamily="34" charset="0"/>
              </a:rPr>
              <a:t>protons, neutrons and electrons.</a:t>
            </a:r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nucleus (</a:t>
            </a:r>
            <a:r>
              <a:rPr lang="en-US" sz="3200" b="1" dirty="0" err="1">
                <a:solidFill>
                  <a:srgbClr val="1B479F"/>
                </a:solidFill>
                <a:latin typeface="Arial" panose="020B0604020202020204" pitchFamily="34" charset="0"/>
              </a:rPr>
              <a:t>centre</a:t>
            </a:r>
            <a:r>
              <a:rPr lang="en-US" sz="3200" b="1" dirty="0">
                <a:solidFill>
                  <a:srgbClr val="1B479F"/>
                </a:solidFill>
                <a:latin typeface="Arial" panose="020B0604020202020204" pitchFamily="34" charset="0"/>
              </a:rPr>
              <a:t>)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of an atom is made up of </a:t>
            </a:r>
            <a:r>
              <a:rPr lang="en-US" sz="3200" b="1" dirty="0">
                <a:solidFill>
                  <a:srgbClr val="9F311B"/>
                </a:solidFill>
                <a:latin typeface="Arial" panose="020B0604020202020204" pitchFamily="34" charset="0"/>
              </a:rPr>
              <a:t>protons 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and</a:t>
            </a:r>
            <a:r>
              <a:rPr lang="en-US" sz="3200" dirty="0">
                <a:solidFill>
                  <a:srgbClr val="3770C7"/>
                </a:solidFill>
                <a:latin typeface="Arial" panose="020B0604020202020204" pitchFamily="34" charset="0"/>
              </a:rPr>
              <a:t> </a:t>
            </a:r>
            <a:r>
              <a:rPr lang="en-US" sz="3200" b="1" dirty="0">
                <a:solidFill>
                  <a:srgbClr val="3770C7"/>
                </a:solidFill>
                <a:latin typeface="Arial" panose="020B0604020202020204" pitchFamily="34" charset="0"/>
              </a:rPr>
              <a:t>neutrons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.</a:t>
            </a:r>
          </a:p>
          <a:p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US" sz="3200" b="1" dirty="0">
                <a:solidFill>
                  <a:srgbClr val="7979C8"/>
                </a:solidFill>
                <a:latin typeface="Arial" panose="020B0604020202020204" pitchFamily="34" charset="0"/>
              </a:rPr>
              <a:t>electrons</a:t>
            </a:r>
            <a:r>
              <a:rPr lang="en-US" sz="3200" dirty="0">
                <a:solidFill>
                  <a:srgbClr val="444444"/>
                </a:solidFill>
                <a:latin typeface="Arial" panose="020B0604020202020204" pitchFamily="34" charset="0"/>
              </a:rPr>
              <a:t> orbit around the outside of the nucleus in </a:t>
            </a:r>
            <a:r>
              <a:rPr lang="en-US" sz="3200" b="1" dirty="0">
                <a:solidFill>
                  <a:srgbClr val="7979C8"/>
                </a:solidFill>
                <a:latin typeface="Arial" panose="020B0604020202020204" pitchFamily="34" charset="0"/>
              </a:rPr>
              <a:t>shells.</a:t>
            </a:r>
            <a:endParaRPr lang="en-US" sz="32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E691FF4-8AEC-404A-808D-98E5A310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037" y="2041835"/>
            <a:ext cx="4172425" cy="312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8397AC0-1F7D-45F1-9632-8F4BD16DCD27}"/>
              </a:ext>
            </a:extLst>
          </p:cNvPr>
          <p:cNvSpPr/>
          <p:nvPr/>
        </p:nvSpPr>
        <p:spPr>
          <a:xfrm>
            <a:off x="3583578" y="2375391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364218-BDE8-4131-B221-FAE0DACBEA55}"/>
              </a:ext>
            </a:extLst>
          </p:cNvPr>
          <p:cNvSpPr/>
          <p:nvPr/>
        </p:nvSpPr>
        <p:spPr>
          <a:xfrm>
            <a:off x="1729825" y="3292641"/>
            <a:ext cx="1647855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FCF2F9B-FC80-4A7A-A133-49C2350F3E47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AU" sz="2800" dirty="0"/>
              <a:t>The structure of an atom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13EA84-7656-4AA6-AF97-37FAB45503A1}"/>
              </a:ext>
            </a:extLst>
          </p:cNvPr>
          <p:cNvSpPr/>
          <p:nvPr/>
        </p:nvSpPr>
        <p:spPr>
          <a:xfrm>
            <a:off x="5457487" y="3827286"/>
            <a:ext cx="1791478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2DFADD-084A-447C-BF2F-E45D6CE1A1D9}"/>
              </a:ext>
            </a:extLst>
          </p:cNvPr>
          <p:cNvSpPr/>
          <p:nvPr/>
        </p:nvSpPr>
        <p:spPr>
          <a:xfrm>
            <a:off x="5386873" y="5272754"/>
            <a:ext cx="1228531" cy="4134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70111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3" y="1086253"/>
            <a:ext cx="5291864" cy="5131480"/>
          </a:xfrm>
        </p:spPr>
        <p:txBody>
          <a:bodyPr/>
          <a:lstStyle/>
          <a:p>
            <a:pPr marL="152396" indent="0">
              <a:buNone/>
            </a:pPr>
            <a:r>
              <a:rPr lang="en-AU" sz="2933" dirty="0"/>
              <a:t>A proton has a </a:t>
            </a:r>
            <a:r>
              <a:rPr lang="en-AU" sz="2933" b="1" dirty="0"/>
              <a:t>positive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 neutron has </a:t>
            </a:r>
            <a:r>
              <a:rPr lang="en-AU" sz="2933" b="1" dirty="0"/>
              <a:t>no charge</a:t>
            </a:r>
            <a:endParaRPr lang="en-AU" sz="2933" dirty="0"/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An electron has a </a:t>
            </a:r>
            <a:r>
              <a:rPr lang="en-AU" sz="2933" b="1" dirty="0"/>
              <a:t>negative </a:t>
            </a:r>
            <a:r>
              <a:rPr lang="en-AU" sz="2933" dirty="0"/>
              <a:t>charge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3200" dirty="0"/>
              <a:t>Charges!</a:t>
            </a:r>
          </a:p>
        </p:txBody>
      </p:sp>
      <p:pic>
        <p:nvPicPr>
          <p:cNvPr id="3074" name="Picture 2" descr="Atom Structure - Universe Today">
            <a:extLst>
              <a:ext uri="{FF2B5EF4-FFF2-40B4-BE49-F238E27FC236}">
                <a16:creationId xmlns:a16="http://schemas.microsoft.com/office/drawing/2014/main" id="{19FE47A0-B824-464B-A422-233C0C9C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97" y="1261174"/>
            <a:ext cx="5351872" cy="4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39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EBCBE-9F6C-48D8-87DF-C7F77C2B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5933" y="1086253"/>
            <a:ext cx="5351872" cy="5131480"/>
          </a:xfrm>
        </p:spPr>
        <p:txBody>
          <a:bodyPr/>
          <a:lstStyle/>
          <a:p>
            <a:pPr marL="152396" indent="0">
              <a:buNone/>
            </a:pPr>
            <a:r>
              <a:rPr lang="en-AU" sz="2933" dirty="0"/>
              <a:t>A proton has a </a:t>
            </a:r>
            <a:r>
              <a:rPr lang="en-AU" sz="2933" b="1" dirty="0"/>
              <a:t>positive </a:t>
            </a:r>
            <a:r>
              <a:rPr lang="en-AU" sz="2933" dirty="0"/>
              <a:t>charge</a:t>
            </a:r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 neutron has </a:t>
            </a:r>
            <a:r>
              <a:rPr lang="en-AU" sz="2933" b="1" dirty="0"/>
              <a:t>no charge</a:t>
            </a:r>
            <a:endParaRPr lang="en-AU" sz="2933" dirty="0"/>
          </a:p>
          <a:p>
            <a:pPr marL="152396" indent="0">
              <a:buNone/>
            </a:pPr>
            <a:endParaRPr lang="en-AU" sz="2933" dirty="0"/>
          </a:p>
          <a:p>
            <a:pPr marL="152396" indent="0">
              <a:buNone/>
            </a:pPr>
            <a:r>
              <a:rPr lang="en-AU" sz="2933" dirty="0"/>
              <a:t>An electron has a </a:t>
            </a:r>
            <a:r>
              <a:rPr lang="en-AU" sz="2933" b="1" dirty="0"/>
              <a:t>negative </a:t>
            </a:r>
            <a:r>
              <a:rPr lang="en-AU" sz="2933" dirty="0"/>
              <a:t>charge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29AC89D-2784-4923-B3E1-3D760EA3B31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r>
              <a:rPr lang="en-US" sz="3200" dirty="0"/>
              <a:t>Charges!</a:t>
            </a:r>
          </a:p>
        </p:txBody>
      </p:sp>
      <p:pic>
        <p:nvPicPr>
          <p:cNvPr id="3074" name="Picture 2" descr="Atom Structure - Universe Today">
            <a:extLst>
              <a:ext uri="{FF2B5EF4-FFF2-40B4-BE49-F238E27FC236}">
                <a16:creationId xmlns:a16="http://schemas.microsoft.com/office/drawing/2014/main" id="{19FE47A0-B824-464B-A422-233C0C9C7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797" y="1261174"/>
            <a:ext cx="5351872" cy="4459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174392-97FE-4895-B152-4249FCC732A4}"/>
              </a:ext>
            </a:extLst>
          </p:cNvPr>
          <p:cNvSpPr/>
          <p:nvPr/>
        </p:nvSpPr>
        <p:spPr>
          <a:xfrm>
            <a:off x="3919481" y="1278609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DF0B0A-A8A5-46D5-AC5B-9A99AFDF18BB}"/>
              </a:ext>
            </a:extLst>
          </p:cNvPr>
          <p:cNvSpPr/>
          <p:nvPr/>
        </p:nvSpPr>
        <p:spPr>
          <a:xfrm>
            <a:off x="3830839" y="2709379"/>
            <a:ext cx="2051191" cy="5376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9DC19-06B0-4EE5-B4FA-6CF430F0B6DD}"/>
              </a:ext>
            </a:extLst>
          </p:cNvPr>
          <p:cNvSpPr/>
          <p:nvPr/>
        </p:nvSpPr>
        <p:spPr>
          <a:xfrm>
            <a:off x="4423896" y="3812006"/>
            <a:ext cx="1873909" cy="4198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7327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663966" y="3856500"/>
            <a:ext cx="11269617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396" indent="0">
              <a:buNone/>
            </a:pPr>
            <a:r>
              <a:rPr lang="en-AU" sz="2400" dirty="0"/>
              <a:t>Students will be able to:</a:t>
            </a:r>
          </a:p>
          <a:p>
            <a:r>
              <a:rPr lang="en-AU" sz="2400" dirty="0"/>
              <a:t>Define the term isotope.</a:t>
            </a:r>
          </a:p>
          <a:p>
            <a:r>
              <a:rPr lang="en-AU" sz="2400" dirty="0"/>
              <a:t>Explain why some isotopes are unstable.</a:t>
            </a:r>
          </a:p>
          <a:p>
            <a:r>
              <a:rPr lang="en-AU" sz="2400" dirty="0"/>
              <a:t>Determine the number of protons, neutrons and electrons in an isotope.</a:t>
            </a:r>
          </a:p>
          <a:p>
            <a:endParaRPr lang="en-AU" sz="2400" i="1"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930799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4267" dirty="0"/>
              <a:t>We are learning about isotopes and stability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EI" id="{D2E9D27B-330F-43C7-BB5F-0AB202C4AB4B}" vid="{E0A1A2C0-D1FA-49AA-9D19-B130FEF99F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8D0576-3573-4CBB-B577-00C9FD1842FF}">
  <ds:schemaRefs>
    <ds:schemaRef ds:uri="http://schemas.microsoft.com/office/2006/metadata/properties"/>
    <ds:schemaRef ds:uri="http://schemas.microsoft.com/office/infopath/2007/PartnerControls"/>
    <ds:schemaRef ds:uri="8f659357-f805-491c-ad0b-5621b2de6466"/>
    <ds:schemaRef ds:uri="d5c732d2-f217-444a-91d8-37c5714ca695"/>
  </ds:schemaRefs>
</ds:datastoreItem>
</file>

<file path=customXml/itemProps2.xml><?xml version="1.0" encoding="utf-8"?>
<ds:datastoreItem xmlns:ds="http://schemas.openxmlformats.org/officeDocument/2006/customXml" ds:itemID="{EAF25761-ADCA-4648-AAA4-975A15AD34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06826EE-A9CC-41AF-8308-1EFDD4C1C40B}"/>
</file>

<file path=docProps/app.xml><?xml version="1.0" encoding="utf-8"?>
<Properties xmlns="http://schemas.openxmlformats.org/officeDocument/2006/extended-properties" xmlns:vt="http://schemas.openxmlformats.org/officeDocument/2006/docPropsVTypes">
  <Template>SRC EI</Template>
  <TotalTime>4328</TotalTime>
  <Words>504</Words>
  <Application>Microsoft Office PowerPoint</Application>
  <PresentationFormat>Widescreen</PresentationFormat>
  <Paragraphs>81</Paragraphs>
  <Slides>15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Amatic SC</vt:lpstr>
      <vt:lpstr>Arial</vt:lpstr>
      <vt:lpstr>Calibri</vt:lpstr>
      <vt:lpstr>Calibri Light</vt:lpstr>
      <vt:lpstr>Cambria</vt:lpstr>
      <vt:lpstr>Century Gothic</vt:lpstr>
      <vt:lpstr>Source Code Pro</vt:lpstr>
      <vt:lpstr>Times New Roman</vt:lpstr>
      <vt:lpstr>Beach 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learning about isotopes and stability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learning about isotopes and stability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Sarina [Southern River College]</dc:creator>
  <cp:lastModifiedBy>COOPER Sarina [Southern River College]</cp:lastModifiedBy>
  <cp:revision>3</cp:revision>
  <dcterms:created xsi:type="dcterms:W3CDTF">2023-07-15T16:29:48Z</dcterms:created>
  <dcterms:modified xsi:type="dcterms:W3CDTF">2023-07-18T16:38:39Z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