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23"/>
  </p:notesMasterIdLst>
  <p:sldIdLst>
    <p:sldId id="365" r:id="rId5"/>
    <p:sldId id="363" r:id="rId6"/>
    <p:sldId id="257" r:id="rId7"/>
    <p:sldId id="260" r:id="rId8"/>
    <p:sldId id="734" r:id="rId9"/>
    <p:sldId id="349" r:id="rId10"/>
    <p:sldId id="738" r:id="rId11"/>
    <p:sldId id="265" r:id="rId12"/>
    <p:sldId id="266" r:id="rId13"/>
    <p:sldId id="350" r:id="rId14"/>
    <p:sldId id="267" r:id="rId15"/>
    <p:sldId id="341" r:id="rId16"/>
    <p:sldId id="740" r:id="rId17"/>
    <p:sldId id="741" r:id="rId18"/>
    <p:sldId id="342" r:id="rId19"/>
    <p:sldId id="742" r:id="rId20"/>
    <p:sldId id="739" r:id="rId21"/>
    <p:sldId id="7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D8B"/>
    <a:srgbClr val="00A8A4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5" d="100"/>
          <a:sy n="75" d="100"/>
        </p:scale>
        <p:origin x="77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EF26-2BC9-406D-AB6C-2858134FECC3}" type="datetimeFigureOut">
              <a:rPr lang="en-AU" smtClean="0"/>
              <a:t>24/07/2023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A072-D16F-4936-92F1-736138AC72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31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14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9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30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74429C60-E17E-E242-ADE1-DF65836167F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160D9847-8A4E-5449-AF2C-3DCE77D90E91}" type="slidenum">
              <a:rPr lang="en-US" altLang="en-US" sz="2400">
                <a:latin typeface="Times New Roman" panose="02020603050405020304" pitchFamily="18" charset="0"/>
                <a:ea typeface="MS PGothic" panose="020B0600070205080204" pitchFamily="34" charset="-128"/>
              </a:rPr>
              <a:pPr eaLnBrk="1" hangingPunct="1"/>
              <a:t>15</a:t>
            </a:fld>
            <a:endParaRPr lang="en-US" altLang="en-US" sz="24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9E5637E-431D-EC4C-9669-2801E6392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38F391-418C-4147-B21C-00E01635C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50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21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49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userDrawn="1">
  <p:cSld name="Daily Review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 rot="-5400000">
            <a:off x="-759567" y="3199400"/>
            <a:ext cx="21188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2133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8021668" cy="51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Google Shape;61;p10">
            <a:extLst>
              <a:ext uri="{FF2B5EF4-FFF2-40B4-BE49-F238E27FC236}">
                <a16:creationId xmlns:a16="http://schemas.microsoft.com/office/drawing/2014/main" id="{BC2DB6F6-A36A-4092-BA1D-B08EF5F0D662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95154A-6249-4F1F-A2EC-8FF48ACDFE78}"/>
              </a:ext>
            </a:extLst>
          </p:cNvPr>
          <p:cNvSpPr/>
          <p:nvPr userDrawn="1"/>
        </p:nvSpPr>
        <p:spPr>
          <a:xfrm>
            <a:off x="61200" y="309600"/>
            <a:ext cx="8906400" cy="565200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C16E-CFC0-484C-8010-046A583FD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000" y="354013"/>
            <a:ext cx="8786813" cy="46513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Google Shape;27;p5">
            <a:extLst>
              <a:ext uri="{FF2B5EF4-FFF2-40B4-BE49-F238E27FC236}">
                <a16:creationId xmlns:a16="http://schemas.microsoft.com/office/drawing/2014/main" id="{3403F071-D16F-4A8B-B25A-70AF47921D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3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Learning Objective and Success Criteri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1239333" y="1612200"/>
            <a:ext cx="306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527533" y="309200"/>
            <a:ext cx="8558800" cy="30744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7488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1054333" y="4974600"/>
            <a:ext cx="269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63967" y="3856500"/>
            <a:ext cx="69308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5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6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Skill Development/Guided Practic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2387867" y="3472267"/>
            <a:ext cx="5357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36733" y="1023267"/>
            <a:ext cx="8231600" cy="553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46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39E9-33C5-D14F-8DD2-9B4645D2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38403-E780-8740-B7E1-D6CE884BC273}" type="datetimeFigureOut">
              <a:rPr lang="en-US"/>
              <a:pPr>
                <a:defRPr/>
              </a:pPr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62B0-1DDE-BB4E-BC87-254A086C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C. Johannesson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5C8E-0307-8944-B40E-51DE69A9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4464-A66F-A04D-915A-593F267A3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00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AC16FD-B420-F648-B2F0-5C3AC79D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29F92-C5F8-EE43-93AA-D0F46DA2ABC3}" type="datetimeFigureOut">
              <a:rPr lang="en-US"/>
              <a:pPr>
                <a:defRPr/>
              </a:pPr>
              <a:t>7/24/2023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B2887B-EB10-C44F-9CE8-312E943A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C. Johannesson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8BE6AC-4FD7-AD4A-ABB2-9753D7C1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75054-F004-E04E-9D02-4528760697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99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6" r:id="rId3"/>
    <p:sldLayoutId id="2147483837" r:id="rId4"/>
    <p:sldLayoutId id="2147483838" r:id="rId5"/>
    <p:sldLayoutId id="214748383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0" dirty="0"/>
              <a:t>We are revising atomic structure and radiation</a:t>
            </a:r>
            <a:endParaRPr lang="en-US" sz="4400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791175" y="3643545"/>
            <a:ext cx="10979393" cy="3083826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Demonstrate their understanding of previous topics</a:t>
            </a:r>
          </a:p>
          <a:p>
            <a:r>
              <a:rPr lang="en-AU" sz="2800" dirty="0"/>
              <a:t>Name the different types of nuclear radiation</a:t>
            </a:r>
          </a:p>
          <a:p>
            <a:r>
              <a:rPr lang="en-AU" sz="2800" dirty="0"/>
              <a:t>State the properties of each type of nuclear radiation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37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90C56EC-6F21-424D-AA51-32F4E34305C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400" dirty="0"/>
              <a:t>Atomic Number and Mass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BAC5B-CF95-4DCB-969D-94392CA1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26" y="1063689"/>
            <a:ext cx="7592009" cy="569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0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504BE-6F77-46D0-8A5D-2E63F40A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790" y="1254022"/>
            <a:ext cx="10931936" cy="513148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 algn="ctr">
              <a:buNone/>
            </a:pPr>
            <a:r>
              <a:rPr lang="en-AU" sz="5400" dirty="0"/>
              <a:t>40 – 19 = 21 neutrons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9FBC1-C3C0-440E-BBF1-6A9A23D2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47" y="1255422"/>
            <a:ext cx="10295537" cy="647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33943-6FE3-4CFE-8F05-931917FE4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651" y="2062240"/>
            <a:ext cx="2445877" cy="243014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E2F8247-3BA2-4B02-9A37-024833AFA85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Calculating the number of neutrons</a:t>
            </a:r>
            <a:endParaRPr lang="en-AU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9C79A6-C4E3-4A5D-9F9F-2D1D52DD550B}"/>
              </a:ext>
            </a:extLst>
          </p:cNvPr>
          <p:cNvCxnSpPr>
            <a:cxnSpLocks/>
          </p:cNvCxnSpPr>
          <p:nvPr/>
        </p:nvCxnSpPr>
        <p:spPr>
          <a:xfrm>
            <a:off x="5505881" y="1800430"/>
            <a:ext cx="2826356" cy="95646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CEC759-EA36-4775-9809-7A71BFE7511A}"/>
              </a:ext>
            </a:extLst>
          </p:cNvPr>
          <p:cNvCxnSpPr>
            <a:cxnSpLocks/>
          </p:cNvCxnSpPr>
          <p:nvPr/>
        </p:nvCxnSpPr>
        <p:spPr>
          <a:xfrm>
            <a:off x="1906556" y="1864334"/>
            <a:ext cx="6658946" cy="229711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7D1DB7-F56F-490D-B9F3-70B81DDDE2AF}"/>
              </a:ext>
            </a:extLst>
          </p:cNvPr>
          <p:cNvSpPr/>
          <p:nvPr/>
        </p:nvSpPr>
        <p:spPr>
          <a:xfrm>
            <a:off x="8565502" y="3985284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7D3CE8-F904-409E-8BF7-A997F0D032B9}"/>
              </a:ext>
            </a:extLst>
          </p:cNvPr>
          <p:cNvSpPr/>
          <p:nvPr/>
        </p:nvSpPr>
        <p:spPr>
          <a:xfrm>
            <a:off x="8511063" y="2486359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74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2483BF-CC37-BE42-A4D2-C81D74CA9984}"/>
              </a:ext>
            </a:extLst>
          </p:cNvPr>
          <p:cNvSpPr/>
          <p:nvPr/>
        </p:nvSpPr>
        <p:spPr>
          <a:xfrm>
            <a:off x="2673058" y="1419121"/>
            <a:ext cx="52878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Alpha Particles:</a:t>
            </a:r>
            <a:br>
              <a:rPr lang="en-US" sz="3200" b="1" u="sng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</a:rPr>
              <a:t>Identical to a </a:t>
            </a:r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helium nuclei</a:t>
            </a: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</a:rPr>
              <a:t>. 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88B9A-94E5-F040-963E-F49A63C8E48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13" y="1604460"/>
            <a:ext cx="806450" cy="768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E82B7E-24B8-CE41-AE33-7A1CE5154F8B}"/>
              </a:ext>
            </a:extLst>
          </p:cNvPr>
          <p:cNvSpPr/>
          <p:nvPr/>
        </p:nvSpPr>
        <p:spPr>
          <a:xfrm>
            <a:off x="2673058" y="3102177"/>
            <a:ext cx="567973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Beta Particles</a:t>
            </a:r>
            <a:r>
              <a:rPr lang="en-US" sz="36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Electrons</a:t>
            </a: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emitted as radiation.</a:t>
            </a:r>
            <a:r>
              <a:rPr lang="en-US" sz="32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pic>
        <p:nvPicPr>
          <p:cNvPr id="89" name="Picture 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CB2400-501A-9041-B447-6748668429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95" y="3197282"/>
            <a:ext cx="591008" cy="10364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27E679-AFC9-8C4F-B0EC-BF1BC9A0794F}"/>
              </a:ext>
            </a:extLst>
          </p:cNvPr>
          <p:cNvSpPr/>
          <p:nvPr/>
        </p:nvSpPr>
        <p:spPr>
          <a:xfrm>
            <a:off x="2673058" y="4795623"/>
            <a:ext cx="5859348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Gamma Rays</a:t>
            </a:r>
            <a:r>
              <a:rPr lang="en-US" sz="36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Emitted as a wave, not a particle.</a:t>
            </a:r>
          </a:p>
        </p:txBody>
      </p:sp>
      <p:sp>
        <p:nvSpPr>
          <p:cNvPr id="91" name="TextBox 111">
            <a:extLst>
              <a:ext uri="{FF2B5EF4-FFF2-40B4-BE49-F238E27FC236}">
                <a16:creationId xmlns:a16="http://schemas.microsoft.com/office/drawing/2014/main" id="{F1C754C0-FFA6-DE46-A763-31D8ABD0B227}"/>
              </a:ext>
            </a:extLst>
          </p:cNvPr>
          <p:cNvSpPr txBox="1"/>
          <p:nvPr/>
        </p:nvSpPr>
        <p:spPr>
          <a:xfrm>
            <a:off x="1111573" y="4372856"/>
            <a:ext cx="806450" cy="15021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9600" spc="15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γ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3" name="Text Box 153">
            <a:extLst>
              <a:ext uri="{FF2B5EF4-FFF2-40B4-BE49-F238E27FC236}">
                <a16:creationId xmlns:a16="http://schemas.microsoft.com/office/drawing/2014/main" id="{84340682-20F0-8545-A2AD-29A05D051C0B}"/>
              </a:ext>
            </a:extLst>
          </p:cNvPr>
          <p:cNvSpPr txBox="1"/>
          <p:nvPr/>
        </p:nvSpPr>
        <p:spPr>
          <a:xfrm>
            <a:off x="9039633" y="3131386"/>
            <a:ext cx="1354455" cy="1206500"/>
          </a:xfrm>
          <a:prstGeom prst="rect">
            <a:avLst/>
          </a:prstGeom>
          <a:solidFill>
            <a:srgbClr val="ADF366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94" name="TextBox 111">
            <a:extLst>
              <a:ext uri="{FF2B5EF4-FFF2-40B4-BE49-F238E27FC236}">
                <a16:creationId xmlns:a16="http://schemas.microsoft.com/office/drawing/2014/main" id="{DE95A958-A498-064B-B7DC-F48C26765725}"/>
              </a:ext>
            </a:extLst>
          </p:cNvPr>
          <p:cNvSpPr txBox="1"/>
          <p:nvPr/>
        </p:nvSpPr>
        <p:spPr>
          <a:xfrm>
            <a:off x="9426347" y="3102177"/>
            <a:ext cx="1005840" cy="1153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72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e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5" name="TextBox 111">
            <a:extLst>
              <a:ext uri="{FF2B5EF4-FFF2-40B4-BE49-F238E27FC236}">
                <a16:creationId xmlns:a16="http://schemas.microsoft.com/office/drawing/2014/main" id="{CC83A992-FDE4-4449-AEF6-BC6ADF3F3A7D}"/>
              </a:ext>
            </a:extLst>
          </p:cNvPr>
          <p:cNvSpPr txBox="1"/>
          <p:nvPr/>
        </p:nvSpPr>
        <p:spPr>
          <a:xfrm>
            <a:off x="9105673" y="3121226"/>
            <a:ext cx="629285" cy="111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0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36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-1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6" name="Text Box 128">
            <a:extLst>
              <a:ext uri="{FF2B5EF4-FFF2-40B4-BE49-F238E27FC236}">
                <a16:creationId xmlns:a16="http://schemas.microsoft.com/office/drawing/2014/main" id="{0FB6BBA8-08D4-B14C-A36E-5FB530AE9E5E}"/>
              </a:ext>
            </a:extLst>
          </p:cNvPr>
          <p:cNvSpPr txBox="1"/>
          <p:nvPr/>
        </p:nvSpPr>
        <p:spPr>
          <a:xfrm>
            <a:off x="9035708" y="1429708"/>
            <a:ext cx="1354455" cy="1206500"/>
          </a:xfrm>
          <a:prstGeom prst="rect">
            <a:avLst/>
          </a:prstGeom>
          <a:solidFill>
            <a:srgbClr val="83EEDF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97" name="TextBox 111">
            <a:extLst>
              <a:ext uri="{FF2B5EF4-FFF2-40B4-BE49-F238E27FC236}">
                <a16:creationId xmlns:a16="http://schemas.microsoft.com/office/drawing/2014/main" id="{84884025-42D6-014C-9764-AB6E6FEFDA70}"/>
              </a:ext>
            </a:extLst>
          </p:cNvPr>
          <p:cNvSpPr txBox="1"/>
          <p:nvPr/>
        </p:nvSpPr>
        <p:spPr>
          <a:xfrm>
            <a:off x="9343047" y="1660848"/>
            <a:ext cx="1074420" cy="883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He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8" name="TextBox 111">
            <a:extLst>
              <a:ext uri="{FF2B5EF4-FFF2-40B4-BE49-F238E27FC236}">
                <a16:creationId xmlns:a16="http://schemas.microsoft.com/office/drawing/2014/main" id="{B001AAA7-6529-D84C-9A37-4DABD9B22224}"/>
              </a:ext>
            </a:extLst>
          </p:cNvPr>
          <p:cNvSpPr txBox="1"/>
          <p:nvPr/>
        </p:nvSpPr>
        <p:spPr>
          <a:xfrm>
            <a:off x="9092222" y="1432248"/>
            <a:ext cx="426720" cy="111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4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36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2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9" name="Text Box 164">
            <a:extLst>
              <a:ext uri="{FF2B5EF4-FFF2-40B4-BE49-F238E27FC236}">
                <a16:creationId xmlns:a16="http://schemas.microsoft.com/office/drawing/2014/main" id="{8CE8E746-7AF9-F448-A49A-1AC05C43872A}"/>
              </a:ext>
            </a:extLst>
          </p:cNvPr>
          <p:cNvSpPr txBox="1"/>
          <p:nvPr/>
        </p:nvSpPr>
        <p:spPr>
          <a:xfrm>
            <a:off x="9035708" y="4721401"/>
            <a:ext cx="1354455" cy="1428115"/>
          </a:xfrm>
          <a:prstGeom prst="rect">
            <a:avLst/>
          </a:prstGeom>
          <a:solidFill>
            <a:srgbClr val="FFB1E6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00" name="TextBox 111">
            <a:extLst>
              <a:ext uri="{FF2B5EF4-FFF2-40B4-BE49-F238E27FC236}">
                <a16:creationId xmlns:a16="http://schemas.microsoft.com/office/drawing/2014/main" id="{C8F651CA-919C-B448-A530-1DF563CDAF32}"/>
              </a:ext>
            </a:extLst>
          </p:cNvPr>
          <p:cNvSpPr txBox="1"/>
          <p:nvPr/>
        </p:nvSpPr>
        <p:spPr>
          <a:xfrm>
            <a:off x="9569108" y="4603926"/>
            <a:ext cx="747395" cy="1444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9000" spc="15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γ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2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1" name="TextBox 111">
            <a:extLst>
              <a:ext uri="{FF2B5EF4-FFF2-40B4-BE49-F238E27FC236}">
                <a16:creationId xmlns:a16="http://schemas.microsoft.com/office/drawing/2014/main" id="{097FF4D9-D8AF-2F4B-BCCB-77E98A40A9B0}"/>
              </a:ext>
            </a:extLst>
          </p:cNvPr>
          <p:cNvSpPr txBox="1"/>
          <p:nvPr/>
        </p:nvSpPr>
        <p:spPr>
          <a:xfrm>
            <a:off x="9083332" y="4801410"/>
            <a:ext cx="541020" cy="1400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30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0 0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E5CD2A-35A0-44E5-A18A-FD39FCD256B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Types of Radiation</a:t>
            </a:r>
            <a:endParaRPr lang="en-A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899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2483BF-CC37-BE42-A4D2-C81D74CA9984}"/>
              </a:ext>
            </a:extLst>
          </p:cNvPr>
          <p:cNvSpPr/>
          <p:nvPr/>
        </p:nvSpPr>
        <p:spPr>
          <a:xfrm>
            <a:off x="2673058" y="4768406"/>
            <a:ext cx="528784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Alpha Radiation</a:t>
            </a:r>
            <a:br>
              <a:rPr lang="en-US" sz="3200" b="1" u="sng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</a:rPr>
              <a:t>Identical to a </a:t>
            </a:r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helium nuclei</a:t>
            </a: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</a:rPr>
              <a:t>. 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82B7E-24B8-CE41-AE33-7A1CE5154F8B}"/>
              </a:ext>
            </a:extLst>
          </p:cNvPr>
          <p:cNvSpPr/>
          <p:nvPr/>
        </p:nvSpPr>
        <p:spPr>
          <a:xfrm>
            <a:off x="2673058" y="3102177"/>
            <a:ext cx="5679734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Beta Radiation</a:t>
            </a:r>
            <a:r>
              <a:rPr lang="en-US" sz="36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Electrons</a:t>
            </a: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emitted as radiation.</a:t>
            </a:r>
            <a:r>
              <a:rPr lang="en-US" sz="32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27E679-AFC9-8C4F-B0EC-BF1BC9A0794F}"/>
              </a:ext>
            </a:extLst>
          </p:cNvPr>
          <p:cNvSpPr/>
          <p:nvPr/>
        </p:nvSpPr>
        <p:spPr>
          <a:xfrm>
            <a:off x="2673058" y="1520207"/>
            <a:ext cx="5859348" cy="121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Gamma Radiation</a:t>
            </a:r>
            <a:r>
              <a:rPr lang="en-US" sz="36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Emitted as a wave, not a particle.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E5CD2A-35A0-44E5-A18A-FD39FCD256B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Types of Radiation</a:t>
            </a:r>
            <a:endParaRPr lang="en-AU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FFEA32-E7F6-43D7-8D6E-052501B86DAF}"/>
              </a:ext>
            </a:extLst>
          </p:cNvPr>
          <p:cNvSpPr/>
          <p:nvPr/>
        </p:nvSpPr>
        <p:spPr>
          <a:xfrm>
            <a:off x="2547540" y="1669716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339A37-2C16-41A5-B493-099A4774F5BB}"/>
              </a:ext>
            </a:extLst>
          </p:cNvPr>
          <p:cNvSpPr/>
          <p:nvPr/>
        </p:nvSpPr>
        <p:spPr>
          <a:xfrm>
            <a:off x="1885066" y="3158379"/>
            <a:ext cx="1873909" cy="52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4553AA-A01F-4D71-B301-D8468071F7BB}"/>
              </a:ext>
            </a:extLst>
          </p:cNvPr>
          <p:cNvSpPr/>
          <p:nvPr/>
        </p:nvSpPr>
        <p:spPr>
          <a:xfrm>
            <a:off x="2211638" y="4882771"/>
            <a:ext cx="1873909" cy="52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38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2483BF-CC37-BE42-A4D2-C81D74CA9984}"/>
              </a:ext>
            </a:extLst>
          </p:cNvPr>
          <p:cNvSpPr/>
          <p:nvPr/>
        </p:nvSpPr>
        <p:spPr>
          <a:xfrm>
            <a:off x="2673058" y="1419121"/>
            <a:ext cx="5287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</a:rPr>
              <a:t>Alpha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82B7E-24B8-CE41-AE33-7A1CE5154F8B}"/>
              </a:ext>
            </a:extLst>
          </p:cNvPr>
          <p:cNvSpPr/>
          <p:nvPr/>
        </p:nvSpPr>
        <p:spPr>
          <a:xfrm>
            <a:off x="2637787" y="4888653"/>
            <a:ext cx="5679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Beta</a:t>
            </a:r>
            <a:r>
              <a:rPr lang="en-US" sz="32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27E679-AFC9-8C4F-B0EC-BF1BC9A0794F}"/>
              </a:ext>
            </a:extLst>
          </p:cNvPr>
          <p:cNvSpPr/>
          <p:nvPr/>
        </p:nvSpPr>
        <p:spPr>
          <a:xfrm>
            <a:off x="2587195" y="3293929"/>
            <a:ext cx="5859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36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Gamma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sp>
        <p:nvSpPr>
          <p:cNvPr id="93" name="Text Box 153">
            <a:extLst>
              <a:ext uri="{FF2B5EF4-FFF2-40B4-BE49-F238E27FC236}">
                <a16:creationId xmlns:a16="http://schemas.microsoft.com/office/drawing/2014/main" id="{84340682-20F0-8545-A2AD-29A05D051C0B}"/>
              </a:ext>
            </a:extLst>
          </p:cNvPr>
          <p:cNvSpPr txBox="1"/>
          <p:nvPr/>
        </p:nvSpPr>
        <p:spPr>
          <a:xfrm>
            <a:off x="5844638" y="4565487"/>
            <a:ext cx="1354455" cy="1206500"/>
          </a:xfrm>
          <a:prstGeom prst="rect">
            <a:avLst/>
          </a:prstGeom>
          <a:solidFill>
            <a:srgbClr val="ADF366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94" name="TextBox 111">
            <a:extLst>
              <a:ext uri="{FF2B5EF4-FFF2-40B4-BE49-F238E27FC236}">
                <a16:creationId xmlns:a16="http://schemas.microsoft.com/office/drawing/2014/main" id="{DE95A958-A498-064B-B7DC-F48C26765725}"/>
              </a:ext>
            </a:extLst>
          </p:cNvPr>
          <p:cNvSpPr txBox="1"/>
          <p:nvPr/>
        </p:nvSpPr>
        <p:spPr>
          <a:xfrm>
            <a:off x="6178803" y="4534421"/>
            <a:ext cx="1005840" cy="1153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7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5" name="TextBox 111">
            <a:extLst>
              <a:ext uri="{FF2B5EF4-FFF2-40B4-BE49-F238E27FC236}">
                <a16:creationId xmlns:a16="http://schemas.microsoft.com/office/drawing/2014/main" id="{CC83A992-FDE4-4449-AEF6-BC6ADF3F3A7D}"/>
              </a:ext>
            </a:extLst>
          </p:cNvPr>
          <p:cNvSpPr txBox="1"/>
          <p:nvPr/>
        </p:nvSpPr>
        <p:spPr>
          <a:xfrm>
            <a:off x="5855906" y="4578554"/>
            <a:ext cx="629285" cy="111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0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-1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6" name="Text Box 128">
            <a:extLst>
              <a:ext uri="{FF2B5EF4-FFF2-40B4-BE49-F238E27FC236}">
                <a16:creationId xmlns:a16="http://schemas.microsoft.com/office/drawing/2014/main" id="{0FB6BBA8-08D4-B14C-A36E-5FB530AE9E5E}"/>
              </a:ext>
            </a:extLst>
          </p:cNvPr>
          <p:cNvSpPr txBox="1"/>
          <p:nvPr/>
        </p:nvSpPr>
        <p:spPr>
          <a:xfrm>
            <a:off x="5844639" y="1139036"/>
            <a:ext cx="1354455" cy="1206500"/>
          </a:xfrm>
          <a:prstGeom prst="rect">
            <a:avLst/>
          </a:prstGeom>
          <a:solidFill>
            <a:srgbClr val="83EEDF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97" name="TextBox 111">
            <a:extLst>
              <a:ext uri="{FF2B5EF4-FFF2-40B4-BE49-F238E27FC236}">
                <a16:creationId xmlns:a16="http://schemas.microsoft.com/office/drawing/2014/main" id="{84884025-42D6-014C-9764-AB6E6FEFDA70}"/>
              </a:ext>
            </a:extLst>
          </p:cNvPr>
          <p:cNvSpPr txBox="1"/>
          <p:nvPr/>
        </p:nvSpPr>
        <p:spPr>
          <a:xfrm>
            <a:off x="6235953" y="1300326"/>
            <a:ext cx="1074420" cy="883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He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8" name="TextBox 111">
            <a:extLst>
              <a:ext uri="{FF2B5EF4-FFF2-40B4-BE49-F238E27FC236}">
                <a16:creationId xmlns:a16="http://schemas.microsoft.com/office/drawing/2014/main" id="{B001AAA7-6529-D84C-9A37-4DABD9B22224}"/>
              </a:ext>
            </a:extLst>
          </p:cNvPr>
          <p:cNvSpPr txBox="1"/>
          <p:nvPr/>
        </p:nvSpPr>
        <p:spPr>
          <a:xfrm>
            <a:off x="6022593" y="1139036"/>
            <a:ext cx="426720" cy="111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4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2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9" name="Text Box 164">
            <a:extLst>
              <a:ext uri="{FF2B5EF4-FFF2-40B4-BE49-F238E27FC236}">
                <a16:creationId xmlns:a16="http://schemas.microsoft.com/office/drawing/2014/main" id="{8CE8E746-7AF9-F448-A49A-1AC05C43872A}"/>
              </a:ext>
            </a:extLst>
          </p:cNvPr>
          <p:cNvSpPr txBox="1"/>
          <p:nvPr/>
        </p:nvSpPr>
        <p:spPr>
          <a:xfrm>
            <a:off x="5844639" y="2758306"/>
            <a:ext cx="1354455" cy="1428115"/>
          </a:xfrm>
          <a:prstGeom prst="rect">
            <a:avLst/>
          </a:prstGeom>
          <a:solidFill>
            <a:srgbClr val="FFB1E6"/>
          </a:solidFill>
          <a:ln w="381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00" name="TextBox 111">
            <a:extLst>
              <a:ext uri="{FF2B5EF4-FFF2-40B4-BE49-F238E27FC236}">
                <a16:creationId xmlns:a16="http://schemas.microsoft.com/office/drawing/2014/main" id="{C8F651CA-919C-B448-A530-1DF563CDAF32}"/>
              </a:ext>
            </a:extLst>
          </p:cNvPr>
          <p:cNvSpPr txBox="1"/>
          <p:nvPr/>
        </p:nvSpPr>
        <p:spPr>
          <a:xfrm>
            <a:off x="6420460" y="2519561"/>
            <a:ext cx="747395" cy="1444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9000" spc="15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γ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1" name="TextBox 111">
            <a:extLst>
              <a:ext uri="{FF2B5EF4-FFF2-40B4-BE49-F238E27FC236}">
                <a16:creationId xmlns:a16="http://schemas.microsoft.com/office/drawing/2014/main" id="{097FF4D9-D8AF-2F4B-BCCB-77E98A40A9B0}"/>
              </a:ext>
            </a:extLst>
          </p:cNvPr>
          <p:cNvSpPr txBox="1"/>
          <p:nvPr/>
        </p:nvSpPr>
        <p:spPr>
          <a:xfrm>
            <a:off x="5908293" y="2767684"/>
            <a:ext cx="541020" cy="1400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3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0 0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E5CD2A-35A0-44E5-A18A-FD39FCD256B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Types of Radiation</a:t>
            </a:r>
            <a:endParaRPr lang="en-AU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CA016-8FC0-41B0-AD1D-48FADAB28712}"/>
              </a:ext>
            </a:extLst>
          </p:cNvPr>
          <p:cNvSpPr/>
          <p:nvPr/>
        </p:nvSpPr>
        <p:spPr>
          <a:xfrm>
            <a:off x="2587194" y="1580152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250677-C96C-42F2-A330-E6A9DF81FE91}"/>
              </a:ext>
            </a:extLst>
          </p:cNvPr>
          <p:cNvSpPr/>
          <p:nvPr/>
        </p:nvSpPr>
        <p:spPr>
          <a:xfrm>
            <a:off x="2587195" y="3429000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AEAE48-F840-4BDC-9A6C-031BFF075079}"/>
              </a:ext>
            </a:extLst>
          </p:cNvPr>
          <p:cNvSpPr/>
          <p:nvPr/>
        </p:nvSpPr>
        <p:spPr>
          <a:xfrm>
            <a:off x="2587194" y="5049943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80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66">
            <a:extLst>
              <a:ext uri="{FF2B5EF4-FFF2-40B4-BE49-F238E27FC236}">
                <a16:creationId xmlns:a16="http://schemas.microsoft.com/office/drawing/2014/main" id="{3F34B28D-2BCA-8E49-A8E4-5975EFBF3398}"/>
              </a:ext>
            </a:extLst>
          </p:cNvPr>
          <p:cNvSpPr txBox="1">
            <a:spLocks noChangeAspect="1"/>
          </p:cNvSpPr>
          <p:nvPr/>
        </p:nvSpPr>
        <p:spPr>
          <a:xfrm>
            <a:off x="5570919" y="1849583"/>
            <a:ext cx="117203" cy="3709131"/>
          </a:xfrm>
          <a:prstGeom prst="rect">
            <a:avLst/>
          </a:prstGeom>
          <a:pattFill prst="dkHorz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 w="254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7" name="Text Box 267">
            <a:extLst>
              <a:ext uri="{FF2B5EF4-FFF2-40B4-BE49-F238E27FC236}">
                <a16:creationId xmlns:a16="http://schemas.microsoft.com/office/drawing/2014/main" id="{5FC98E00-A1D7-A74A-86C9-C1B98DFFDFCE}"/>
              </a:ext>
            </a:extLst>
          </p:cNvPr>
          <p:cNvSpPr txBox="1">
            <a:spLocks noChangeAspect="1"/>
          </p:cNvSpPr>
          <p:nvPr/>
        </p:nvSpPr>
        <p:spPr>
          <a:xfrm>
            <a:off x="7268908" y="1841327"/>
            <a:ext cx="214600" cy="3709132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2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0"/>
          </a:gradFill>
          <a:ln w="254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gradFill>
                  <a:gsLst>
                    <a:gs pos="0">
                      <a:srgbClr val="404040"/>
                    </a:gs>
                    <a:gs pos="61000">
                      <a:srgbClr val="7F7F7F"/>
                    </a:gs>
                    <a:gs pos="100000">
                      <a:srgbClr val="D9D9D9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 dirty="0">
                <a:gradFill>
                  <a:gsLst>
                    <a:gs pos="0">
                      <a:srgbClr val="404040"/>
                    </a:gs>
                    <a:gs pos="61000">
                      <a:srgbClr val="7F7F7F"/>
                    </a:gs>
                    <a:gs pos="100000">
                      <a:srgbClr val="D9D9D9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 dirty="0">
                <a:gradFill>
                  <a:gsLst>
                    <a:gs pos="0">
                      <a:srgbClr val="404040"/>
                    </a:gs>
                    <a:gs pos="61000">
                      <a:srgbClr val="7F7F7F"/>
                    </a:gs>
                    <a:gs pos="100000">
                      <a:srgbClr val="D9D9D9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gradFill>
                  <a:gsLst>
                    <a:gs pos="0">
                      <a:srgbClr val="404040"/>
                    </a:gs>
                    <a:gs pos="61000">
                      <a:srgbClr val="7F7F7F"/>
                    </a:gs>
                    <a:gs pos="100000">
                      <a:srgbClr val="D9D9D9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gradFill>
                  <a:gsLst>
                    <a:gs pos="0">
                      <a:srgbClr val="404040"/>
                    </a:gs>
                    <a:gs pos="61000">
                      <a:srgbClr val="7F7F7F"/>
                    </a:gs>
                    <a:gs pos="100000">
                      <a:srgbClr val="D9D9D9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 Box 268">
            <a:extLst>
              <a:ext uri="{FF2B5EF4-FFF2-40B4-BE49-F238E27FC236}">
                <a16:creationId xmlns:a16="http://schemas.microsoft.com/office/drawing/2014/main" id="{82638EA0-209E-3344-88F9-119728CAB050}"/>
              </a:ext>
            </a:extLst>
          </p:cNvPr>
          <p:cNvSpPr txBox="1">
            <a:spLocks noChangeAspect="1"/>
          </p:cNvSpPr>
          <p:nvPr/>
        </p:nvSpPr>
        <p:spPr>
          <a:xfrm>
            <a:off x="8900223" y="1852825"/>
            <a:ext cx="913050" cy="3713509"/>
          </a:xfrm>
          <a:prstGeom prst="rect">
            <a:avLst/>
          </a:prstGeom>
          <a:gradFill flip="none" rotWithShape="1">
            <a:gsLst>
              <a:gs pos="46000">
                <a:srgbClr val="434343"/>
              </a:gs>
              <a:gs pos="100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 w="2540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/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500" dirty="0">
                <a:latin typeface="Cambria" panose="020405030504060302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1DD64-6306-724C-895C-EEE28EF3FF00}"/>
              </a:ext>
            </a:extLst>
          </p:cNvPr>
          <p:cNvCxnSpPr>
            <a:cxnSpLocks/>
          </p:cNvCxnSpPr>
          <p:nvPr/>
        </p:nvCxnSpPr>
        <p:spPr>
          <a:xfrm>
            <a:off x="2054480" y="3062949"/>
            <a:ext cx="3492162" cy="0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10A398-0110-6546-981B-365CBC790C75}"/>
              </a:ext>
            </a:extLst>
          </p:cNvPr>
          <p:cNvCxnSpPr>
            <a:cxnSpLocks/>
          </p:cNvCxnSpPr>
          <p:nvPr/>
        </p:nvCxnSpPr>
        <p:spPr>
          <a:xfrm>
            <a:off x="2078756" y="4989056"/>
            <a:ext cx="6787876" cy="0"/>
          </a:xfrm>
          <a:prstGeom prst="straightConnector1">
            <a:avLst/>
          </a:prstGeom>
          <a:ln w="984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A3B443-288E-8A44-B4AB-BA7349B0B296}"/>
              </a:ext>
            </a:extLst>
          </p:cNvPr>
          <p:cNvCxnSpPr>
            <a:cxnSpLocks/>
          </p:cNvCxnSpPr>
          <p:nvPr/>
        </p:nvCxnSpPr>
        <p:spPr>
          <a:xfrm>
            <a:off x="2078756" y="4060421"/>
            <a:ext cx="5178774" cy="0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1">
            <a:extLst>
              <a:ext uri="{FF2B5EF4-FFF2-40B4-BE49-F238E27FC236}">
                <a16:creationId xmlns:a16="http://schemas.microsoft.com/office/drawing/2014/main" id="{3FF6F2EF-7AC1-E243-BD2F-39786FD0B2C7}"/>
              </a:ext>
            </a:extLst>
          </p:cNvPr>
          <p:cNvSpPr txBox="1"/>
          <p:nvPr/>
        </p:nvSpPr>
        <p:spPr>
          <a:xfrm>
            <a:off x="5073079" y="5608598"/>
            <a:ext cx="1151255" cy="849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Sheet of Paper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11">
            <a:extLst>
              <a:ext uri="{FF2B5EF4-FFF2-40B4-BE49-F238E27FC236}">
                <a16:creationId xmlns:a16="http://schemas.microsoft.com/office/drawing/2014/main" id="{76166A0E-B854-234D-908B-FC1D5915CE91}"/>
              </a:ext>
            </a:extLst>
          </p:cNvPr>
          <p:cNvSpPr txBox="1"/>
          <p:nvPr/>
        </p:nvSpPr>
        <p:spPr>
          <a:xfrm>
            <a:off x="6632941" y="5608103"/>
            <a:ext cx="1486535" cy="384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Sheet of Aluminum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11">
            <a:extLst>
              <a:ext uri="{FF2B5EF4-FFF2-40B4-BE49-F238E27FC236}">
                <a16:creationId xmlns:a16="http://schemas.microsoft.com/office/drawing/2014/main" id="{C2BE27D7-6862-9940-8AB1-D27AD57CE0F7}"/>
              </a:ext>
            </a:extLst>
          </p:cNvPr>
          <p:cNvSpPr txBox="1"/>
          <p:nvPr/>
        </p:nvSpPr>
        <p:spPr>
          <a:xfrm>
            <a:off x="8514635" y="5608103"/>
            <a:ext cx="1742847" cy="384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Thick Concrete Wall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11">
            <a:extLst>
              <a:ext uri="{FF2B5EF4-FFF2-40B4-BE49-F238E27FC236}">
                <a16:creationId xmlns:a16="http://schemas.microsoft.com/office/drawing/2014/main" id="{A16D4EB8-DE4F-DE42-95B5-995AC5C4EBAA}"/>
              </a:ext>
            </a:extLst>
          </p:cNvPr>
          <p:cNvSpPr txBox="1"/>
          <p:nvPr/>
        </p:nvSpPr>
        <p:spPr>
          <a:xfrm>
            <a:off x="2054480" y="2503832"/>
            <a:ext cx="2779758" cy="3835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/>
            <a:r>
              <a:rPr lang="en-US" sz="26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Alpha Radiation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11">
            <a:extLst>
              <a:ext uri="{FF2B5EF4-FFF2-40B4-BE49-F238E27FC236}">
                <a16:creationId xmlns:a16="http://schemas.microsoft.com/office/drawing/2014/main" id="{E8AAEACE-ACF9-984F-BD97-78A39C75EE54}"/>
              </a:ext>
            </a:extLst>
          </p:cNvPr>
          <p:cNvSpPr txBox="1"/>
          <p:nvPr/>
        </p:nvSpPr>
        <p:spPr>
          <a:xfrm>
            <a:off x="2054481" y="3559129"/>
            <a:ext cx="2484755" cy="5012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/>
            <a:r>
              <a:rPr lang="en-US" sz="26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Beta Radiation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Box 111">
            <a:extLst>
              <a:ext uri="{FF2B5EF4-FFF2-40B4-BE49-F238E27FC236}">
                <a16:creationId xmlns:a16="http://schemas.microsoft.com/office/drawing/2014/main" id="{EF396232-EC8D-5B40-B027-1E79526E9176}"/>
              </a:ext>
            </a:extLst>
          </p:cNvPr>
          <p:cNvSpPr txBox="1"/>
          <p:nvPr/>
        </p:nvSpPr>
        <p:spPr>
          <a:xfrm>
            <a:off x="1935726" y="4492168"/>
            <a:ext cx="3280086" cy="384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/>
            <a:r>
              <a:rPr lang="en-US" sz="26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Gamma Radiation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28454-B93C-4E23-B115-82B0066CF4A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Strength of Radiation</a:t>
            </a:r>
            <a:endParaRPr lang="en-A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59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6D7DA-DCAE-4A32-978E-07D6DC42D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/>
              <a:t>Gamma 	- </a:t>
            </a:r>
            <a:r>
              <a:rPr lang="en-AU" sz="2800" dirty="0">
                <a:effectLst/>
              </a:rPr>
              <a:t>Can only be stopped by lead or thick concrete</a:t>
            </a:r>
          </a:p>
          <a:p>
            <a:endParaRPr lang="en-AU" sz="2800" dirty="0">
              <a:effectLst/>
            </a:endParaRPr>
          </a:p>
          <a:p>
            <a:r>
              <a:rPr lang="en-AU" sz="2800" dirty="0">
                <a:effectLst/>
              </a:rPr>
              <a:t>Beta 		- Can travel through paper but is stopped by aluminium</a:t>
            </a:r>
          </a:p>
          <a:p>
            <a:endParaRPr lang="en-AU" sz="2800" dirty="0">
              <a:effectLst/>
            </a:endParaRPr>
          </a:p>
          <a:p>
            <a:r>
              <a:rPr lang="en-AU" sz="2800" dirty="0">
                <a:effectLst/>
              </a:rPr>
              <a:t>Alpha 		- Stopped by thin paper or a few centimetres of air</a:t>
            </a:r>
            <a:endParaRPr lang="en-A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9F807E-5C88-4E11-822E-D022AB76BC0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Strength of Radiation</a:t>
            </a:r>
            <a:endParaRPr lang="en-AU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2AF12-5787-4E14-8F97-681BBA254797}"/>
              </a:ext>
            </a:extLst>
          </p:cNvPr>
          <p:cNvSpPr/>
          <p:nvPr/>
        </p:nvSpPr>
        <p:spPr>
          <a:xfrm>
            <a:off x="1476851" y="1178590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DEC66-725B-4F94-83E1-5829094274E4}"/>
              </a:ext>
            </a:extLst>
          </p:cNvPr>
          <p:cNvSpPr/>
          <p:nvPr/>
        </p:nvSpPr>
        <p:spPr>
          <a:xfrm>
            <a:off x="1476851" y="2642304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CC98F-E10B-4089-B47C-1F44F14022EF}"/>
              </a:ext>
            </a:extLst>
          </p:cNvPr>
          <p:cNvSpPr/>
          <p:nvPr/>
        </p:nvSpPr>
        <p:spPr>
          <a:xfrm>
            <a:off x="1476851" y="4106018"/>
            <a:ext cx="1873909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7718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0" dirty="0"/>
              <a:t>We are learning about atomic structure</a:t>
            </a:r>
            <a:endParaRPr lang="en-US" sz="4400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709433" y="3711783"/>
            <a:ext cx="10979393" cy="2683200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Draw and label the structure of an atom</a:t>
            </a:r>
          </a:p>
          <a:p>
            <a:r>
              <a:rPr lang="en-AU" sz="2800" dirty="0"/>
              <a:t>Determine the number of protons, neutrons and electrons in an element</a:t>
            </a:r>
          </a:p>
          <a:p>
            <a:r>
              <a:rPr lang="en-AU" sz="2800" dirty="0"/>
              <a:t>Classify substances as elements, compounds, and mixtures.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7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7AC1374-41C3-4A27-9E2A-0418003D4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51643-F18A-48B0-8DFD-D5E088C459A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54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ELEMENT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A SUBSTANCE THAT CONTAINS ONLY </a:t>
            </a:r>
            <a:r>
              <a:rPr lang="en-US" sz="6400" b="1" dirty="0">
                <a:solidFill>
                  <a:srgbClr val="0B5394"/>
                </a:solidFill>
              </a:rPr>
              <a:t>ONE TYPE </a:t>
            </a:r>
            <a:r>
              <a:rPr lang="en-US" sz="6400" dirty="0">
                <a:solidFill>
                  <a:srgbClr val="0B5394"/>
                </a:solidFill>
              </a:rPr>
              <a:t>OF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6D05DD8-7313-4431-B1D8-DAD7ADE68AF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solidFill>
            <a:srgbClr val="019D8B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  <a:endParaRPr lang="en-AU" dirty="0"/>
          </a:p>
        </p:txBody>
      </p:sp>
      <p:pic>
        <p:nvPicPr>
          <p:cNvPr id="2050" name="Picture 2" descr="Atom, atomic, bromine, chemistry, element, mendeleev icon - Download on  Iconfinder">
            <a:extLst>
              <a:ext uri="{FF2B5EF4-FFF2-40B4-BE49-F238E27FC236}">
                <a16:creationId xmlns:a16="http://schemas.microsoft.com/office/drawing/2014/main" id="{1B05813C-1752-43D3-9AC5-A2FFD721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53" y="176867"/>
            <a:ext cx="1660347" cy="16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2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2" y="1086253"/>
            <a:ext cx="10577373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ATOM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SMALLEST PARTICLE OF A CHEMICAL ELEMENT THAT CAN EXIST.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BBC7C9D-C949-4C5F-B297-05FC7E1AB04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</a:p>
        </p:txBody>
      </p:sp>
      <p:pic>
        <p:nvPicPr>
          <p:cNvPr id="1026" name="Picture 2" descr="What is Atomic Structure? - Answered - Twinkl teaching Wiki">
            <a:extLst>
              <a:ext uri="{FF2B5EF4-FFF2-40B4-BE49-F238E27FC236}">
                <a16:creationId xmlns:a16="http://schemas.microsoft.com/office/drawing/2014/main" id="{44179C71-BA8A-4DA8-8F3D-6316FB74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87" y="271693"/>
            <a:ext cx="2687186" cy="16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6061357" cy="5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AU" sz="2800" dirty="0"/>
              <a:t>An </a:t>
            </a:r>
            <a:r>
              <a:rPr lang="en-AU" sz="2800" b="1" dirty="0"/>
              <a:t>atom</a:t>
            </a:r>
            <a:r>
              <a:rPr lang="en-AU" sz="2800" dirty="0"/>
              <a:t> is made up of protons, neutrons and electrons.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b="1" dirty="0"/>
              <a:t>Protons</a:t>
            </a:r>
            <a:r>
              <a:rPr lang="en-AU" sz="2800" dirty="0"/>
              <a:t> and </a:t>
            </a:r>
            <a:r>
              <a:rPr lang="en-AU" sz="2800" b="1" dirty="0"/>
              <a:t>neutrons</a:t>
            </a:r>
            <a:r>
              <a:rPr lang="en-AU" sz="2800" dirty="0"/>
              <a:t> make up the </a:t>
            </a:r>
            <a:r>
              <a:rPr lang="en-AU" sz="2800" b="1" dirty="0"/>
              <a:t>nucleus</a:t>
            </a:r>
            <a:r>
              <a:rPr lang="en-AU" sz="2800" dirty="0"/>
              <a:t> which is at the </a:t>
            </a:r>
            <a:r>
              <a:rPr lang="en-AU" sz="2800" b="1" dirty="0"/>
              <a:t>centre</a:t>
            </a:r>
            <a:r>
              <a:rPr lang="en-AU" sz="2800" dirty="0"/>
              <a:t> of the atom.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b="1" dirty="0"/>
              <a:t>Electrons</a:t>
            </a:r>
            <a:r>
              <a:rPr lang="en-AU" sz="2800" dirty="0"/>
              <a:t> are found in </a:t>
            </a:r>
            <a:r>
              <a:rPr lang="en-AU" sz="2800" b="1" dirty="0"/>
              <a:t>shells</a:t>
            </a:r>
            <a:r>
              <a:rPr lang="en-AU" sz="2800" dirty="0"/>
              <a:t> (or orbitals)around the </a:t>
            </a:r>
            <a:r>
              <a:rPr lang="en-AU" sz="2800" b="1" dirty="0"/>
              <a:t>outside of the nucleus</a:t>
            </a:r>
            <a:r>
              <a:rPr lang="en-AU" sz="2800" dirty="0"/>
              <a:t>.</a:t>
            </a:r>
            <a:endParaRPr sz="28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2800" dirty="0"/>
              <a:t>The structure of an atom</a:t>
            </a:r>
            <a:endParaRPr lang="en-US" sz="2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1C7D06-F80C-438A-B748-382EC21C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06" y="984012"/>
            <a:ext cx="5048076" cy="45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142BF-671D-4027-9C29-FEA4CC09B738}"/>
              </a:ext>
            </a:extLst>
          </p:cNvPr>
          <p:cNvSpPr txBox="1"/>
          <p:nvPr/>
        </p:nvSpPr>
        <p:spPr>
          <a:xfrm>
            <a:off x="840038" y="1268440"/>
            <a:ext cx="67270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44444"/>
                </a:solidFill>
                <a:latin typeface="Arial" panose="020B0604020202020204" pitchFamily="34" charset="0"/>
              </a:rPr>
              <a:t>Atoms are made up of 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three subatomic particles:</a:t>
            </a:r>
            <a:r>
              <a:rPr lang="en-US" sz="3200" b="1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>
                <a:solidFill>
                  <a:srgbClr val="3770C7"/>
                </a:solidFill>
                <a:latin typeface="Arial" panose="020B0604020202020204" pitchFamily="34" charset="0"/>
              </a:rPr>
              <a:t>protons, neutrons and electrons.</a:t>
            </a:r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nucleus (</a:t>
            </a:r>
            <a:r>
              <a:rPr lang="en-US" sz="3200" b="1" dirty="0" err="1">
                <a:solidFill>
                  <a:srgbClr val="1B479F"/>
                </a:solidFill>
                <a:latin typeface="Arial" panose="020B0604020202020204" pitchFamily="34" charset="0"/>
              </a:rPr>
              <a:t>centre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)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of an atom is made up of </a:t>
            </a:r>
            <a:r>
              <a:rPr lang="en-US" sz="3200" b="1" dirty="0">
                <a:solidFill>
                  <a:srgbClr val="9F311B"/>
                </a:solidFill>
                <a:latin typeface="Arial" panose="020B0604020202020204" pitchFamily="34" charset="0"/>
              </a:rPr>
              <a:t>protons 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and</a:t>
            </a:r>
            <a:r>
              <a:rPr lang="en-US" sz="3200" dirty="0">
                <a:solidFill>
                  <a:srgbClr val="3770C7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>
                <a:solidFill>
                  <a:srgbClr val="3770C7"/>
                </a:solidFill>
                <a:latin typeface="Arial" panose="020B0604020202020204" pitchFamily="34" charset="0"/>
              </a:rPr>
              <a:t>neutrons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US" sz="3200" b="1" dirty="0">
                <a:solidFill>
                  <a:srgbClr val="7979C8"/>
                </a:solidFill>
                <a:latin typeface="Arial" panose="020B0604020202020204" pitchFamily="34" charset="0"/>
              </a:rPr>
              <a:t>electrons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orbit around the outside of the nucleus in </a:t>
            </a:r>
            <a:r>
              <a:rPr lang="en-US" sz="3200" b="1" dirty="0">
                <a:solidFill>
                  <a:srgbClr val="7979C8"/>
                </a:solidFill>
                <a:latin typeface="Arial" panose="020B0604020202020204" pitchFamily="34" charset="0"/>
              </a:rPr>
              <a:t>shells.</a:t>
            </a:r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E691FF4-8AEC-404A-808D-98E5A310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037" y="2041835"/>
            <a:ext cx="4172425" cy="31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397AC0-1F7D-45F1-9632-8F4BD16DCD27}"/>
              </a:ext>
            </a:extLst>
          </p:cNvPr>
          <p:cNvSpPr/>
          <p:nvPr/>
        </p:nvSpPr>
        <p:spPr>
          <a:xfrm>
            <a:off x="840038" y="2356730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64218-BDE8-4131-B221-FAE0DACBEA55}"/>
              </a:ext>
            </a:extLst>
          </p:cNvPr>
          <p:cNvSpPr/>
          <p:nvPr/>
        </p:nvSpPr>
        <p:spPr>
          <a:xfrm>
            <a:off x="1729825" y="3292641"/>
            <a:ext cx="1647855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FCF2F9B-FC80-4A7A-A133-49C2350F3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2800" dirty="0"/>
              <a:t>The structure of an atom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3EA84-7656-4AA6-AF97-37FAB45503A1}"/>
              </a:ext>
            </a:extLst>
          </p:cNvPr>
          <p:cNvSpPr/>
          <p:nvPr/>
        </p:nvSpPr>
        <p:spPr>
          <a:xfrm>
            <a:off x="3040858" y="3808674"/>
            <a:ext cx="1559134" cy="499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DFADD-084A-447C-BF2F-E45D6CE1A1D9}"/>
              </a:ext>
            </a:extLst>
          </p:cNvPr>
          <p:cNvSpPr/>
          <p:nvPr/>
        </p:nvSpPr>
        <p:spPr>
          <a:xfrm>
            <a:off x="1729825" y="4757703"/>
            <a:ext cx="1890453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7011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Charges!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5" y="1136933"/>
            <a:ext cx="5501062" cy="5420800"/>
          </a:xfrm>
        </p:spPr>
        <p:txBody>
          <a:bodyPr/>
          <a:lstStyle/>
          <a:p>
            <a:pPr marL="152396" indent="0">
              <a:buNone/>
            </a:pPr>
            <a:r>
              <a:rPr lang="en-AU" sz="2933" dirty="0"/>
              <a:t>A proton has a </a:t>
            </a:r>
            <a:r>
              <a:rPr lang="en-AU" sz="2933" b="1" dirty="0"/>
              <a:t>positive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 neutron has </a:t>
            </a:r>
            <a:r>
              <a:rPr lang="en-AU" sz="2933" b="1" dirty="0"/>
              <a:t>no charge</a:t>
            </a:r>
            <a:endParaRPr lang="en-AU" sz="2933" dirty="0"/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An electron has a </a:t>
            </a:r>
            <a:r>
              <a:rPr lang="en-AU" sz="2933" b="1" dirty="0"/>
              <a:t>negative </a:t>
            </a:r>
            <a:r>
              <a:rPr lang="en-AU" sz="2933" dirty="0"/>
              <a:t>charge</a:t>
            </a:r>
          </a:p>
        </p:txBody>
      </p:sp>
      <p:pic>
        <p:nvPicPr>
          <p:cNvPr id="3074" name="Picture 2" descr="Atom Structure - Universe Today">
            <a:extLst>
              <a:ext uri="{FF2B5EF4-FFF2-40B4-BE49-F238E27FC236}">
                <a16:creationId xmlns:a16="http://schemas.microsoft.com/office/drawing/2014/main" id="{19FE47A0-B824-464B-A422-233C0C9C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97" y="1261174"/>
            <a:ext cx="5351872" cy="4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9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Charges!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5501064" cy="5534633"/>
          </a:xfrm>
        </p:spPr>
        <p:txBody>
          <a:bodyPr/>
          <a:lstStyle/>
          <a:p>
            <a:pPr marL="152396" indent="0">
              <a:buNone/>
            </a:pPr>
            <a:r>
              <a:rPr lang="en-AU" sz="2933" dirty="0"/>
              <a:t>A neutron has </a:t>
            </a:r>
            <a:r>
              <a:rPr lang="en-AU" sz="2933" b="1" dirty="0"/>
              <a:t>no charge</a:t>
            </a:r>
            <a:endParaRPr lang="en-AU" sz="2933" dirty="0"/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An electron has a </a:t>
            </a:r>
            <a:r>
              <a:rPr lang="en-AU" sz="2933" b="1" dirty="0"/>
              <a:t>negative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 proton has a </a:t>
            </a:r>
            <a:r>
              <a:rPr lang="en-AU" sz="2933" b="1" dirty="0"/>
              <a:t>positive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</p:txBody>
      </p:sp>
      <p:pic>
        <p:nvPicPr>
          <p:cNvPr id="3074" name="Picture 2" descr="Atom Structure - Universe Today">
            <a:extLst>
              <a:ext uri="{FF2B5EF4-FFF2-40B4-BE49-F238E27FC236}">
                <a16:creationId xmlns:a16="http://schemas.microsoft.com/office/drawing/2014/main" id="{19FE47A0-B824-464B-A422-233C0C9C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97" y="1261174"/>
            <a:ext cx="5351872" cy="4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174392-97FE-4895-B152-4249FCC732A4}"/>
              </a:ext>
            </a:extLst>
          </p:cNvPr>
          <p:cNvSpPr/>
          <p:nvPr/>
        </p:nvSpPr>
        <p:spPr>
          <a:xfrm>
            <a:off x="1278918" y="1153080"/>
            <a:ext cx="1538928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F0B0A-A8A5-46D5-AC5B-9A99AFDF18BB}"/>
              </a:ext>
            </a:extLst>
          </p:cNvPr>
          <p:cNvSpPr/>
          <p:nvPr/>
        </p:nvSpPr>
        <p:spPr>
          <a:xfrm>
            <a:off x="1558835" y="2130881"/>
            <a:ext cx="1538929" cy="537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9DC19-06B0-4EE5-B4FA-6CF430F0B6DD}"/>
              </a:ext>
            </a:extLst>
          </p:cNvPr>
          <p:cNvSpPr/>
          <p:nvPr/>
        </p:nvSpPr>
        <p:spPr>
          <a:xfrm>
            <a:off x="1278918" y="3769568"/>
            <a:ext cx="1361645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7327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0060D0-89FB-489F-8624-B774BC8A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899" y="249739"/>
            <a:ext cx="1895475" cy="1885950"/>
          </a:xfrm>
          <a:prstGeom prst="rect">
            <a:avLst/>
          </a:prstGeom>
        </p:spPr>
      </p:pic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2" y="1086253"/>
            <a:ext cx="11034573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ATOMIC NUMBER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NUMBER OF </a:t>
            </a:r>
            <a:r>
              <a:rPr lang="en-US" sz="6400" b="1" dirty="0">
                <a:solidFill>
                  <a:srgbClr val="0B5394"/>
                </a:solidFill>
              </a:rPr>
              <a:t>PROTONS</a:t>
            </a:r>
            <a:r>
              <a:rPr lang="en-US" sz="6400" dirty="0">
                <a:solidFill>
                  <a:srgbClr val="0B5394"/>
                </a:solidFill>
              </a:rPr>
              <a:t> IN AN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3E3CD-3F06-4C0F-838B-6D99000FE98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Repeat the opposite word/phrase.</a:t>
            </a:r>
            <a:endParaRPr lang="en-AU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87E87-C605-4D87-A225-281E9455DCA7}"/>
              </a:ext>
            </a:extLst>
          </p:cNvPr>
          <p:cNvSpPr/>
          <p:nvPr/>
        </p:nvSpPr>
        <p:spPr>
          <a:xfrm>
            <a:off x="10524931" y="586733"/>
            <a:ext cx="447040" cy="3463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6162-4D78-42D6-B89C-3083A34706A9}"/>
              </a:ext>
            </a:extLst>
          </p:cNvPr>
          <p:cNvCxnSpPr>
            <a:cxnSpLocks/>
          </p:cNvCxnSpPr>
          <p:nvPr/>
        </p:nvCxnSpPr>
        <p:spPr>
          <a:xfrm flipV="1">
            <a:off x="7965603" y="818733"/>
            <a:ext cx="2419368" cy="74796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8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4D6C8D-9CD2-4BAF-A6E4-9DEA8CDD6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615" y="237347"/>
            <a:ext cx="1895475" cy="1885950"/>
          </a:xfrm>
          <a:prstGeom prst="rect">
            <a:avLst/>
          </a:prstGeom>
        </p:spPr>
      </p:pic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10278794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MASS NUMBER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6400" dirty="0">
              <a:solidFill>
                <a:srgbClr val="0B5394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NUMBER OF </a:t>
            </a:r>
            <a:r>
              <a:rPr lang="en-US" sz="6400" b="1" dirty="0">
                <a:solidFill>
                  <a:srgbClr val="0B5394"/>
                </a:solidFill>
              </a:rPr>
              <a:t>PROTONS AND NEUTRONS </a:t>
            </a:r>
            <a:r>
              <a:rPr lang="en-US" sz="6400" dirty="0">
                <a:solidFill>
                  <a:srgbClr val="0B5394"/>
                </a:solidFill>
              </a:rPr>
              <a:t>IN AN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F84D-C903-497C-96A3-41BBE3FF34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3306" y="354733"/>
            <a:ext cx="8820427" cy="464000"/>
          </a:xfrm>
        </p:spPr>
        <p:txBody>
          <a:bodyPr/>
          <a:lstStyle/>
          <a:p>
            <a:r>
              <a:rPr lang="en-US" sz="2800" dirty="0"/>
              <a:t>Repeat the opposite word/phrase.</a:t>
            </a:r>
            <a:endParaRPr lang="en-AU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87E87-C605-4D87-A225-281E9455DCA7}"/>
              </a:ext>
            </a:extLst>
          </p:cNvPr>
          <p:cNvSpPr/>
          <p:nvPr/>
        </p:nvSpPr>
        <p:spPr>
          <a:xfrm>
            <a:off x="10503017" y="1688165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6162-4D78-42D6-B89C-3083A34706A9}"/>
              </a:ext>
            </a:extLst>
          </p:cNvPr>
          <p:cNvCxnSpPr>
            <a:cxnSpLocks/>
          </p:cNvCxnSpPr>
          <p:nvPr/>
        </p:nvCxnSpPr>
        <p:spPr>
          <a:xfrm>
            <a:off x="6941976" y="1586204"/>
            <a:ext cx="3415004" cy="27813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03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EI" id="{D2E9D27B-330F-43C7-BB5F-0AB202C4AB4B}" vid="{E0A1A2C0-D1FA-49AA-9D19-B130FEF99F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D0CEB-4268-450B-A196-08EC47EDE0E8}"/>
</file>

<file path=customXml/itemProps2.xml><?xml version="1.0" encoding="utf-8"?>
<ds:datastoreItem xmlns:ds="http://schemas.openxmlformats.org/officeDocument/2006/customXml" ds:itemID="{A48D0576-3573-4CBB-B577-00C9FD1842FF}">
  <ds:schemaRefs>
    <ds:schemaRef ds:uri="http://schemas.microsoft.com/office/2006/metadata/properties"/>
    <ds:schemaRef ds:uri="http://schemas.microsoft.com/office/infopath/2007/PartnerControls"/>
    <ds:schemaRef ds:uri="8f659357-f805-491c-ad0b-5621b2de6466"/>
    <ds:schemaRef ds:uri="d5c732d2-f217-444a-91d8-37c5714ca695"/>
  </ds:schemaRefs>
</ds:datastoreItem>
</file>

<file path=customXml/itemProps3.xml><?xml version="1.0" encoding="utf-8"?>
<ds:datastoreItem xmlns:ds="http://schemas.openxmlformats.org/officeDocument/2006/customXml" ds:itemID="{EAF25761-ADCA-4648-AAA4-975A15AD34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SRC EI</Template>
  <TotalTime>7325</TotalTime>
  <Words>515</Words>
  <Application>Microsoft Office PowerPoint</Application>
  <PresentationFormat>Widescreen</PresentationFormat>
  <Paragraphs>164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Amatic SC</vt:lpstr>
      <vt:lpstr>Arial</vt:lpstr>
      <vt:lpstr>Calibri</vt:lpstr>
      <vt:lpstr>Cambria</vt:lpstr>
      <vt:lpstr>Century Gothic</vt:lpstr>
      <vt:lpstr>Source Code Pro</vt:lpstr>
      <vt:lpstr>Times New Roman</vt:lpstr>
      <vt:lpstr>Beach Day</vt:lpstr>
      <vt:lpstr>We are revising atomic structure and radiation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learning about atomic structure</vt:lpstr>
      <vt:lpstr>PowerPoint Presentation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Sarina [Southern River College]</dc:creator>
  <cp:lastModifiedBy>COOPER Sarina [Southern River College]</cp:lastModifiedBy>
  <cp:revision>5</cp:revision>
  <dcterms:created xsi:type="dcterms:W3CDTF">2023-07-15T16:29:48Z</dcterms:created>
  <dcterms:modified xsi:type="dcterms:W3CDTF">2023-07-25T10:29:48Z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