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5"/>
  </p:notesMasterIdLst>
  <p:sldIdLst>
    <p:sldId id="365" r:id="rId5"/>
    <p:sldId id="363" r:id="rId6"/>
    <p:sldId id="257" r:id="rId7"/>
    <p:sldId id="260" r:id="rId8"/>
    <p:sldId id="734" r:id="rId9"/>
    <p:sldId id="349" r:id="rId10"/>
    <p:sldId id="738" r:id="rId11"/>
    <p:sldId id="341" r:id="rId12"/>
    <p:sldId id="741" r:id="rId13"/>
    <p:sldId id="342" r:id="rId14"/>
    <p:sldId id="742" r:id="rId15"/>
    <p:sldId id="369" r:id="rId16"/>
    <p:sldId id="373" r:id="rId17"/>
    <p:sldId id="375" r:id="rId18"/>
    <p:sldId id="744" r:id="rId19"/>
    <p:sldId id="376" r:id="rId20"/>
    <p:sldId id="745" r:id="rId21"/>
    <p:sldId id="381" r:id="rId22"/>
    <p:sldId id="379" r:id="rId23"/>
    <p:sldId id="7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31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4429C60-E17E-E242-ADE1-DF65836167F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160D9847-8A4E-5449-AF2C-3DCE77D90E91}" type="slidenum"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/>
              <a:t>10</a:t>
            </a:fld>
            <a:endParaRPr lang="en-US" altLang="en-U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9E5637E-431D-EC4C-9669-2801E6392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38F391-418C-4147-B21C-00E01635C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50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9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9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8021668" cy="51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61;p10">
            <a:extLst>
              <a:ext uri="{FF2B5EF4-FFF2-40B4-BE49-F238E27FC236}">
                <a16:creationId xmlns:a16="http://schemas.microsoft.com/office/drawing/2014/main" id="{BC2DB6F6-A36A-4092-BA1D-B08EF5F0D66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5154A-6249-4F1F-A2EC-8FF48ACDFE78}"/>
              </a:ext>
            </a:extLst>
          </p:cNvPr>
          <p:cNvSpPr/>
          <p:nvPr userDrawn="1"/>
        </p:nvSpPr>
        <p:spPr>
          <a:xfrm>
            <a:off x="61200" y="309600"/>
            <a:ext cx="8906400" cy="565200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C16E-CFC0-484C-8010-046A583FD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354013"/>
            <a:ext cx="8786813" cy="4651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3403F071-D16F-4A8B-B25A-70AF47921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39E9-33C5-D14F-8DD2-9B4645D2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38403-E780-8740-B7E1-D6CE884BC273}" type="datetimeFigureOut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62B0-1DDE-BB4E-BC87-254A086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5C8E-0307-8944-B40E-51DE69A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4464-A66F-A04D-915A-593F267A3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0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AC16FD-B420-F648-B2F0-5C3AC79D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29F92-C5F8-EE43-93AA-D0F46DA2ABC3}" type="datetimeFigureOut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B2887B-EB10-C44F-9CE8-312E943A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8BE6AC-4FD7-AD4A-ABB2-9753D7C1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75054-F004-E04E-9D02-452876069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9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505067" y="3561067"/>
            <a:ext cx="35916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736733" y="918733"/>
            <a:ext cx="8231600" cy="5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26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revising atomic structure and radiation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91175" y="3643545"/>
            <a:ext cx="10979393" cy="3083826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Demonstrate their understanding of previous topics</a:t>
            </a:r>
          </a:p>
          <a:p>
            <a:r>
              <a:rPr lang="en-AU" sz="2800" dirty="0"/>
              <a:t>Name the different types of nuclear radiation</a:t>
            </a:r>
          </a:p>
          <a:p>
            <a:r>
              <a:rPr lang="en-AU" sz="2800" dirty="0"/>
              <a:t>State the properties of each type of nuclear radiation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66">
            <a:extLst>
              <a:ext uri="{FF2B5EF4-FFF2-40B4-BE49-F238E27FC236}">
                <a16:creationId xmlns:a16="http://schemas.microsoft.com/office/drawing/2014/main" id="{3F34B28D-2BCA-8E49-A8E4-5975EFBF3398}"/>
              </a:ext>
            </a:extLst>
          </p:cNvPr>
          <p:cNvSpPr txBox="1">
            <a:spLocks noChangeAspect="1"/>
          </p:cNvSpPr>
          <p:nvPr/>
        </p:nvSpPr>
        <p:spPr>
          <a:xfrm>
            <a:off x="5570919" y="1849583"/>
            <a:ext cx="117203" cy="3709131"/>
          </a:xfrm>
          <a:prstGeom prst="rect">
            <a:avLst/>
          </a:prstGeom>
          <a:pattFill prst="dkHorz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254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267">
            <a:extLst>
              <a:ext uri="{FF2B5EF4-FFF2-40B4-BE49-F238E27FC236}">
                <a16:creationId xmlns:a16="http://schemas.microsoft.com/office/drawing/2014/main" id="{5FC98E00-A1D7-A74A-86C9-C1B98DFFDFCE}"/>
              </a:ext>
            </a:extLst>
          </p:cNvPr>
          <p:cNvSpPr txBox="1">
            <a:spLocks noChangeAspect="1"/>
          </p:cNvSpPr>
          <p:nvPr/>
        </p:nvSpPr>
        <p:spPr>
          <a:xfrm>
            <a:off x="7268908" y="1841327"/>
            <a:ext cx="214600" cy="3709132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2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 w="254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Box 268">
            <a:extLst>
              <a:ext uri="{FF2B5EF4-FFF2-40B4-BE49-F238E27FC236}">
                <a16:creationId xmlns:a16="http://schemas.microsoft.com/office/drawing/2014/main" id="{82638EA0-209E-3344-88F9-119728CAB050}"/>
              </a:ext>
            </a:extLst>
          </p:cNvPr>
          <p:cNvSpPr txBox="1">
            <a:spLocks noChangeAspect="1"/>
          </p:cNvSpPr>
          <p:nvPr/>
        </p:nvSpPr>
        <p:spPr>
          <a:xfrm>
            <a:off x="8900223" y="1852825"/>
            <a:ext cx="913050" cy="3713509"/>
          </a:xfrm>
          <a:prstGeom prst="rect">
            <a:avLst/>
          </a:prstGeom>
          <a:gradFill flip="none" rotWithShape="1">
            <a:gsLst>
              <a:gs pos="46000">
                <a:srgbClr val="434343"/>
              </a:gs>
              <a:gs pos="10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254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1DD64-6306-724C-895C-EEE28EF3FF00}"/>
              </a:ext>
            </a:extLst>
          </p:cNvPr>
          <p:cNvCxnSpPr>
            <a:cxnSpLocks/>
          </p:cNvCxnSpPr>
          <p:nvPr/>
        </p:nvCxnSpPr>
        <p:spPr>
          <a:xfrm>
            <a:off x="2054480" y="3062949"/>
            <a:ext cx="3492162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10A398-0110-6546-981B-365CBC790C75}"/>
              </a:ext>
            </a:extLst>
          </p:cNvPr>
          <p:cNvCxnSpPr>
            <a:cxnSpLocks/>
          </p:cNvCxnSpPr>
          <p:nvPr/>
        </p:nvCxnSpPr>
        <p:spPr>
          <a:xfrm>
            <a:off x="2078756" y="4989056"/>
            <a:ext cx="6787876" cy="0"/>
          </a:xfrm>
          <a:prstGeom prst="straightConnector1">
            <a:avLst/>
          </a:prstGeom>
          <a:ln w="984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A3B443-288E-8A44-B4AB-BA7349B0B296}"/>
              </a:ext>
            </a:extLst>
          </p:cNvPr>
          <p:cNvCxnSpPr>
            <a:cxnSpLocks/>
          </p:cNvCxnSpPr>
          <p:nvPr/>
        </p:nvCxnSpPr>
        <p:spPr>
          <a:xfrm>
            <a:off x="2078756" y="4060421"/>
            <a:ext cx="5178774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1">
            <a:extLst>
              <a:ext uri="{FF2B5EF4-FFF2-40B4-BE49-F238E27FC236}">
                <a16:creationId xmlns:a16="http://schemas.microsoft.com/office/drawing/2014/main" id="{3FF6F2EF-7AC1-E243-BD2F-39786FD0B2C7}"/>
              </a:ext>
            </a:extLst>
          </p:cNvPr>
          <p:cNvSpPr txBox="1"/>
          <p:nvPr/>
        </p:nvSpPr>
        <p:spPr>
          <a:xfrm>
            <a:off x="5073079" y="5608598"/>
            <a:ext cx="1151255" cy="849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Sheet of Paper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11">
            <a:extLst>
              <a:ext uri="{FF2B5EF4-FFF2-40B4-BE49-F238E27FC236}">
                <a16:creationId xmlns:a16="http://schemas.microsoft.com/office/drawing/2014/main" id="{76166A0E-B854-234D-908B-FC1D5915CE91}"/>
              </a:ext>
            </a:extLst>
          </p:cNvPr>
          <p:cNvSpPr txBox="1"/>
          <p:nvPr/>
        </p:nvSpPr>
        <p:spPr>
          <a:xfrm>
            <a:off x="6632941" y="5608103"/>
            <a:ext cx="1486535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Sheet of Aluminum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11">
            <a:extLst>
              <a:ext uri="{FF2B5EF4-FFF2-40B4-BE49-F238E27FC236}">
                <a16:creationId xmlns:a16="http://schemas.microsoft.com/office/drawing/2014/main" id="{C2BE27D7-6862-9940-8AB1-D27AD57CE0F7}"/>
              </a:ext>
            </a:extLst>
          </p:cNvPr>
          <p:cNvSpPr txBox="1"/>
          <p:nvPr/>
        </p:nvSpPr>
        <p:spPr>
          <a:xfrm>
            <a:off x="8514635" y="5608103"/>
            <a:ext cx="1742847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Thick Concrete Wall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11">
            <a:extLst>
              <a:ext uri="{FF2B5EF4-FFF2-40B4-BE49-F238E27FC236}">
                <a16:creationId xmlns:a16="http://schemas.microsoft.com/office/drawing/2014/main" id="{A16D4EB8-DE4F-DE42-95B5-995AC5C4EBAA}"/>
              </a:ext>
            </a:extLst>
          </p:cNvPr>
          <p:cNvSpPr txBox="1"/>
          <p:nvPr/>
        </p:nvSpPr>
        <p:spPr>
          <a:xfrm>
            <a:off x="2054480" y="2503832"/>
            <a:ext cx="2779758" cy="383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/>
            <a:r>
              <a:rPr lang="en-US" sz="26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Alpha Radiation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11">
            <a:extLst>
              <a:ext uri="{FF2B5EF4-FFF2-40B4-BE49-F238E27FC236}">
                <a16:creationId xmlns:a16="http://schemas.microsoft.com/office/drawing/2014/main" id="{E8AAEACE-ACF9-984F-BD97-78A39C75EE54}"/>
              </a:ext>
            </a:extLst>
          </p:cNvPr>
          <p:cNvSpPr txBox="1"/>
          <p:nvPr/>
        </p:nvSpPr>
        <p:spPr>
          <a:xfrm>
            <a:off x="2054481" y="3559129"/>
            <a:ext cx="2484755" cy="5012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/>
            <a:r>
              <a:rPr lang="en-US" sz="26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Beta Radiation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11">
            <a:extLst>
              <a:ext uri="{FF2B5EF4-FFF2-40B4-BE49-F238E27FC236}">
                <a16:creationId xmlns:a16="http://schemas.microsoft.com/office/drawing/2014/main" id="{EF396232-EC8D-5B40-B027-1E79526E9176}"/>
              </a:ext>
            </a:extLst>
          </p:cNvPr>
          <p:cNvSpPr txBox="1"/>
          <p:nvPr/>
        </p:nvSpPr>
        <p:spPr>
          <a:xfrm>
            <a:off x="1935726" y="4492168"/>
            <a:ext cx="3280086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/>
            <a:r>
              <a:rPr lang="en-US" sz="26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Gamma Radiation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28454-B93C-4E23-B115-82B0066CF4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Strength of Radiation</a:t>
            </a:r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59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6D7DA-DCAE-4A32-978E-07D6DC42D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/>
              <a:t>Gamma 	- </a:t>
            </a:r>
            <a:r>
              <a:rPr lang="en-AU" sz="2800" dirty="0">
                <a:effectLst/>
              </a:rPr>
              <a:t>Can only be stopped by lead or thick concrete</a:t>
            </a:r>
          </a:p>
          <a:p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Beta 		- Can travel through paper but is stopped by aluminium</a:t>
            </a:r>
          </a:p>
          <a:p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Alpha 		- Stopped by thin paper or a few centimetres of air</a:t>
            </a:r>
            <a:endParaRPr lang="en-A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9F807E-5C88-4E11-822E-D022AB76BC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Strength of Radiation</a:t>
            </a:r>
            <a:endParaRPr lang="en-AU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2AF12-5787-4E14-8F97-681BBA254797}"/>
              </a:ext>
            </a:extLst>
          </p:cNvPr>
          <p:cNvSpPr/>
          <p:nvPr/>
        </p:nvSpPr>
        <p:spPr>
          <a:xfrm>
            <a:off x="1476851" y="1178590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DEC66-725B-4F94-83E1-5829094274E4}"/>
              </a:ext>
            </a:extLst>
          </p:cNvPr>
          <p:cNvSpPr/>
          <p:nvPr/>
        </p:nvSpPr>
        <p:spPr>
          <a:xfrm>
            <a:off x="1476851" y="2642304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CC98F-E10B-4089-B47C-1F44F14022EF}"/>
              </a:ext>
            </a:extLst>
          </p:cNvPr>
          <p:cNvSpPr/>
          <p:nvPr/>
        </p:nvSpPr>
        <p:spPr>
          <a:xfrm>
            <a:off x="1476851" y="4106018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718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9439654" cy="721557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What are the signs of a chemical reaction?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D105E-D45D-4529-8272-2BF48DB5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60" y="1949358"/>
            <a:ext cx="4682134" cy="3383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0152D-F097-461E-B514-2F9FF25E3A86}"/>
              </a:ext>
            </a:extLst>
          </p:cNvPr>
          <p:cNvSpPr txBox="1"/>
          <p:nvPr/>
        </p:nvSpPr>
        <p:spPr>
          <a:xfrm>
            <a:off x="736733" y="1833466"/>
            <a:ext cx="53290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Colour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Gas produced (bubbles form)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Temperature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Smell produced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Solid formed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51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ADB3BB5-B605-4A1C-9B5E-440A04FB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D06B5-45A8-4069-8697-261464C0AF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501538" cy="5420800"/>
          </a:xfrm>
        </p:spPr>
        <p:txBody>
          <a:bodyPr/>
          <a:lstStyle/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a chemical reaction we start with one set of chemicals called the </a:t>
            </a:r>
            <a:r>
              <a:rPr lang="en-GB" altLang="en-US" sz="2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reactants.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reaction happens and we end up with another set, called the </a:t>
            </a:r>
            <a:r>
              <a:rPr lang="en-GB" altLang="en-US" sz="28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8C729-6420-4BDC-968A-EBA8BC82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11" y="3157263"/>
            <a:ext cx="3261643" cy="1664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96D48-8A73-4B1A-A18B-41788AB2CDB2}"/>
              </a:ext>
            </a:extLst>
          </p:cNvPr>
          <p:cNvSpPr txBox="1"/>
          <p:nvPr/>
        </p:nvSpPr>
        <p:spPr>
          <a:xfrm>
            <a:off x="3155932" y="3291348"/>
            <a:ext cx="43303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GB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when hydrogen and oxygen are reacted together they form water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377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show what is happening during a chemical reaction we can write a word equation</a:t>
            </a:r>
          </a:p>
          <a:p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Reactants go on the left side, products on the right. 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026C-DA9F-434E-B84A-EBE826C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9" y="3242187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r>
              <a:rPr lang="en-GB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 show what is happening during a chemical reaction we can write a word equation</a:t>
            </a:r>
          </a:p>
          <a:p>
            <a:endParaRPr lang="en-GB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Reactants go on the left side of the equation</a:t>
            </a:r>
          </a:p>
          <a:p>
            <a:endParaRPr lang="en-GB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Products go on the right side of the equation 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D164E-FB46-4559-91F4-A28D009EEE80}"/>
              </a:ext>
            </a:extLst>
          </p:cNvPr>
          <p:cNvSpPr/>
          <p:nvPr/>
        </p:nvSpPr>
        <p:spPr>
          <a:xfrm>
            <a:off x="1411536" y="3383333"/>
            <a:ext cx="2152758" cy="656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CC2FB-FEB3-4834-AD16-8A21E26DE048}"/>
              </a:ext>
            </a:extLst>
          </p:cNvPr>
          <p:cNvSpPr/>
          <p:nvPr/>
        </p:nvSpPr>
        <p:spPr>
          <a:xfrm>
            <a:off x="1252916" y="4901504"/>
            <a:ext cx="2068782" cy="54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6228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 use an arrow not an equals sign (=).</a:t>
            </a:r>
          </a:p>
          <a:p>
            <a:pPr>
              <a:spcBef>
                <a:spcPct val="0"/>
              </a:spcBef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arrow means </a:t>
            </a:r>
            <a:r>
              <a:rPr lang="en-GB" altLang="en-US" sz="32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“reacts to form</a:t>
            </a:r>
            <a:r>
              <a:rPr lang="en-GB" altLang="en-US" sz="3200" b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026C-DA9F-434E-B84A-EBE826C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9" y="3242187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In word equations we don’t use an equals sign (=).</a:t>
            </a:r>
          </a:p>
          <a:p>
            <a:pPr>
              <a:spcBef>
                <a:spcPct val="0"/>
              </a:spcBef>
            </a:pPr>
            <a:r>
              <a:rPr lang="en-GB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We use an arrow that means: </a:t>
            </a:r>
          </a:p>
          <a:p>
            <a:pPr marL="152396" indent="0" algn="ctr">
              <a:spcBef>
                <a:spcPct val="0"/>
              </a:spcBef>
              <a:buNone/>
            </a:pPr>
            <a:r>
              <a:rPr lang="en-GB" altLang="en-US" sz="48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“reacts to form</a:t>
            </a:r>
            <a:r>
              <a:rPr lang="en-GB" altLang="en-US" sz="4800" b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9E0C0-4DF9-4F92-9684-4C8D7E30C67B}"/>
              </a:ext>
            </a:extLst>
          </p:cNvPr>
          <p:cNvSpPr/>
          <p:nvPr/>
        </p:nvSpPr>
        <p:spPr>
          <a:xfrm>
            <a:off x="4098753" y="3128688"/>
            <a:ext cx="1602251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3746C-9AF6-4197-AEA7-36805578FF0C}"/>
              </a:ext>
            </a:extLst>
          </p:cNvPr>
          <p:cNvSpPr/>
          <p:nvPr/>
        </p:nvSpPr>
        <p:spPr>
          <a:xfrm>
            <a:off x="4397333" y="3910888"/>
            <a:ext cx="3533687" cy="624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9637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 practice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1299758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When magnesium reacts with hydrochloric acid, magnesium chloride and hydrogen gas will be produced as per the word equation below.</a:t>
            </a:r>
          </a:p>
          <a:p>
            <a:pPr marL="152396" indent="0">
              <a:buNone/>
            </a:pPr>
            <a:endParaRPr lang="en-AU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 algn="ctr">
              <a:buNone/>
            </a:pPr>
            <a:r>
              <a:rPr lang="en-AU" sz="2400" dirty="0">
                <a:latin typeface="Century Gothic" panose="020B0502020202020204" pitchFamily="34" charset="0"/>
              </a:rPr>
              <a:t>magnesium + hydrochloric acid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magnesium chloride + hydrogen gas</a:t>
            </a:r>
            <a:endParaRPr lang="en-AU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and hydrochloric acid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b. What are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chloride and hydrogen gas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AU" sz="2800" dirty="0"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30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1229125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In a car, when the engine is started enough energy is produced to combine nitrogen from the air with oxygen to form nitrogen dioxide.</a:t>
            </a:r>
          </a:p>
          <a:p>
            <a:pPr marL="152396" indent="0"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nitrogen and oxygen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nitrogen dioxide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400" dirty="0">
                <a:latin typeface="Century Gothic" panose="020B0502020202020204" pitchFamily="34" charset="0"/>
              </a:rPr>
              <a:t>	nitrogen + oxygen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nitrogen dioxide</a:t>
            </a:r>
            <a:endParaRPr lang="en-A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ELEMENT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6D05DD8-7313-4431-B1D8-DAD7ADE68AF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solidFill>
            <a:srgbClr val="019D8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  <a:endParaRPr lang="en-AU" dirty="0"/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2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learning about atomic structure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09433" y="3711783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Draw and label the structure of an atom</a:t>
            </a:r>
          </a:p>
          <a:p>
            <a:r>
              <a:rPr lang="en-AU" sz="2800" dirty="0"/>
              <a:t>Determine the number of protons, neutrons and electrons in an element</a:t>
            </a:r>
          </a:p>
          <a:p>
            <a:r>
              <a:rPr lang="en-AU" sz="2800" dirty="0"/>
              <a:t>Classify substances as elements, compounds, and mixtures.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7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05773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BC7C9D-C949-4C5F-B297-05FC7E1AB04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AU" sz="2800" dirty="0"/>
              <a:t>An </a:t>
            </a:r>
            <a:r>
              <a:rPr lang="en-AU" sz="2800" b="1" dirty="0"/>
              <a:t>atom</a:t>
            </a:r>
            <a:r>
              <a:rPr lang="en-AU" sz="2800" dirty="0"/>
              <a:t> is made up of protons, neutrons and electrons.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Protons</a:t>
            </a:r>
            <a:r>
              <a:rPr lang="en-AU" sz="2800" dirty="0"/>
              <a:t> and </a:t>
            </a:r>
            <a:r>
              <a:rPr lang="en-AU" sz="2800" b="1" dirty="0"/>
              <a:t>neutrons</a:t>
            </a:r>
            <a:r>
              <a:rPr lang="en-AU" sz="2800" dirty="0"/>
              <a:t> make up the </a:t>
            </a:r>
            <a:r>
              <a:rPr lang="en-AU" sz="2800" b="1" dirty="0"/>
              <a:t>nucleus</a:t>
            </a:r>
            <a:r>
              <a:rPr lang="en-AU" sz="2800" dirty="0"/>
              <a:t> which is at the </a:t>
            </a:r>
            <a:r>
              <a:rPr lang="en-AU" sz="2800" b="1" dirty="0"/>
              <a:t>centre</a:t>
            </a:r>
            <a:r>
              <a:rPr lang="en-AU" sz="2800" dirty="0"/>
              <a:t> of the atom.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Electrons</a:t>
            </a:r>
            <a:r>
              <a:rPr lang="en-AU" sz="2800" dirty="0"/>
              <a:t> are found in </a:t>
            </a:r>
            <a:r>
              <a:rPr lang="en-AU" sz="2800" b="1" dirty="0"/>
              <a:t>shells</a:t>
            </a:r>
            <a:r>
              <a:rPr lang="en-AU" sz="2800" dirty="0"/>
              <a:t> (or orbitals)around the </a:t>
            </a:r>
            <a:r>
              <a:rPr lang="en-AU" sz="2800" b="1" dirty="0"/>
              <a:t>outside of the nucleus</a:t>
            </a:r>
            <a:r>
              <a:rPr lang="en-AU" sz="2800" dirty="0"/>
              <a:t>.</a:t>
            </a:r>
            <a:endParaRPr sz="2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1C7D06-F80C-438A-B748-382EC21C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142BF-671D-4027-9C29-FEA4CC09B738}"/>
              </a:ext>
            </a:extLst>
          </p:cNvPr>
          <p:cNvSpPr txBox="1"/>
          <p:nvPr/>
        </p:nvSpPr>
        <p:spPr>
          <a:xfrm>
            <a:off x="840038" y="1268440"/>
            <a:ext cx="67270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Atoms are made up of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three subatomic particles:</a:t>
            </a:r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protons, neutrons and electrons.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nucleus (</a:t>
            </a:r>
            <a:r>
              <a:rPr lang="en-US" sz="3200" b="1" dirty="0" err="1">
                <a:solidFill>
                  <a:srgbClr val="1B479F"/>
                </a:solidFill>
                <a:latin typeface="Arial" panose="020B0604020202020204" pitchFamily="34" charset="0"/>
              </a:rPr>
              <a:t>centre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)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of an atom is made up of </a:t>
            </a:r>
            <a:r>
              <a:rPr lang="en-US" sz="3200" b="1" dirty="0">
                <a:solidFill>
                  <a:srgbClr val="9F311B"/>
                </a:solidFill>
                <a:latin typeface="Arial" panose="020B0604020202020204" pitchFamily="34" charset="0"/>
              </a:rPr>
              <a:t>protons 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and</a:t>
            </a:r>
            <a:r>
              <a:rPr lang="en-US" sz="3200" dirty="0">
                <a:solidFill>
                  <a:srgbClr val="3770C7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neutrons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electrons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orbit around the outside of the nucleus in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shells.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E691FF4-8AEC-404A-808D-98E5A31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037" y="2041835"/>
            <a:ext cx="4172425" cy="31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97AC0-1F7D-45F1-9632-8F4BD16DCD27}"/>
              </a:ext>
            </a:extLst>
          </p:cNvPr>
          <p:cNvSpPr/>
          <p:nvPr/>
        </p:nvSpPr>
        <p:spPr>
          <a:xfrm>
            <a:off x="840038" y="2356730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4218-BDE8-4131-B221-FAE0DACBEA55}"/>
              </a:ext>
            </a:extLst>
          </p:cNvPr>
          <p:cNvSpPr/>
          <p:nvPr/>
        </p:nvSpPr>
        <p:spPr>
          <a:xfrm>
            <a:off x="1729825" y="3292641"/>
            <a:ext cx="1647855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3EA84-7656-4AA6-AF97-37FAB45503A1}"/>
              </a:ext>
            </a:extLst>
          </p:cNvPr>
          <p:cNvSpPr/>
          <p:nvPr/>
        </p:nvSpPr>
        <p:spPr>
          <a:xfrm>
            <a:off x="3040858" y="3808674"/>
            <a:ext cx="1559134" cy="499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DFADD-084A-447C-BF2F-E45D6CE1A1D9}"/>
              </a:ext>
            </a:extLst>
          </p:cNvPr>
          <p:cNvSpPr/>
          <p:nvPr/>
        </p:nvSpPr>
        <p:spPr>
          <a:xfrm>
            <a:off x="1729825" y="4757703"/>
            <a:ext cx="1890453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01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5" y="1136933"/>
            <a:ext cx="5501062" cy="5420800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9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5501064" cy="5534633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74392-97FE-4895-B152-4249FCC732A4}"/>
              </a:ext>
            </a:extLst>
          </p:cNvPr>
          <p:cNvSpPr/>
          <p:nvPr/>
        </p:nvSpPr>
        <p:spPr>
          <a:xfrm>
            <a:off x="1278918" y="1153080"/>
            <a:ext cx="1538928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0B0A-A8A5-46D5-AC5B-9A99AFDF18BB}"/>
              </a:ext>
            </a:extLst>
          </p:cNvPr>
          <p:cNvSpPr/>
          <p:nvPr/>
        </p:nvSpPr>
        <p:spPr>
          <a:xfrm>
            <a:off x="1558835" y="2130881"/>
            <a:ext cx="1538929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C19-06B0-4EE5-B4FA-6CF430F0B6DD}"/>
              </a:ext>
            </a:extLst>
          </p:cNvPr>
          <p:cNvSpPr/>
          <p:nvPr/>
        </p:nvSpPr>
        <p:spPr>
          <a:xfrm>
            <a:off x="1278918" y="3769568"/>
            <a:ext cx="1361645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32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2483BF-CC37-BE42-A4D2-C81D74CA9984}"/>
              </a:ext>
            </a:extLst>
          </p:cNvPr>
          <p:cNvSpPr/>
          <p:nvPr/>
        </p:nvSpPr>
        <p:spPr>
          <a:xfrm>
            <a:off x="2673058" y="1419121"/>
            <a:ext cx="52878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Alpha Particles:</a:t>
            </a:r>
            <a:b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</a:rPr>
              <a:t>Identical to a </a:t>
            </a: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helium nuclei</a:t>
            </a: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88B9A-94E5-F040-963E-F49A63C8E4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3" y="1604460"/>
            <a:ext cx="806450" cy="768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82B7E-24B8-CE41-AE33-7A1CE5154F8B}"/>
              </a:ext>
            </a:extLst>
          </p:cNvPr>
          <p:cNvSpPr/>
          <p:nvPr/>
        </p:nvSpPr>
        <p:spPr>
          <a:xfrm>
            <a:off x="2673058" y="3102177"/>
            <a:ext cx="567973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Beta Particles</a:t>
            </a:r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Electrons</a:t>
            </a: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emitted as radiation.</a:t>
            </a:r>
            <a: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CB2400-501A-9041-B447-6748668429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95" y="3197282"/>
            <a:ext cx="591008" cy="1036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27E679-AFC9-8C4F-B0EC-BF1BC9A0794F}"/>
              </a:ext>
            </a:extLst>
          </p:cNvPr>
          <p:cNvSpPr/>
          <p:nvPr/>
        </p:nvSpPr>
        <p:spPr>
          <a:xfrm>
            <a:off x="2673058" y="4795623"/>
            <a:ext cx="5859348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Gamma Rays</a:t>
            </a:r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Emitted as a wave, not a particle.</a:t>
            </a:r>
          </a:p>
        </p:txBody>
      </p:sp>
      <p:sp>
        <p:nvSpPr>
          <p:cNvPr id="91" name="TextBox 111">
            <a:extLst>
              <a:ext uri="{FF2B5EF4-FFF2-40B4-BE49-F238E27FC236}">
                <a16:creationId xmlns:a16="http://schemas.microsoft.com/office/drawing/2014/main" id="{F1C754C0-FFA6-DE46-A763-31D8ABD0B227}"/>
              </a:ext>
            </a:extLst>
          </p:cNvPr>
          <p:cNvSpPr txBox="1"/>
          <p:nvPr/>
        </p:nvSpPr>
        <p:spPr>
          <a:xfrm>
            <a:off x="1111573" y="4372856"/>
            <a:ext cx="806450" cy="15021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600" spc="15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γ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Text Box 153">
            <a:extLst>
              <a:ext uri="{FF2B5EF4-FFF2-40B4-BE49-F238E27FC236}">
                <a16:creationId xmlns:a16="http://schemas.microsoft.com/office/drawing/2014/main" id="{84340682-20F0-8545-A2AD-29A05D051C0B}"/>
              </a:ext>
            </a:extLst>
          </p:cNvPr>
          <p:cNvSpPr txBox="1"/>
          <p:nvPr/>
        </p:nvSpPr>
        <p:spPr>
          <a:xfrm>
            <a:off x="9039633" y="3131386"/>
            <a:ext cx="1354455" cy="1206500"/>
          </a:xfrm>
          <a:prstGeom prst="rect">
            <a:avLst/>
          </a:prstGeom>
          <a:solidFill>
            <a:srgbClr val="ADF36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4" name="TextBox 111">
            <a:extLst>
              <a:ext uri="{FF2B5EF4-FFF2-40B4-BE49-F238E27FC236}">
                <a16:creationId xmlns:a16="http://schemas.microsoft.com/office/drawing/2014/main" id="{DE95A958-A498-064B-B7DC-F48C26765725}"/>
              </a:ext>
            </a:extLst>
          </p:cNvPr>
          <p:cNvSpPr txBox="1"/>
          <p:nvPr/>
        </p:nvSpPr>
        <p:spPr>
          <a:xfrm>
            <a:off x="9426347" y="3102177"/>
            <a:ext cx="1005840" cy="1153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72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e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TextBox 111">
            <a:extLst>
              <a:ext uri="{FF2B5EF4-FFF2-40B4-BE49-F238E27FC236}">
                <a16:creationId xmlns:a16="http://schemas.microsoft.com/office/drawing/2014/main" id="{CC83A992-FDE4-4449-AEF6-BC6ADF3F3A7D}"/>
              </a:ext>
            </a:extLst>
          </p:cNvPr>
          <p:cNvSpPr txBox="1"/>
          <p:nvPr/>
        </p:nvSpPr>
        <p:spPr>
          <a:xfrm>
            <a:off x="9105673" y="3121226"/>
            <a:ext cx="629285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0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-1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Text Box 128">
            <a:extLst>
              <a:ext uri="{FF2B5EF4-FFF2-40B4-BE49-F238E27FC236}">
                <a16:creationId xmlns:a16="http://schemas.microsoft.com/office/drawing/2014/main" id="{0FB6BBA8-08D4-B14C-A36E-5FB530AE9E5E}"/>
              </a:ext>
            </a:extLst>
          </p:cNvPr>
          <p:cNvSpPr txBox="1"/>
          <p:nvPr/>
        </p:nvSpPr>
        <p:spPr>
          <a:xfrm>
            <a:off x="9035708" y="1429708"/>
            <a:ext cx="1354455" cy="1206500"/>
          </a:xfrm>
          <a:prstGeom prst="rect">
            <a:avLst/>
          </a:prstGeom>
          <a:solidFill>
            <a:srgbClr val="83EEDF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7" name="TextBox 111">
            <a:extLst>
              <a:ext uri="{FF2B5EF4-FFF2-40B4-BE49-F238E27FC236}">
                <a16:creationId xmlns:a16="http://schemas.microsoft.com/office/drawing/2014/main" id="{84884025-42D6-014C-9764-AB6E6FEFDA70}"/>
              </a:ext>
            </a:extLst>
          </p:cNvPr>
          <p:cNvSpPr txBox="1"/>
          <p:nvPr/>
        </p:nvSpPr>
        <p:spPr>
          <a:xfrm>
            <a:off x="9343047" y="1660848"/>
            <a:ext cx="1074420" cy="883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TextBox 111">
            <a:extLst>
              <a:ext uri="{FF2B5EF4-FFF2-40B4-BE49-F238E27FC236}">
                <a16:creationId xmlns:a16="http://schemas.microsoft.com/office/drawing/2014/main" id="{B001AAA7-6529-D84C-9A37-4DABD9B22224}"/>
              </a:ext>
            </a:extLst>
          </p:cNvPr>
          <p:cNvSpPr txBox="1"/>
          <p:nvPr/>
        </p:nvSpPr>
        <p:spPr>
          <a:xfrm>
            <a:off x="9092222" y="1432248"/>
            <a:ext cx="426720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4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2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9" name="Text Box 164">
            <a:extLst>
              <a:ext uri="{FF2B5EF4-FFF2-40B4-BE49-F238E27FC236}">
                <a16:creationId xmlns:a16="http://schemas.microsoft.com/office/drawing/2014/main" id="{8CE8E746-7AF9-F448-A49A-1AC05C43872A}"/>
              </a:ext>
            </a:extLst>
          </p:cNvPr>
          <p:cNvSpPr txBox="1"/>
          <p:nvPr/>
        </p:nvSpPr>
        <p:spPr>
          <a:xfrm>
            <a:off x="9035708" y="4721401"/>
            <a:ext cx="1354455" cy="1428115"/>
          </a:xfrm>
          <a:prstGeom prst="rect">
            <a:avLst/>
          </a:prstGeom>
          <a:solidFill>
            <a:srgbClr val="FFB1E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00" name="TextBox 111">
            <a:extLst>
              <a:ext uri="{FF2B5EF4-FFF2-40B4-BE49-F238E27FC236}">
                <a16:creationId xmlns:a16="http://schemas.microsoft.com/office/drawing/2014/main" id="{C8F651CA-919C-B448-A530-1DF563CDAF32}"/>
              </a:ext>
            </a:extLst>
          </p:cNvPr>
          <p:cNvSpPr txBox="1"/>
          <p:nvPr/>
        </p:nvSpPr>
        <p:spPr>
          <a:xfrm>
            <a:off x="9569108" y="4603926"/>
            <a:ext cx="747395" cy="1444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0" spc="15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γ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2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1" name="TextBox 111">
            <a:extLst>
              <a:ext uri="{FF2B5EF4-FFF2-40B4-BE49-F238E27FC236}">
                <a16:creationId xmlns:a16="http://schemas.microsoft.com/office/drawing/2014/main" id="{097FF4D9-D8AF-2F4B-BCCB-77E98A40A9B0}"/>
              </a:ext>
            </a:extLst>
          </p:cNvPr>
          <p:cNvSpPr txBox="1"/>
          <p:nvPr/>
        </p:nvSpPr>
        <p:spPr>
          <a:xfrm>
            <a:off x="9083332" y="4801410"/>
            <a:ext cx="5410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3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0 0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E5CD2A-35A0-44E5-A18A-FD39FCD256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Types of Radiation</a:t>
            </a:r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89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2483BF-CC37-BE42-A4D2-C81D74CA9984}"/>
              </a:ext>
            </a:extLst>
          </p:cNvPr>
          <p:cNvSpPr/>
          <p:nvPr/>
        </p:nvSpPr>
        <p:spPr>
          <a:xfrm>
            <a:off x="2673058" y="1419121"/>
            <a:ext cx="528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Alpha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82B7E-24B8-CE41-AE33-7A1CE5154F8B}"/>
              </a:ext>
            </a:extLst>
          </p:cNvPr>
          <p:cNvSpPr/>
          <p:nvPr/>
        </p:nvSpPr>
        <p:spPr>
          <a:xfrm>
            <a:off x="2637787" y="4888653"/>
            <a:ext cx="5679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Beta</a:t>
            </a:r>
            <a: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7E679-AFC9-8C4F-B0EC-BF1BC9A0794F}"/>
              </a:ext>
            </a:extLst>
          </p:cNvPr>
          <p:cNvSpPr/>
          <p:nvPr/>
        </p:nvSpPr>
        <p:spPr>
          <a:xfrm>
            <a:off x="2587195" y="3293929"/>
            <a:ext cx="585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Gamma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93" name="Text Box 153">
            <a:extLst>
              <a:ext uri="{FF2B5EF4-FFF2-40B4-BE49-F238E27FC236}">
                <a16:creationId xmlns:a16="http://schemas.microsoft.com/office/drawing/2014/main" id="{84340682-20F0-8545-A2AD-29A05D051C0B}"/>
              </a:ext>
            </a:extLst>
          </p:cNvPr>
          <p:cNvSpPr txBox="1"/>
          <p:nvPr/>
        </p:nvSpPr>
        <p:spPr>
          <a:xfrm>
            <a:off x="5844638" y="4565487"/>
            <a:ext cx="1354455" cy="1206500"/>
          </a:xfrm>
          <a:prstGeom prst="rect">
            <a:avLst/>
          </a:prstGeom>
          <a:solidFill>
            <a:srgbClr val="ADF36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4" name="TextBox 111">
            <a:extLst>
              <a:ext uri="{FF2B5EF4-FFF2-40B4-BE49-F238E27FC236}">
                <a16:creationId xmlns:a16="http://schemas.microsoft.com/office/drawing/2014/main" id="{DE95A958-A498-064B-B7DC-F48C26765725}"/>
              </a:ext>
            </a:extLst>
          </p:cNvPr>
          <p:cNvSpPr txBox="1"/>
          <p:nvPr/>
        </p:nvSpPr>
        <p:spPr>
          <a:xfrm>
            <a:off x="6178803" y="4534421"/>
            <a:ext cx="1005840" cy="1153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7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TextBox 111">
            <a:extLst>
              <a:ext uri="{FF2B5EF4-FFF2-40B4-BE49-F238E27FC236}">
                <a16:creationId xmlns:a16="http://schemas.microsoft.com/office/drawing/2014/main" id="{CC83A992-FDE4-4449-AEF6-BC6ADF3F3A7D}"/>
              </a:ext>
            </a:extLst>
          </p:cNvPr>
          <p:cNvSpPr txBox="1"/>
          <p:nvPr/>
        </p:nvSpPr>
        <p:spPr>
          <a:xfrm>
            <a:off x="5855906" y="4578554"/>
            <a:ext cx="629285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0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-1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Text Box 128">
            <a:extLst>
              <a:ext uri="{FF2B5EF4-FFF2-40B4-BE49-F238E27FC236}">
                <a16:creationId xmlns:a16="http://schemas.microsoft.com/office/drawing/2014/main" id="{0FB6BBA8-08D4-B14C-A36E-5FB530AE9E5E}"/>
              </a:ext>
            </a:extLst>
          </p:cNvPr>
          <p:cNvSpPr txBox="1"/>
          <p:nvPr/>
        </p:nvSpPr>
        <p:spPr>
          <a:xfrm>
            <a:off x="5844639" y="1139036"/>
            <a:ext cx="1354455" cy="1206500"/>
          </a:xfrm>
          <a:prstGeom prst="rect">
            <a:avLst/>
          </a:prstGeom>
          <a:solidFill>
            <a:srgbClr val="83EEDF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7" name="TextBox 111">
            <a:extLst>
              <a:ext uri="{FF2B5EF4-FFF2-40B4-BE49-F238E27FC236}">
                <a16:creationId xmlns:a16="http://schemas.microsoft.com/office/drawing/2014/main" id="{84884025-42D6-014C-9764-AB6E6FEFDA70}"/>
              </a:ext>
            </a:extLst>
          </p:cNvPr>
          <p:cNvSpPr txBox="1"/>
          <p:nvPr/>
        </p:nvSpPr>
        <p:spPr>
          <a:xfrm>
            <a:off x="6235953" y="1300326"/>
            <a:ext cx="1074420" cy="883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TextBox 111">
            <a:extLst>
              <a:ext uri="{FF2B5EF4-FFF2-40B4-BE49-F238E27FC236}">
                <a16:creationId xmlns:a16="http://schemas.microsoft.com/office/drawing/2014/main" id="{B001AAA7-6529-D84C-9A37-4DABD9B22224}"/>
              </a:ext>
            </a:extLst>
          </p:cNvPr>
          <p:cNvSpPr txBox="1"/>
          <p:nvPr/>
        </p:nvSpPr>
        <p:spPr>
          <a:xfrm>
            <a:off x="6022593" y="1139036"/>
            <a:ext cx="426720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9" name="Text Box 164">
            <a:extLst>
              <a:ext uri="{FF2B5EF4-FFF2-40B4-BE49-F238E27FC236}">
                <a16:creationId xmlns:a16="http://schemas.microsoft.com/office/drawing/2014/main" id="{8CE8E746-7AF9-F448-A49A-1AC05C43872A}"/>
              </a:ext>
            </a:extLst>
          </p:cNvPr>
          <p:cNvSpPr txBox="1"/>
          <p:nvPr/>
        </p:nvSpPr>
        <p:spPr>
          <a:xfrm>
            <a:off x="5844639" y="2758306"/>
            <a:ext cx="1354455" cy="1428115"/>
          </a:xfrm>
          <a:prstGeom prst="rect">
            <a:avLst/>
          </a:prstGeom>
          <a:solidFill>
            <a:srgbClr val="FFB1E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00" name="TextBox 111">
            <a:extLst>
              <a:ext uri="{FF2B5EF4-FFF2-40B4-BE49-F238E27FC236}">
                <a16:creationId xmlns:a16="http://schemas.microsoft.com/office/drawing/2014/main" id="{C8F651CA-919C-B448-A530-1DF563CDAF32}"/>
              </a:ext>
            </a:extLst>
          </p:cNvPr>
          <p:cNvSpPr txBox="1"/>
          <p:nvPr/>
        </p:nvSpPr>
        <p:spPr>
          <a:xfrm>
            <a:off x="6420460" y="2519561"/>
            <a:ext cx="747395" cy="1444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0" spc="15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γ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1" name="TextBox 111">
            <a:extLst>
              <a:ext uri="{FF2B5EF4-FFF2-40B4-BE49-F238E27FC236}">
                <a16:creationId xmlns:a16="http://schemas.microsoft.com/office/drawing/2014/main" id="{097FF4D9-D8AF-2F4B-BCCB-77E98A40A9B0}"/>
              </a:ext>
            </a:extLst>
          </p:cNvPr>
          <p:cNvSpPr txBox="1"/>
          <p:nvPr/>
        </p:nvSpPr>
        <p:spPr>
          <a:xfrm>
            <a:off x="5908293" y="2767684"/>
            <a:ext cx="5410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3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0 0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E5CD2A-35A0-44E5-A18A-FD39FCD256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Types of Radiation</a:t>
            </a:r>
            <a:endParaRPr lang="en-AU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CA016-8FC0-41B0-AD1D-48FADAB28712}"/>
              </a:ext>
            </a:extLst>
          </p:cNvPr>
          <p:cNvSpPr/>
          <p:nvPr/>
        </p:nvSpPr>
        <p:spPr>
          <a:xfrm>
            <a:off x="2587194" y="1580152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50677-C96C-42F2-A330-E6A9DF81FE91}"/>
              </a:ext>
            </a:extLst>
          </p:cNvPr>
          <p:cNvSpPr/>
          <p:nvPr/>
        </p:nvSpPr>
        <p:spPr>
          <a:xfrm>
            <a:off x="2587195" y="3429000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AEAE48-F840-4BDC-9A6C-031BFF075079}"/>
              </a:ext>
            </a:extLst>
          </p:cNvPr>
          <p:cNvSpPr/>
          <p:nvPr/>
        </p:nvSpPr>
        <p:spPr>
          <a:xfrm>
            <a:off x="2587194" y="5049943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8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CB5E71D2-B8E2-4B12-B509-04B087FFD37E}"/>
</file>

<file path=customXml/itemProps3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7360</TotalTime>
  <Words>739</Words>
  <Application>Microsoft Office PowerPoint</Application>
  <PresentationFormat>Widescreen</PresentationFormat>
  <Paragraphs>192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Amatic SC</vt:lpstr>
      <vt:lpstr>Arial</vt:lpstr>
      <vt:lpstr>Calibri</vt:lpstr>
      <vt:lpstr>Cambria</vt:lpstr>
      <vt:lpstr>Century Gothic</vt:lpstr>
      <vt:lpstr>Source Code Pro</vt:lpstr>
      <vt:lpstr>Times New Roman</vt:lpstr>
      <vt:lpstr>Beach Day</vt:lpstr>
      <vt:lpstr>We are revising atomic structure and 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atomic structure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6</cp:revision>
  <dcterms:created xsi:type="dcterms:W3CDTF">2023-07-15T16:29:48Z</dcterms:created>
  <dcterms:modified xsi:type="dcterms:W3CDTF">2023-07-31T01:13:52Z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