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4"/>
    <p:sldMasterId id="2147483841" r:id="rId5"/>
  </p:sldMasterIdLst>
  <p:notesMasterIdLst>
    <p:notesMasterId r:id="rId22"/>
  </p:notesMasterIdLst>
  <p:sldIdLst>
    <p:sldId id="365" r:id="rId6"/>
    <p:sldId id="369" r:id="rId7"/>
    <p:sldId id="373" r:id="rId8"/>
    <p:sldId id="375" r:id="rId9"/>
    <p:sldId id="744" r:id="rId10"/>
    <p:sldId id="376" r:id="rId11"/>
    <p:sldId id="745" r:id="rId12"/>
    <p:sldId id="381" r:id="rId13"/>
    <p:sldId id="379" r:id="rId14"/>
    <p:sldId id="263" r:id="rId15"/>
    <p:sldId id="264" r:id="rId16"/>
    <p:sldId id="269" r:id="rId17"/>
    <p:sldId id="270" r:id="rId18"/>
    <p:sldId id="274" r:id="rId19"/>
    <p:sldId id="282" r:id="rId20"/>
    <p:sldId id="73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9D8B"/>
    <a:srgbClr val="00A8A4"/>
    <a:srgbClr val="009999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2" d="100"/>
          <a:sy n="82" d="100"/>
        </p:scale>
        <p:origin x="643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41EF26-2BC9-406D-AB6C-2858134FECC3}" type="datetimeFigureOut">
              <a:rPr lang="en-AU" smtClean="0"/>
              <a:t>31/07/2023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EAA072-D16F-4936-92F1-736138AC729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43777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4f01b84ea9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4f01b84ea9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149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04909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 and Success Criteria">
  <p:cSld name="Learning Objective and Success Criteria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28" name="Google Shape;28;p5"/>
          <p:cNvSpPr txBox="1"/>
          <p:nvPr/>
        </p:nvSpPr>
        <p:spPr>
          <a:xfrm rot="-5400000">
            <a:off x="-1239333" y="1612200"/>
            <a:ext cx="306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LEARNING INTENTION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9" name="Google Shape;29;p5"/>
          <p:cNvSpPr/>
          <p:nvPr/>
        </p:nvSpPr>
        <p:spPr>
          <a:xfrm>
            <a:off x="527533" y="309200"/>
            <a:ext cx="8558800" cy="3074400"/>
          </a:xfrm>
          <a:prstGeom prst="homePlate">
            <a:avLst>
              <a:gd name="adj" fmla="val 50000"/>
            </a:avLst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09433" y="636700"/>
            <a:ext cx="6748800" cy="24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5"/>
          <p:cNvSpPr txBox="1"/>
          <p:nvPr/>
        </p:nvSpPr>
        <p:spPr>
          <a:xfrm rot="-5400000">
            <a:off x="-1054333" y="4974600"/>
            <a:ext cx="2695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SUCCESS CRITERIA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663967" y="3856500"/>
            <a:ext cx="6930800" cy="268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07534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82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189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689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8888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0165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5372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01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pt Development">
  <p:cSld name="Concept Developme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1" name="Google Shape;41;p7"/>
          <p:cNvSpPr txBox="1"/>
          <p:nvPr/>
        </p:nvSpPr>
        <p:spPr>
          <a:xfrm rot="-5400000">
            <a:off x="-1519167" y="3199400"/>
            <a:ext cx="36380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CONCEPT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2" name="Google Shape;42;p7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7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2"/>
          </p:nvPr>
        </p:nvSpPr>
        <p:spPr>
          <a:xfrm>
            <a:off x="736733" y="1136933"/>
            <a:ext cx="8231600" cy="5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92685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kill Development/Guided Practice">
  <p:cSld name="Skill Development/Guided Practice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47" name="Google Shape;47;p8"/>
          <p:cNvSpPr txBox="1"/>
          <p:nvPr/>
        </p:nvSpPr>
        <p:spPr>
          <a:xfrm rot="-5400000">
            <a:off x="-2387867" y="3472267"/>
            <a:ext cx="53572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 dirty="0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SKILL DEVELOPMENT</a:t>
            </a:r>
            <a:endParaRPr sz="2133" b="0" i="0" u="none" strike="noStrike" cap="none" dirty="0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48" name="Google Shape;48;p8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8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736733" y="1023267"/>
            <a:ext cx="8231600" cy="5534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1469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F39E9-33C5-D14F-8DD2-9B4645D2B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C38403-E780-8740-B7E1-D6CE884BC273}" type="datetimeFigureOut">
              <a:rPr lang="en-US"/>
              <a:pPr>
                <a:defRPr/>
              </a:pPr>
              <a:t>7/31/2023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362B0-1DDE-BB4E-BC87-254A086C0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C. Johannesson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5C8E-0307-8944-B40E-51DE69A9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504464-A66F-A04D-915A-593F267A36D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0000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dependent Practice">
  <p:cSld name="Independent Practic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59" name="Google Shape;59;p10"/>
          <p:cNvSpPr txBox="1"/>
          <p:nvPr/>
        </p:nvSpPr>
        <p:spPr>
          <a:xfrm rot="-5400000">
            <a:off x="-1505067" y="3561067"/>
            <a:ext cx="3591600" cy="459200"/>
          </a:xfrm>
          <a:prstGeom prst="rect">
            <a:avLst/>
          </a:prstGeom>
          <a:noFill/>
          <a:ln w="19050" cap="flat" cmpd="sng">
            <a:solidFill>
              <a:srgbClr val="0B539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GB" sz="2133" b="0" i="0" u="none" strike="noStrike" cap="none">
                <a:solidFill>
                  <a:srgbClr val="0B5394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INDEPENDENT PRACTICE</a:t>
            </a:r>
            <a:endParaRPr sz="2133" b="0" i="0" u="none" strike="noStrike" cap="none">
              <a:solidFill>
                <a:srgbClr val="0B5394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60" name="Google Shape;60;p10"/>
          <p:cNvSpPr/>
          <p:nvPr/>
        </p:nvSpPr>
        <p:spPr>
          <a:xfrm>
            <a:off x="61133" y="309233"/>
            <a:ext cx="8907200" cy="564000"/>
          </a:xfrm>
          <a:prstGeom prst="rect">
            <a:avLst/>
          </a:prstGeom>
          <a:solidFill>
            <a:srgbClr val="019D8B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"/>
          <p:cNvSpPr txBox="1">
            <a:spLocks noGrp="1"/>
          </p:cNvSpPr>
          <p:nvPr>
            <p:ph type="subTitle" idx="1"/>
          </p:nvPr>
        </p:nvSpPr>
        <p:spPr>
          <a:xfrm>
            <a:off x="127333" y="354733"/>
            <a:ext cx="8786400" cy="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rgbClr val="FF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62" name="Google Shape;62;p10"/>
          <p:cNvSpPr txBox="1">
            <a:spLocks noGrp="1"/>
          </p:cNvSpPr>
          <p:nvPr>
            <p:ph type="body" idx="2"/>
          </p:nvPr>
        </p:nvSpPr>
        <p:spPr>
          <a:xfrm>
            <a:off x="736733" y="918733"/>
            <a:ext cx="8231600" cy="5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609585" lvl="0" indent="-457189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1219170" lvl="1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828754" lvl="2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2438339" lvl="3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3047924" lvl="4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3657509" lvl="5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4267093" lvl="6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●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4876678" lvl="7" indent="-4233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Century Gothic"/>
              <a:buChar char="○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5486263" lvl="8" indent="-4233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000000"/>
              </a:buClr>
              <a:buSzPts val="1400"/>
              <a:buFont typeface="Century Gothic"/>
              <a:buChar char="■"/>
              <a:defRPr>
                <a:solidFill>
                  <a:srgbClr val="000000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726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51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549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80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8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390467"/>
            <a:ext cx="11360800" cy="1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638233"/>
            <a:ext cx="11360800" cy="445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333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834" r:id="rId1"/>
    <p:sldLayoutId id="2147483836" r:id="rId2"/>
    <p:sldLayoutId id="2147483837" r:id="rId3"/>
    <p:sldLayoutId id="2147483838" r:id="rId4"/>
    <p:sldLayoutId id="2147483840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4C31CB-FF6F-754D-BDC3-8CB49F03663B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2AB20-4C1C-8340-8159-D4B90467B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6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2" r:id="rId1"/>
    <p:sldLayoutId id="2147483843" r:id="rId2"/>
    <p:sldLayoutId id="2147483844" r:id="rId3"/>
    <p:sldLayoutId id="2147483845" r:id="rId4"/>
    <p:sldLayoutId id="2147483846" r:id="rId5"/>
    <p:sldLayoutId id="2147483847" r:id="rId6"/>
    <p:sldLayoutId id="2147483848" r:id="rId7"/>
    <p:sldLayoutId id="2147483849" r:id="rId8"/>
    <p:sldLayoutId id="2147483850" r:id="rId9"/>
    <p:sldLayoutId id="2147483851" r:id="rId10"/>
    <p:sldLayoutId id="21474838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0" dirty="0"/>
              <a:t>We are revising chemical reactions, acids and bases</a:t>
            </a:r>
            <a:endParaRPr lang="en-US" sz="4400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791175" y="3643545"/>
            <a:ext cx="10979393" cy="3083826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Identify reactants and products in chemical reactions </a:t>
            </a:r>
          </a:p>
          <a:p>
            <a:r>
              <a:rPr lang="en-AU" sz="2800" dirty="0"/>
              <a:t>Write word equations to represent chemical reactions </a:t>
            </a:r>
          </a:p>
          <a:p>
            <a:r>
              <a:rPr lang="en-AU" sz="2800" dirty="0"/>
              <a:t>Describe the general properties of acids and bases </a:t>
            </a:r>
          </a:p>
          <a:p>
            <a:r>
              <a:rPr lang="en-AU" sz="2800" dirty="0"/>
              <a:t>Use the pH scale to make conclusions about a liquid’s acidity or alkalinity 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1376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1E19665-C740-7247-90A2-784375AEEE8F}"/>
              </a:ext>
            </a:extLst>
          </p:cNvPr>
          <p:cNvSpPr/>
          <p:nvPr/>
        </p:nvSpPr>
        <p:spPr>
          <a:xfrm>
            <a:off x="2401788" y="954492"/>
            <a:ext cx="7145123" cy="990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</a:pPr>
            <a:r>
              <a:rPr lang="en-US" sz="3600" b="1" dirty="0">
                <a:solidFill>
                  <a:srgbClr val="FF0000"/>
                </a:solidFill>
                <a:latin typeface="KBWiggleWorm"/>
                <a:cs typeface="KBWiggleWorm"/>
              </a:rPr>
              <a:t>Acids</a:t>
            </a:r>
            <a:r>
              <a:rPr lang="en-US" sz="3600" b="1" dirty="0">
                <a:solidFill>
                  <a:prstClr val="black"/>
                </a:solidFill>
                <a:latin typeface="KBWiggleWorm"/>
                <a:cs typeface="KBWiggleWorm"/>
              </a:rPr>
              <a:t> </a:t>
            </a:r>
          </a:p>
          <a:p>
            <a:pPr defTabSz="457200">
              <a:lnSpc>
                <a:spcPct val="80000"/>
              </a:lnSpc>
            </a:pPr>
            <a:r>
              <a:rPr lang="en-US" sz="3600" b="1" dirty="0">
                <a:solidFill>
                  <a:srgbClr val="FF0000"/>
                </a:solidFill>
                <a:latin typeface="KBWiggleWorm"/>
                <a:cs typeface="KBWiggleWorm"/>
              </a:rPr>
              <a:t>                                   </a:t>
            </a:r>
            <a:r>
              <a:rPr lang="en-US" sz="3600" dirty="0">
                <a:solidFill>
                  <a:srgbClr val="FF0000"/>
                </a:solidFill>
                <a:latin typeface="KBWiggleWorm"/>
                <a:cs typeface="KBWiggleWorm"/>
              </a:rPr>
              <a:t>hydrogen</a:t>
            </a:r>
            <a:endParaRPr lang="en-US" sz="3600" dirty="0">
              <a:solidFill>
                <a:prstClr val="black"/>
              </a:solidFill>
              <a:latin typeface="KBWiggleWorm"/>
              <a:cs typeface="KBWiggleWorm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0FD56C5-C2A8-A64A-8850-6B418D9CEDB0}"/>
              </a:ext>
            </a:extLst>
          </p:cNvPr>
          <p:cNvSpPr/>
          <p:nvPr/>
        </p:nvSpPr>
        <p:spPr>
          <a:xfrm>
            <a:off x="3003664" y="2907068"/>
            <a:ext cx="7145122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             less           7</a:t>
            </a:r>
            <a:r>
              <a:rPr lang="en-US" sz="2800" dirty="0">
                <a:solidFill>
                  <a:prstClr val="black"/>
                </a:solidFill>
                <a:latin typeface="KBWiggleWorm"/>
                <a:cs typeface="KBWiggleWorm"/>
              </a:rPr>
              <a:t>                          </a:t>
            </a:r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further</a:t>
            </a:r>
            <a:r>
              <a:rPr lang="en-US" sz="2800" dirty="0">
                <a:solidFill>
                  <a:prstClr val="black"/>
                </a:solidFill>
                <a:latin typeface="KBWiggleWorm"/>
                <a:cs typeface="KBWiggleWorm"/>
              </a:rPr>
              <a:t>     </a:t>
            </a:r>
          </a:p>
          <a:p>
            <a:pPr defTabSz="457200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                                        stronger</a:t>
            </a:r>
            <a:endParaRPr lang="en-US" sz="2800" dirty="0">
              <a:solidFill>
                <a:prstClr val="black"/>
              </a:solidFill>
              <a:latin typeface="KBWiggleWorm"/>
              <a:cs typeface="KBWiggleWorm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1163B9-1533-144F-8A3C-D2805BBA6B6F}"/>
              </a:ext>
            </a:extLst>
          </p:cNvPr>
          <p:cNvSpPr/>
          <p:nvPr/>
        </p:nvSpPr>
        <p:spPr>
          <a:xfrm>
            <a:off x="4554011" y="4079668"/>
            <a:ext cx="5367858" cy="4514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metal</a:t>
            </a:r>
            <a:endParaRPr lang="en-US" sz="2800" dirty="0">
              <a:solidFill>
                <a:prstClr val="black"/>
              </a:solidFill>
              <a:latin typeface="KBWiggleWorm"/>
              <a:cs typeface="KBWiggleWorm"/>
            </a:endParaRPr>
          </a:p>
        </p:txBody>
      </p:sp>
    </p:spTree>
    <p:extLst>
      <p:ext uri="{BB962C8B-B14F-4D97-AF65-F5344CB8AC3E}">
        <p14:creationId xmlns:p14="http://schemas.microsoft.com/office/powerpoint/2010/main" val="4155002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650C6E7-D41C-BA4A-B99A-0706194D209A}"/>
              </a:ext>
            </a:extLst>
          </p:cNvPr>
          <p:cNvSpPr/>
          <p:nvPr/>
        </p:nvSpPr>
        <p:spPr>
          <a:xfrm>
            <a:off x="3560380" y="1636254"/>
            <a:ext cx="147027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400" dirty="0">
                <a:solidFill>
                  <a:srgbClr val="FF0000"/>
                </a:solidFill>
                <a:latin typeface="KBWiggleWorm"/>
                <a:cs typeface="KBWiggleWorm"/>
              </a:rPr>
              <a:t>hydrogen</a:t>
            </a: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E5B6A2-00AE-5A4C-9AE0-E12E4F456FF8}"/>
              </a:ext>
            </a:extLst>
          </p:cNvPr>
          <p:cNvSpPr/>
          <p:nvPr/>
        </p:nvSpPr>
        <p:spPr>
          <a:xfrm>
            <a:off x="2279260" y="2298406"/>
            <a:ext cx="12811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400" dirty="0">
                <a:solidFill>
                  <a:srgbClr val="FF0000"/>
                </a:solidFill>
                <a:latin typeface="KBWiggleWorm"/>
                <a:cs typeface="KBWiggleWorm"/>
              </a:rPr>
              <a:t>electron</a:t>
            </a: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A37298-32CB-3646-BE46-3BBDF0B30336}"/>
              </a:ext>
            </a:extLst>
          </p:cNvPr>
          <p:cNvSpPr/>
          <p:nvPr/>
        </p:nvSpPr>
        <p:spPr>
          <a:xfrm>
            <a:off x="2135631" y="2960558"/>
            <a:ext cx="7841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400" dirty="0">
                <a:solidFill>
                  <a:srgbClr val="FF0000"/>
                </a:solidFill>
                <a:latin typeface="KBWiggleWorm"/>
                <a:cs typeface="KBWiggleWorm"/>
              </a:rPr>
              <a:t>sour</a:t>
            </a: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2DE508-E676-5A4F-B1FF-35D9260F3DE0}"/>
              </a:ext>
            </a:extLst>
          </p:cNvPr>
          <p:cNvSpPr/>
          <p:nvPr/>
        </p:nvSpPr>
        <p:spPr>
          <a:xfrm>
            <a:off x="4023647" y="4217187"/>
            <a:ext cx="100700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400" dirty="0">
                <a:solidFill>
                  <a:srgbClr val="FF0000"/>
                </a:solidFill>
                <a:latin typeface="KBWiggleWorm"/>
                <a:cs typeface="KBWiggleWorm"/>
              </a:rPr>
              <a:t>bases</a:t>
            </a: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77457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AACBD13-4FAC-3E4E-99DD-0AA1C8697EDD}"/>
              </a:ext>
            </a:extLst>
          </p:cNvPr>
          <p:cNvSpPr/>
          <p:nvPr/>
        </p:nvSpPr>
        <p:spPr>
          <a:xfrm>
            <a:off x="747951" y="1032316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800" b="1" dirty="0">
                <a:solidFill>
                  <a:srgbClr val="FF0000"/>
                </a:solidFill>
                <a:latin typeface="KBWiggleWorm"/>
                <a:cs typeface="KBWiggleWorm"/>
              </a:rPr>
              <a:t>Bases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2231EE-8353-3F4E-9EA0-A606A89B9B63}"/>
              </a:ext>
            </a:extLst>
          </p:cNvPr>
          <p:cNvSpPr txBox="1"/>
          <p:nvPr/>
        </p:nvSpPr>
        <p:spPr>
          <a:xfrm>
            <a:off x="3208877" y="1555536"/>
            <a:ext cx="17459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hydroxide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76C871-30F9-434A-98C4-20CCF6D22754}"/>
              </a:ext>
            </a:extLst>
          </p:cNvPr>
          <p:cNvSpPr/>
          <p:nvPr/>
        </p:nvSpPr>
        <p:spPr>
          <a:xfrm>
            <a:off x="5693015" y="2989860"/>
            <a:ext cx="90601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8-14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03AFE-8220-A046-808D-AF4A04A52DB7}"/>
              </a:ext>
            </a:extLst>
          </p:cNvPr>
          <p:cNvSpPr/>
          <p:nvPr/>
        </p:nvSpPr>
        <p:spPr>
          <a:xfrm>
            <a:off x="3947024" y="4064849"/>
            <a:ext cx="17459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hydroxide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BB530AE-E6E1-2B47-865E-58BE4D3D56A2}"/>
              </a:ext>
            </a:extLst>
          </p:cNvPr>
          <p:cNvSpPr/>
          <p:nvPr/>
        </p:nvSpPr>
        <p:spPr>
          <a:xfrm>
            <a:off x="7782680" y="4061551"/>
            <a:ext cx="1805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negatively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23C58A-570D-BE44-A862-6C02612BE46A}"/>
              </a:ext>
            </a:extLst>
          </p:cNvPr>
          <p:cNvSpPr/>
          <p:nvPr/>
        </p:nvSpPr>
        <p:spPr>
          <a:xfrm>
            <a:off x="6096000" y="4495065"/>
            <a:ext cx="16866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hydrogen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E3FFDB-9AEC-8D4D-BCB3-51611E862401}"/>
              </a:ext>
            </a:extLst>
          </p:cNvPr>
          <p:cNvSpPr/>
          <p:nvPr/>
        </p:nvSpPr>
        <p:spPr>
          <a:xfrm>
            <a:off x="2048405" y="4906148"/>
            <a:ext cx="134524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oxygen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67362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4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A3CC4B-9B3C-CA41-B397-30D585E89461}"/>
              </a:ext>
            </a:extLst>
          </p:cNvPr>
          <p:cNvSpPr/>
          <p:nvPr/>
        </p:nvSpPr>
        <p:spPr>
          <a:xfrm>
            <a:off x="3156118" y="1556891"/>
            <a:ext cx="14253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slippery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503DF7-C139-EF47-8C98-731A1FE35E32}"/>
              </a:ext>
            </a:extLst>
          </p:cNvPr>
          <p:cNvSpPr/>
          <p:nvPr/>
        </p:nvSpPr>
        <p:spPr>
          <a:xfrm>
            <a:off x="2069175" y="3259654"/>
            <a:ext cx="9845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bitter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A680E-BC2D-4B4A-A1EF-E435D34A6F7C}"/>
              </a:ext>
            </a:extLst>
          </p:cNvPr>
          <p:cNvSpPr/>
          <p:nvPr/>
        </p:nvSpPr>
        <p:spPr>
          <a:xfrm>
            <a:off x="4581508" y="4777890"/>
            <a:ext cx="10246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acids</a:t>
            </a:r>
            <a:endParaRPr lang="en-US" sz="28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421252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7930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575D2FE-EBBC-D84C-911B-828FC7D0C589}"/>
              </a:ext>
            </a:extLst>
          </p:cNvPr>
          <p:cNvSpPr/>
          <p:nvPr/>
        </p:nvSpPr>
        <p:spPr>
          <a:xfrm>
            <a:off x="2286813" y="2016984"/>
            <a:ext cx="10246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2400" dirty="0" err="1">
                <a:solidFill>
                  <a:srgbClr val="FF0000"/>
                </a:solidFill>
                <a:latin typeface="KBWiggleWorm"/>
                <a:cs typeface="KBWiggleWorm"/>
              </a:rPr>
              <a:t>colour</a:t>
            </a:r>
            <a:endParaRPr lang="en-US" sz="240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89826F8-4E10-D643-A696-D51C16D81774}"/>
              </a:ext>
            </a:extLst>
          </p:cNvPr>
          <p:cNvSpPr/>
          <p:nvPr/>
        </p:nvSpPr>
        <p:spPr>
          <a:xfrm>
            <a:off x="1455300" y="3382709"/>
            <a:ext cx="4788489" cy="7817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457200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turns RED in an acid and </a:t>
            </a:r>
          </a:p>
          <a:p>
            <a:pPr defTabSz="457200">
              <a:lnSpc>
                <a:spcPct val="80000"/>
              </a:lnSpc>
            </a:pPr>
            <a:r>
              <a:rPr lang="en-US" sz="2800" dirty="0">
                <a:solidFill>
                  <a:srgbClr val="FF0000"/>
                </a:solidFill>
                <a:latin typeface="KBWiggleWorm"/>
                <a:cs typeface="KBWiggleWorm"/>
              </a:rPr>
              <a:t>BLUE in a base. 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7A98EF-F9F6-3147-9790-378BB790B973}"/>
              </a:ext>
            </a:extLst>
          </p:cNvPr>
          <p:cNvSpPr/>
          <p:nvPr/>
        </p:nvSpPr>
        <p:spPr>
          <a:xfrm>
            <a:off x="1073833" y="5068521"/>
            <a:ext cx="63097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200"/>
            <a:r>
              <a:rPr lang="en-US" sz="3200" dirty="0">
                <a:solidFill>
                  <a:srgbClr val="FF0000"/>
                </a:solidFill>
                <a:latin typeface="KBWiggleWorm"/>
                <a:cs typeface="KBWiggleWorm"/>
              </a:rPr>
              <a:t>strong or weak an acid or base is.</a:t>
            </a:r>
            <a:endParaRPr lang="en-US" sz="320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915159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sz="4400" b="0" dirty="0"/>
              <a:t>We are revising chemical reactions, acids and bases</a:t>
            </a:r>
            <a:endParaRPr lang="en-US" sz="4400" b="0" dirty="0"/>
          </a:p>
        </p:txBody>
      </p:sp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709433" y="3711783"/>
            <a:ext cx="10979393" cy="2683200"/>
          </a:xfrm>
        </p:spPr>
        <p:txBody>
          <a:bodyPr/>
          <a:lstStyle/>
          <a:p>
            <a:pPr marL="152396" indent="0">
              <a:buNone/>
            </a:pPr>
            <a:r>
              <a:rPr lang="en-AU" sz="2800" dirty="0"/>
              <a:t>Students will be able to:</a:t>
            </a:r>
          </a:p>
          <a:p>
            <a:r>
              <a:rPr lang="en-AU" sz="2800" dirty="0"/>
              <a:t>Identify reactants and products in chemical reactions </a:t>
            </a:r>
          </a:p>
          <a:p>
            <a:r>
              <a:rPr lang="en-AU" sz="2800" dirty="0"/>
              <a:t>Write word equations to represent chemical reactions </a:t>
            </a:r>
          </a:p>
          <a:p>
            <a:r>
              <a:rPr lang="en-AU" sz="2800" dirty="0"/>
              <a:t>Describe the general properties of acids and bases </a:t>
            </a:r>
          </a:p>
          <a:p>
            <a:r>
              <a:rPr lang="en-AU" sz="2800" dirty="0"/>
              <a:t>Use the pH scale to make conclusions about a liquid’s acidity or alkalinity </a:t>
            </a:r>
          </a:p>
        </p:txBody>
      </p:sp>
      <p:graphicFrame>
        <p:nvGraphicFramePr>
          <p:cNvPr id="79" name="Google Shape;79;p12"/>
          <p:cNvGraphicFramePr/>
          <p:nvPr/>
        </p:nvGraphicFramePr>
        <p:xfrm>
          <a:off x="10137801" y="305900"/>
          <a:ext cx="1632767" cy="701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TRACK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0" name="Google Shape;80;p12"/>
          <p:cNvGraphicFramePr/>
          <p:nvPr/>
        </p:nvGraphicFramePr>
        <p:xfrm>
          <a:off x="10137801" y="985233"/>
          <a:ext cx="1632767" cy="4724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327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6732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500" b="1" u="none" strike="noStrike" cap="none" dirty="0">
                          <a:solidFill>
                            <a:srgbClr val="FFFFFF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READ WITH ME</a:t>
                      </a:r>
                      <a:endParaRPr sz="1500" b="1" u="none" strike="noStrike" cap="none" dirty="0">
                        <a:solidFill>
                          <a:srgbClr val="FFFFFF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121900" marR="121900" marT="121900" marB="121900">
                    <a:lnL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B5394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B539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8873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44B8EAE8-2FAD-47E6-8D27-663DB08EBF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2F34B7-E97F-4045-86FF-A1BD5C706518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023267"/>
            <a:ext cx="9439654" cy="721557"/>
          </a:xfrm>
        </p:spPr>
        <p:txBody>
          <a:bodyPr/>
          <a:lstStyle/>
          <a:p>
            <a:pPr marL="0" indent="0">
              <a:buNone/>
            </a:pPr>
            <a:r>
              <a:rPr lang="en-GB" sz="3200" dirty="0"/>
              <a:t>What are the signs of a chemical reaction?</a:t>
            </a:r>
          </a:p>
          <a:p>
            <a:endParaRPr lang="en-AU" dirty="0"/>
          </a:p>
          <a:p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50C323-9DFF-44AD-AC39-C53FA474218E}"/>
              </a:ext>
            </a:extLst>
          </p:cNvPr>
          <p:cNvSpPr/>
          <p:nvPr/>
        </p:nvSpPr>
        <p:spPr>
          <a:xfrm>
            <a:off x="108153" y="226142"/>
            <a:ext cx="8701549" cy="528791"/>
          </a:xfrm>
          <a:prstGeom prst="rect">
            <a:avLst/>
          </a:prstGeom>
          <a:solidFill>
            <a:srgbClr val="019D8B"/>
          </a:solidFill>
          <a:ln>
            <a:solidFill>
              <a:srgbClr val="019D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latin typeface="Century Gothic" panose="020B0502020202020204" pitchFamily="34" charset="0"/>
              </a:rPr>
              <a:t>Signs of a chemical reaction</a:t>
            </a:r>
            <a:endParaRPr lang="en-AU" sz="2800" dirty="0">
              <a:latin typeface="Century Gothic" panose="020B0502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0D105E-D45D-4529-8272-2BF48DB531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860" y="1949358"/>
            <a:ext cx="4682134" cy="33835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A0152D-F097-461E-B514-2F9FF25E3A86}"/>
              </a:ext>
            </a:extLst>
          </p:cNvPr>
          <p:cNvSpPr txBox="1"/>
          <p:nvPr/>
        </p:nvSpPr>
        <p:spPr>
          <a:xfrm>
            <a:off x="736733" y="1833466"/>
            <a:ext cx="532908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Colour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Gas produced (bubbles form)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Temperature change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Smell produced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AU" sz="3200" dirty="0">
                <a:solidFill>
                  <a:schemeClr val="accent1"/>
                </a:solidFill>
                <a:latin typeface="Century Gothic" panose="020B0502020202020204" pitchFamily="34" charset="0"/>
              </a:rPr>
              <a:t>Solid formed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108511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0ADB3BB5-B605-4A1C-9B5E-440A04FB37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Reactants and Products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CD06B5-45A8-4069-8697-261464C0AFC1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501538" cy="5420800"/>
          </a:xfrm>
        </p:spPr>
        <p:txBody>
          <a:bodyPr/>
          <a:lstStyle/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In a chemical reaction we start with one set of chemicals called the </a:t>
            </a:r>
            <a:r>
              <a:rPr lang="en-GB" altLang="en-US" sz="2800" b="1" i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reactants.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A reaction happens and we end up with another set, called the </a:t>
            </a:r>
            <a:r>
              <a:rPr lang="en-GB" altLang="en-US" sz="2800" b="1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products</a:t>
            </a:r>
            <a:r>
              <a:rPr lang="en-GB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GB" sz="2800" dirty="0"/>
          </a:p>
          <a:p>
            <a:endParaRPr lang="en-A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D68C729-6420-4BDC-968A-EBA8BC82B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7511" y="3157263"/>
            <a:ext cx="3261643" cy="1664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596D48-8A73-4B1A-A18B-41788AB2CDB2}"/>
              </a:ext>
            </a:extLst>
          </p:cNvPr>
          <p:cNvSpPr txBox="1"/>
          <p:nvPr/>
        </p:nvSpPr>
        <p:spPr>
          <a:xfrm>
            <a:off x="3155932" y="3291348"/>
            <a:ext cx="4330397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800" b="1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Example</a:t>
            </a:r>
            <a:r>
              <a:rPr lang="en-GB" altLang="en-US" sz="2800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when hydrogen and oxygen are reacted together they form water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3771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94CC98-D328-4F31-B07E-0058141D4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Word Equations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90FC-3054-4288-8EE5-27EB138643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727680" cy="5420800"/>
          </a:xfrm>
        </p:spPr>
        <p:txBody>
          <a:bodyPr/>
          <a:lstStyle/>
          <a:p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To show what is happening during a chemical reaction we can write a word equation</a:t>
            </a:r>
          </a:p>
          <a:p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Reactants go on the left side, products on the right. 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5026C-DA9F-434E-B84A-EBE826CF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9" y="3242187"/>
            <a:ext cx="8210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852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94CC98-D328-4F31-B07E-0058141D4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Word Equations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90FC-3054-4288-8EE5-27EB138643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727680" cy="5420800"/>
          </a:xfrm>
        </p:spPr>
        <p:txBody>
          <a:bodyPr/>
          <a:lstStyle/>
          <a:p>
            <a:r>
              <a:rPr lang="en-GB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To show what is happening during a chemical reaction we can write a word equation</a:t>
            </a:r>
          </a:p>
          <a:p>
            <a:endParaRPr lang="en-GB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Reactants go on the left side of the equation</a:t>
            </a:r>
          </a:p>
          <a:p>
            <a:endParaRPr lang="en-GB" altLang="en-US" sz="4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alt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Products go on the right side of the equation 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2D164E-FB46-4559-91F4-A28D009EEE80}"/>
              </a:ext>
            </a:extLst>
          </p:cNvPr>
          <p:cNvSpPr/>
          <p:nvPr/>
        </p:nvSpPr>
        <p:spPr>
          <a:xfrm>
            <a:off x="1411536" y="3383333"/>
            <a:ext cx="2152758" cy="6568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8CC2FB-FEB3-4834-AD16-8A21E26DE048}"/>
              </a:ext>
            </a:extLst>
          </p:cNvPr>
          <p:cNvSpPr/>
          <p:nvPr/>
        </p:nvSpPr>
        <p:spPr>
          <a:xfrm>
            <a:off x="1252916" y="4901504"/>
            <a:ext cx="2068782" cy="5475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62286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94CC98-D328-4F31-B07E-0058141D4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Word Equations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90FC-3054-4288-8EE5-27EB138643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727680" cy="5420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We use an arrow not an equals sign (=).</a:t>
            </a:r>
          </a:p>
          <a:p>
            <a:pPr>
              <a:spcBef>
                <a:spcPct val="0"/>
              </a:spcBef>
            </a:pPr>
            <a:r>
              <a:rPr lang="en-GB" alt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arrow means </a:t>
            </a:r>
            <a:r>
              <a:rPr lang="en-GB" altLang="en-US" sz="3200" b="1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“reacts to form</a:t>
            </a:r>
            <a:r>
              <a:rPr lang="en-GB" altLang="en-US" sz="3200" b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65026C-DA9F-434E-B84A-EBE826CF4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4919" y="3242187"/>
            <a:ext cx="821055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68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EA94CC98-D328-4F31-B07E-0058141D4E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Word Equations</a:t>
            </a:r>
            <a:endParaRPr lang="en-AU" sz="2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90FC-3054-4288-8EE5-27EB138643D7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3" y="1136933"/>
            <a:ext cx="10727680" cy="5420800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GB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In word equations we don’t use an equals sign (=).</a:t>
            </a:r>
          </a:p>
          <a:p>
            <a:pPr>
              <a:spcBef>
                <a:spcPct val="0"/>
              </a:spcBef>
            </a:pPr>
            <a:r>
              <a:rPr lang="en-GB" altLang="en-US" sz="4800" dirty="0">
                <a:latin typeface="Calibri" panose="020F0502020204030204" pitchFamily="34" charset="0"/>
                <a:cs typeface="Calibri" panose="020F0502020204030204" pitchFamily="34" charset="0"/>
              </a:rPr>
              <a:t>We use an arrow that means: </a:t>
            </a:r>
          </a:p>
          <a:p>
            <a:pPr marL="152396" indent="0" algn="ctr">
              <a:spcBef>
                <a:spcPct val="0"/>
              </a:spcBef>
              <a:buNone/>
            </a:pPr>
            <a:r>
              <a:rPr lang="en-GB" altLang="en-US" sz="4800" b="1" i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“reacts to form</a:t>
            </a:r>
            <a:r>
              <a:rPr lang="en-GB" altLang="en-US" sz="4800" b="1" dirty="0">
                <a:solidFill>
                  <a:srgbClr val="CC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”</a:t>
            </a:r>
          </a:p>
          <a:p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259E0C0-4DF9-4F92-9684-4C8D7E30C67B}"/>
              </a:ext>
            </a:extLst>
          </p:cNvPr>
          <p:cNvSpPr/>
          <p:nvPr/>
        </p:nvSpPr>
        <p:spPr>
          <a:xfrm>
            <a:off x="4098753" y="3128688"/>
            <a:ext cx="1602251" cy="46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3746C-9AF6-4197-AEA7-36805578FF0C}"/>
              </a:ext>
            </a:extLst>
          </p:cNvPr>
          <p:cNvSpPr/>
          <p:nvPr/>
        </p:nvSpPr>
        <p:spPr>
          <a:xfrm>
            <a:off x="4397333" y="3910888"/>
            <a:ext cx="3533687" cy="62419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1963721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199749D-5E75-4CF4-8919-7967D7542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Reactants and Products practice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25AA-E368-483B-884B-C210D5FA97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2" y="918733"/>
            <a:ext cx="11299758" cy="5639200"/>
          </a:xfrm>
        </p:spPr>
        <p:txBody>
          <a:bodyPr/>
          <a:lstStyle/>
          <a:p>
            <a:pPr marL="152396" indent="0">
              <a:buNone/>
            </a:pPr>
            <a:r>
              <a:rPr lang="en-AU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When magnesium reacts with hydrochloric acid, magnesium chloride and hydrogen gas will be produced as per the word equation below.</a:t>
            </a:r>
          </a:p>
          <a:p>
            <a:pPr marL="152396" indent="0">
              <a:buNone/>
            </a:pPr>
            <a:endParaRPr lang="en-AU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 algn="ctr">
              <a:buNone/>
            </a:pPr>
            <a:r>
              <a:rPr lang="en-AU" sz="2400" dirty="0">
                <a:latin typeface="Century Gothic" panose="020B0502020202020204" pitchFamily="34" charset="0"/>
              </a:rPr>
              <a:t>magnesium + hydrochloric acid </a:t>
            </a:r>
            <a:r>
              <a:rPr lang="en-AU" sz="2400" dirty="0">
                <a:latin typeface="Century Gothic" panose="020B0502020202020204" pitchFamily="34" charset="0"/>
                <a:sym typeface="Symbol" panose="05050102010706020507" pitchFamily="18" charset="2"/>
              </a:rPr>
              <a:t> magnesium chloride + hydrogen gas</a:t>
            </a:r>
            <a:endParaRPr lang="en-AU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a. What are the reactants?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magnesium and hydrochloric acid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b. What are the products?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magnesium chloride and hydrogen gas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12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AU" sz="2800" dirty="0">
                <a:latin typeface="Century Gothic" panose="020B0502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0305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5199749D-5E75-4CF4-8919-7967D7542C4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/>
              <a:t>Reactants and Products</a:t>
            </a:r>
            <a:endParaRPr lang="en-AU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125AA-E368-483B-884B-C210D5FA975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736732" y="918733"/>
            <a:ext cx="11229125" cy="5639200"/>
          </a:xfrm>
        </p:spPr>
        <p:txBody>
          <a:bodyPr/>
          <a:lstStyle/>
          <a:p>
            <a:pPr marL="152396" indent="0">
              <a:buNone/>
            </a:pPr>
            <a:r>
              <a:rPr lang="en-AU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In a car, when the engine is started enough energy is produced to combine nitrogen from the air with oxygen to form nitrogen dioxide.</a:t>
            </a:r>
          </a:p>
          <a:p>
            <a:pPr marL="152396" indent="0"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a. What are the reactants?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nitrogen and oxygen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b. What the products?</a:t>
            </a: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	nitrogen dioxide</a:t>
            </a:r>
          </a:p>
          <a:p>
            <a:pPr marL="152396" indent="0">
              <a:spcBef>
                <a:spcPct val="0"/>
              </a:spcBef>
              <a:buNone/>
            </a:pPr>
            <a:endParaRPr lang="en-GB" altLang="en-US" sz="2400" dirty="0">
              <a:latin typeface="Century Gothic" panose="020B0502020202020204" pitchFamily="34" charset="0"/>
              <a:cs typeface="Calibri" panose="020F0502020204030204" pitchFamily="34" charset="0"/>
            </a:endParaRPr>
          </a:p>
          <a:p>
            <a:pPr marL="152396" indent="0">
              <a:spcBef>
                <a:spcPct val="0"/>
              </a:spcBef>
              <a:buNone/>
            </a:pPr>
            <a:r>
              <a:rPr lang="en-GB" altLang="en-US" sz="2400" dirty="0">
                <a:latin typeface="Century Gothic" panose="020B0502020202020204" pitchFamily="34" charset="0"/>
                <a:cs typeface="Calibri" panose="020F0502020204030204" pitchFamily="34" charset="0"/>
              </a:rPr>
              <a:t>c. What is the word equation?</a:t>
            </a:r>
          </a:p>
          <a:p>
            <a:pPr marL="152396" indent="0">
              <a:buNone/>
            </a:pPr>
            <a:r>
              <a:rPr lang="en-AU" sz="2400" dirty="0">
                <a:latin typeface="Century Gothic" panose="020B0502020202020204" pitchFamily="34" charset="0"/>
              </a:rPr>
              <a:t>	nitrogen + oxygen </a:t>
            </a:r>
            <a:r>
              <a:rPr lang="en-AU" sz="2400" dirty="0">
                <a:latin typeface="Century Gothic" panose="020B0502020202020204" pitchFamily="34" charset="0"/>
                <a:sym typeface="Symbol" panose="05050102010706020507" pitchFamily="18" charset="2"/>
              </a:rPr>
              <a:t> nitrogen dioxide</a:t>
            </a:r>
            <a:endParaRPr lang="en-AU" sz="2400" dirty="0"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89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RC EI" id="{D2E9D27B-330F-43C7-BB5F-0AB202C4AB4B}" vid="{E0A1A2C0-D1FA-49AA-9D19-B130FEF99F9B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8f659357-f805-491c-ad0b-5621b2de6466" xsi:nil="true"/>
    <SharedWithUsers xmlns="d5c732d2-f217-444a-91d8-37c5714ca695">
      <UserInfo>
        <DisplayName/>
        <AccountId xsi:nil="true"/>
        <AccountType/>
      </UserInfo>
    </SharedWithUsers>
    <TaxCatchAll xmlns="d5c732d2-f217-444a-91d8-37c5714ca695" xsi:nil="true"/>
    <lcf76f155ced4ddcb4097134ff3c332f xmlns="8f659357-f805-491c-ad0b-5621b2de6466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8157990E5B9394AB60DC397E95032F9" ma:contentTypeVersion="17" ma:contentTypeDescription="Create a new document." ma:contentTypeScope="" ma:versionID="a80bebadbce44e7a05ce0f8ed1bf3577">
  <xsd:schema xmlns:xsd="http://www.w3.org/2001/XMLSchema" xmlns:xs="http://www.w3.org/2001/XMLSchema" xmlns:p="http://schemas.microsoft.com/office/2006/metadata/properties" xmlns:ns2="8f659357-f805-491c-ad0b-5621b2de6466" xmlns:ns3="d5c732d2-f217-444a-91d8-37c5714ca695" targetNamespace="http://schemas.microsoft.com/office/2006/metadata/properties" ma:root="true" ma:fieldsID="400fe0a1a6d11ddc4d41185554cf8274" ns2:_="" ns3:_="">
    <xsd:import namespace="8f659357-f805-491c-ad0b-5621b2de6466"/>
    <xsd:import namespace="d5c732d2-f217-444a-91d8-37c5714ca69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659357-f805-491c-ad0b-5621b2de646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ea606fe5-00d0-49e1-aa33-d9ffd02091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c732d2-f217-444a-91d8-37c5714ca695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87221a7-1fed-4694-a1ec-bb608177e353}" ma:internalName="TaxCatchAll" ma:showField="CatchAllData" ma:web="d5c732d2-f217-444a-91d8-37c5714ca69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8D0576-3573-4CBB-B577-00C9FD1842FF}">
  <ds:schemaRefs>
    <ds:schemaRef ds:uri="http://schemas.microsoft.com/office/2006/metadata/properties"/>
    <ds:schemaRef ds:uri="http://schemas.microsoft.com/office/infopath/2007/PartnerControls"/>
    <ds:schemaRef ds:uri="8f659357-f805-491c-ad0b-5621b2de6466"/>
    <ds:schemaRef ds:uri="d5c732d2-f217-444a-91d8-37c5714ca695"/>
  </ds:schemaRefs>
</ds:datastoreItem>
</file>

<file path=customXml/itemProps2.xml><?xml version="1.0" encoding="utf-8"?>
<ds:datastoreItem xmlns:ds="http://schemas.openxmlformats.org/officeDocument/2006/customXml" ds:itemID="{8288438B-671F-405D-814F-064F47A05DDB}"/>
</file>

<file path=customXml/itemProps3.xml><?xml version="1.0" encoding="utf-8"?>
<ds:datastoreItem xmlns:ds="http://schemas.openxmlformats.org/officeDocument/2006/customXml" ds:itemID="{EAF25761-ADCA-4648-AAA4-975A15AD34D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SRC EI</Template>
  <TotalTime>18864</TotalTime>
  <Words>463</Words>
  <Application>Microsoft Office PowerPoint</Application>
  <PresentationFormat>Widescreen</PresentationFormat>
  <Paragraphs>95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Amatic SC</vt:lpstr>
      <vt:lpstr>Arial</vt:lpstr>
      <vt:lpstr>Calibri</vt:lpstr>
      <vt:lpstr>Calibri Light</vt:lpstr>
      <vt:lpstr>Century Gothic</vt:lpstr>
      <vt:lpstr>KBWiggleWorm</vt:lpstr>
      <vt:lpstr>Source Code Pro</vt:lpstr>
      <vt:lpstr>Beach Day</vt:lpstr>
      <vt:lpstr>Office Theme</vt:lpstr>
      <vt:lpstr>We are revising chemical reactions, acids and bases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We are revising chemical reactions, acids and bases</vt:lpstr>
    </vt:vector>
  </TitlesOfParts>
  <Company>Department of Education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COOPER Sarina [Southern River College]</dc:creator>
  <cp:lastModifiedBy>COOPER Sarina [Southern River College]</cp:lastModifiedBy>
  <cp:revision>7</cp:revision>
  <dcterms:created xsi:type="dcterms:W3CDTF">2023-07-15T16:29:48Z</dcterms:created>
  <dcterms:modified xsi:type="dcterms:W3CDTF">2023-08-08T00:57:47Z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0x010100C8157990E5B9394AB60DC397E95032F9</vt:lpwstr>
  </property>
  <property fmtid="{D5CDD505-2E9C-101B-9397-08002B2CF9AE}" pid="3" name="xd_ProgID">
    <vt:lpwstr/>
  </property>
  <property fmtid="{D5CDD505-2E9C-101B-9397-08002B2CF9AE}" pid="4" name="_SourceUrl">
    <vt:lpwstr/>
  </property>
  <property fmtid="{D5CDD505-2E9C-101B-9397-08002B2CF9AE}" pid="5" name="_SharedFileIndex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bool>false</vt:bool>
  </property>
</Properties>
</file>