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660" r:id="rId2"/>
    <p:sldMasterId id="2147483773" r:id="rId3"/>
    <p:sldMasterId id="2147483808" r:id="rId4"/>
    <p:sldMasterId id="2147483811" r:id="rId5"/>
  </p:sldMasterIdLst>
  <p:notesMasterIdLst>
    <p:notesMasterId r:id="rId19"/>
  </p:notesMasterIdLst>
  <p:handoutMasterIdLst>
    <p:handoutMasterId r:id="rId20"/>
  </p:handoutMasterIdLst>
  <p:sldIdLst>
    <p:sldId id="449" r:id="rId6"/>
    <p:sldId id="450" r:id="rId7"/>
    <p:sldId id="451" r:id="rId8"/>
    <p:sldId id="452" r:id="rId9"/>
    <p:sldId id="453" r:id="rId10"/>
    <p:sldId id="454" r:id="rId11"/>
    <p:sldId id="455" r:id="rId12"/>
    <p:sldId id="464" r:id="rId13"/>
    <p:sldId id="456" r:id="rId14"/>
    <p:sldId id="457" r:id="rId15"/>
    <p:sldId id="465" r:id="rId16"/>
    <p:sldId id="298" r:id="rId17"/>
    <p:sldId id="448" r:id="rId18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sen, Jarrud" initials="OJ" lastIdx="1" clrIdx="0"/>
  <p:cmAuthor id="2" name="Todd Vallier" initials="TV" lastIdx="1" clrIdx="1">
    <p:extLst>
      <p:ext uri="{19B8F6BF-5375-455C-9EA6-DF929625EA0E}">
        <p15:presenceInfo xmlns:p15="http://schemas.microsoft.com/office/powerpoint/2012/main" userId="a2b8818682d73d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2F"/>
    <a:srgbClr val="9933FF"/>
    <a:srgbClr val="CC66FF"/>
    <a:srgbClr val="16496F"/>
    <a:srgbClr val="D7AFFF"/>
    <a:srgbClr val="CCCCFF"/>
    <a:srgbClr val="CC99FF"/>
    <a:srgbClr val="9966FF"/>
    <a:srgbClr val="0099FF"/>
    <a:srgbClr val="0C8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0" autoAdjust="0"/>
    <p:restoredTop sz="78269" autoAdjust="0"/>
  </p:normalViewPr>
  <p:slideViewPr>
    <p:cSldViewPr snapToGrid="0">
      <p:cViewPr varScale="1">
        <p:scale>
          <a:sx n="66" d="100"/>
          <a:sy n="66" d="100"/>
        </p:scale>
        <p:origin x="624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850FC-0111-4530-8069-5BDB7EE3F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A2B7-7023-4287-ADEC-44168DDA0B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244F-BAAC-45B5-BE6F-6ECD5C0CEA5F}" type="datetimeFigureOut">
              <a:rPr lang="en-US" smtClean="0">
                <a:latin typeface="Verdana" panose="020B0604030504040204" pitchFamily="34" charset="0"/>
              </a:rPr>
              <a:t>4/15/2021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F615-D79F-4581-A805-9003A186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E9B9-E747-4066-82AE-D06C982B6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4751-CC16-4FBD-9C1B-1EDE4CFB6AA6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FCBEF9A-153E-470E-A98E-C452CE46A12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BCDB3FBC-CC89-40CE-A21A-731FB3BB2A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1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- Atom INB Template, Pyramid foldable</a:t>
            </a:r>
          </a:p>
          <a:p>
            <a:r>
              <a:rPr lang="en-US" sz="1200" dirty="0"/>
              <a:t>Cut out the INB Template including the solid line between triangles.</a:t>
            </a:r>
          </a:p>
          <a:p>
            <a:r>
              <a:rPr lang="en-US" sz="1200" dirty="0"/>
              <a:t>Fold along the dotted lines, including the one along the tab.(You should be able to make a pyramid shape.)</a:t>
            </a:r>
          </a:p>
          <a:p>
            <a:r>
              <a:rPr lang="en-US" sz="1200" dirty="0"/>
              <a:t>Write down notes from the next three slides on protons, neutrons, and electrons.  </a:t>
            </a:r>
          </a:p>
          <a:p>
            <a:r>
              <a:rPr lang="en-US" sz="1200" dirty="0"/>
              <a:t>Paste the tab into your notebook.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– Atom INB Template, APE MAN foldable</a:t>
            </a:r>
          </a:p>
          <a:p>
            <a:r>
              <a:rPr lang="en-US" sz="1200" dirty="0"/>
              <a:t>Cut out the INB template and paste tab in notebook.</a:t>
            </a:r>
          </a:p>
          <a:p>
            <a:r>
              <a:rPr lang="en-US" sz="1200" dirty="0"/>
              <a:t>This is a way for you to remember how to calculate subatomic particles. “Ape Man”.</a:t>
            </a:r>
          </a:p>
          <a:p>
            <a:r>
              <a:rPr lang="en-US" dirty="0"/>
              <a:t>A = Atomic Number</a:t>
            </a:r>
          </a:p>
          <a:p>
            <a:r>
              <a:rPr lang="en-US" dirty="0"/>
              <a:t>P = Proton</a:t>
            </a:r>
          </a:p>
          <a:p>
            <a:r>
              <a:rPr lang="en-US" dirty="0"/>
              <a:t>E = Electron </a:t>
            </a:r>
          </a:p>
          <a:p>
            <a:r>
              <a:rPr lang="en-US" dirty="0"/>
              <a:t>All are equal is a neutral atom.</a:t>
            </a:r>
          </a:p>
          <a:p>
            <a:r>
              <a:rPr lang="en-US" dirty="0"/>
              <a:t>M = Mass Number</a:t>
            </a:r>
          </a:p>
          <a:p>
            <a:r>
              <a:rPr lang="en-US" dirty="0"/>
              <a:t>A = Atomic Number</a:t>
            </a:r>
          </a:p>
          <a:p>
            <a:r>
              <a:rPr lang="en-US" dirty="0"/>
              <a:t>N = Neutrons </a:t>
            </a:r>
          </a:p>
          <a:p>
            <a:r>
              <a:rPr lang="en-US" dirty="0"/>
              <a:t>M – A = N</a:t>
            </a:r>
          </a:p>
          <a:p>
            <a:endParaRPr lang="en-US" dirty="0"/>
          </a:p>
          <a:p>
            <a:r>
              <a:rPr lang="en-US" dirty="0"/>
              <a:t>Atom INB Template, Subatomic Particles </a:t>
            </a:r>
            <a:r>
              <a:rPr lang="en-US" dirty="0" err="1"/>
              <a:t>Flipable</a:t>
            </a:r>
            <a:endParaRPr lang="en-US" dirty="0"/>
          </a:p>
          <a:p>
            <a:r>
              <a:rPr lang="en-US" sz="1200" dirty="0"/>
              <a:t>Cut out the INB template including all solid lines.</a:t>
            </a:r>
          </a:p>
          <a:p>
            <a:r>
              <a:rPr lang="en-US" sz="1200" dirty="0"/>
              <a:t>Fold on the dotted line.</a:t>
            </a:r>
          </a:p>
          <a:p>
            <a:r>
              <a:rPr lang="en-US" sz="1200" dirty="0"/>
              <a:t>Paste the solid back into your notebook so that you have a </a:t>
            </a:r>
            <a:r>
              <a:rPr lang="en-US" sz="1200" dirty="0" err="1"/>
              <a:t>flipable</a:t>
            </a:r>
            <a:r>
              <a:rPr lang="en-US" sz="1200" dirty="0"/>
              <a:t>.</a:t>
            </a:r>
          </a:p>
          <a:p>
            <a:r>
              <a:rPr lang="en-US" sz="1200" dirty="0"/>
              <a:t>On the top inside part of each section draw the structure of an atom showing the charge and location of the particle.</a:t>
            </a:r>
          </a:p>
          <a:p>
            <a:r>
              <a:rPr lang="en-US" sz="1200" dirty="0"/>
              <a:t>On the bottom write notes including the charge, the location and the mass of each particle.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in-class activity: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Grab a partner and let’s practice.  Do the math!</a:t>
            </a:r>
          </a:p>
          <a:p>
            <a:r>
              <a:rPr lang="en-US" dirty="0"/>
              <a:t>Carbon - ? protons, 6 neutrons, 12 mass</a:t>
            </a:r>
          </a:p>
          <a:p>
            <a:r>
              <a:rPr lang="en-US" dirty="0"/>
              <a:t>Beryllium – 4 protons, 5 neutrons, ? mass</a:t>
            </a:r>
          </a:p>
          <a:p>
            <a:r>
              <a:rPr lang="en-US" dirty="0"/>
              <a:t>? – 5 protons, 5 neutrons, 10 mass</a:t>
            </a:r>
          </a:p>
          <a:p>
            <a:r>
              <a:rPr lang="en-US" dirty="0"/>
              <a:t>Magnesium – 12 protons, ? Neutrons, 24 mass</a:t>
            </a:r>
          </a:p>
          <a:p>
            <a:endParaRPr lang="en-US" dirty="0"/>
          </a:p>
          <a:p>
            <a:r>
              <a:rPr lang="en-US" dirty="0"/>
              <a:t>Make up 4 problems of your own asking for the element name, # of protons, neutrons, and 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6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Clear up any confusion and answer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015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0.sv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106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0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886700" y="30401"/>
            <a:ext cx="39173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table shows all the different atoms there are on Earth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It’s called the </a:t>
            </a:r>
            <a:r>
              <a:rPr lang="en-US" sz="2400" dirty="0">
                <a:solidFill>
                  <a:srgbClr val="CC6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of Elements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Remember, an </a:t>
            </a:r>
            <a:r>
              <a:rPr lang="en-US" sz="2400" dirty="0">
                <a:solidFill>
                  <a:srgbClr val="CC6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 </a:t>
            </a:r>
            <a:r>
              <a:rPr lang="en-US" sz="24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unit of a chemical element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6" y="850301"/>
            <a:ext cx="6844722" cy="440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281555" y="635847"/>
            <a:ext cx="3546620" cy="4110336"/>
            <a:chOff x="6080289" y="1423448"/>
            <a:chExt cx="4392890" cy="484537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6080289" y="1423448"/>
              <a:ext cx="4392890" cy="4845378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7495" y="1795105"/>
              <a:ext cx="2017337" cy="312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520" y="1696825"/>
              <a:ext cx="744717" cy="108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3076" y="5487971"/>
              <a:ext cx="2138313" cy="6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0352" y="4298532"/>
              <a:ext cx="2431622" cy="6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Verdana" panose="020B0604030504040204" pitchFamily="34" charset="0"/>
                </a:rPr>
                <a:t>Nitrogen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270057" y="807467"/>
            <a:ext cx="761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What can we tell about this atom (element) from the PT?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70057" y="1670353"/>
            <a:ext cx="82474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1. The element’s (atom’s) name: </a:t>
            </a:r>
            <a:r>
              <a:rPr lang="en-US" sz="2200" b="0" i="1" dirty="0">
                <a:latin typeface="Verdana" panose="020B0604030504040204" pitchFamily="34" charset="0"/>
                <a:ea typeface="Verdana" panose="020B0604030504040204" pitchFamily="34" charset="0"/>
              </a:rPr>
              <a:t>Nitrogen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2.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symbol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for nitrogen: </a:t>
            </a:r>
            <a:r>
              <a:rPr lang="en-US" sz="2200" b="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b="0" i="1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200" b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3. The number of protons (</a:t>
            </a:r>
            <a:r>
              <a:rPr lang="en-US" sz="2200" i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), which is also 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referred to as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atomic number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4.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mass number</a:t>
            </a:r>
            <a:r>
              <a:rPr lang="en-US" sz="22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i="1" dirty="0"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           (protons + neutrons = mass number) </a:t>
            </a:r>
          </a:p>
          <a:p>
            <a:pPr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5. How can we determine the number of                     </a:t>
            </a:r>
          </a:p>
          <a:p>
            <a:pPr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neutrons in nitrogen?</a:t>
            </a:r>
          </a:p>
          <a:p>
            <a:pPr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Hint: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mass number – atomic number = neutrons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B47C-A2C2-4B73-9EFE-3E77DAEB41B9}"/>
              </a:ext>
            </a:extLst>
          </p:cNvPr>
          <p:cNvSpPr txBox="1"/>
          <p:nvPr userDrawn="1"/>
        </p:nvSpPr>
        <p:spPr>
          <a:xfrm>
            <a:off x="4686300" y="852055"/>
            <a:ext cx="7396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Scientists</a:t>
            </a:r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have used many different models to represent atoms throughout the year. Each model changed slightly to represent some new understanding or information about atoms. </a:t>
            </a:r>
          </a:p>
          <a:p>
            <a:endParaRPr lang="en-US" sz="2000" baseline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your knowledge of atoms, what could you use at home to model an atom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 More than one atom?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238991" y="852055"/>
            <a:ext cx="4353791" cy="4312227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0" y="862013"/>
            <a:ext cx="2545773" cy="254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85" y="2879287"/>
            <a:ext cx="1865169" cy="19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2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B47C-A2C2-4B73-9EFE-3E77DAEB41B9}"/>
              </a:ext>
            </a:extLst>
          </p:cNvPr>
          <p:cNvSpPr txBox="1"/>
          <p:nvPr userDrawn="1"/>
        </p:nvSpPr>
        <p:spPr>
          <a:xfrm>
            <a:off x="270162" y="788541"/>
            <a:ext cx="11513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of the atomic models shown represents an element. </a:t>
            </a:r>
          </a:p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the information on the Periodic Table squares provided to identify each element.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270161" y="1646958"/>
            <a:ext cx="3803075" cy="3538106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5" y="1821210"/>
            <a:ext cx="1452881" cy="159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8" y="1813314"/>
            <a:ext cx="1619614" cy="1610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7" y="3517422"/>
            <a:ext cx="1528889" cy="1527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8" y="3516440"/>
            <a:ext cx="1444714" cy="152844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57385" y="1795000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96022" y="1795000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26144" y="3517422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196021" y="3495805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grpSp>
        <p:nvGrpSpPr>
          <p:cNvPr id="18" name="Group 17"/>
          <p:cNvGrpSpPr>
            <a:grpSpLocks/>
          </p:cNvGrpSpPr>
          <p:nvPr userDrawn="1"/>
        </p:nvGrpSpPr>
        <p:grpSpPr>
          <a:xfrm>
            <a:off x="4608321" y="1983733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Nitrogen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 userDrawn="1"/>
        </p:nvGrpSpPr>
        <p:grpSpPr>
          <a:xfrm>
            <a:off x="4608322" y="3423905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Boron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 userDrawn="1"/>
        </p:nvGrpSpPr>
        <p:grpSpPr>
          <a:xfrm>
            <a:off x="6256700" y="1983733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5986" y="1524099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Oxygen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 userDrawn="1"/>
        </p:nvGrpSpPr>
        <p:grpSpPr>
          <a:xfrm>
            <a:off x="6278483" y="3423905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Hydrogen</a:t>
              </a:r>
            </a:p>
          </p:txBody>
        </p:sp>
      </p:grpSp>
      <p:sp>
        <p:nvSpPr>
          <p:cNvPr id="42" name="Rounded Rectangle 41"/>
          <p:cNvSpPr/>
          <p:nvPr userDrawn="1"/>
        </p:nvSpPr>
        <p:spPr>
          <a:xfrm>
            <a:off x="7980214" y="1609541"/>
            <a:ext cx="3803075" cy="3538106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01997" y="1993288"/>
            <a:ext cx="3781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#1?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#2?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#3?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#4?</a:t>
            </a:r>
          </a:p>
        </p:txBody>
      </p:sp>
    </p:spTree>
    <p:extLst>
      <p:ext uri="{BB962C8B-B14F-4D97-AF65-F5344CB8AC3E}">
        <p14:creationId xmlns:p14="http://schemas.microsoft.com/office/powerpoint/2010/main" val="247061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E96EA-94DB-4EC2-B8CC-43D684C1D83F}"/>
              </a:ext>
            </a:extLst>
          </p:cNvPr>
          <p:cNvSpPr/>
          <p:nvPr userDrawn="1"/>
        </p:nvSpPr>
        <p:spPr>
          <a:xfrm>
            <a:off x="4309351" y="19800"/>
            <a:ext cx="78064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  <a:t>Give your best answer to...</a:t>
            </a:r>
            <a:b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s-I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Describe the structure of atoms, including the masses, electrical charges, and locations of protons, neutrons and electrons.</a:t>
            </a: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Ho</a:t>
            </a:r>
            <a:r>
              <a:rPr lang="is-IS" sz="2400" baseline="0" dirty="0">
                <a:latin typeface="Verdana" panose="020B0604030504040204" pitchFamily="34" charset="0"/>
                <a:ea typeface="Verdana" panose="020B0604030504040204" pitchFamily="34" charset="0"/>
              </a:rPr>
              <a:t>w could you i</a:t>
            </a: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dentify an element by its number of protons?</a:t>
            </a: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13D97-490B-44B5-867D-55A05FC5D8DC}"/>
              </a:ext>
            </a:extLst>
          </p:cNvPr>
          <p:cNvSpPr/>
          <p:nvPr userDrawn="1"/>
        </p:nvSpPr>
        <p:spPr>
          <a:xfrm>
            <a:off x="-1" y="2348134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Check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8743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C75C0A-823E-4301-80B2-57CDFD64CD77}"/>
              </a:ext>
            </a:extLst>
          </p:cNvPr>
          <p:cNvSpPr/>
          <p:nvPr userDrawn="1"/>
        </p:nvSpPr>
        <p:spPr>
          <a:xfrm>
            <a:off x="0" y="2249413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Still have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DB70D-2861-44B1-B290-22BAD61EB16B}"/>
              </a:ext>
            </a:extLst>
          </p:cNvPr>
          <p:cNvSpPr txBox="1"/>
          <p:nvPr userDrawn="1"/>
        </p:nvSpPr>
        <p:spPr>
          <a:xfrm>
            <a:off x="4467109" y="648771"/>
            <a:ext cx="766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Which essential questions do you still need help to understand?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B4CF5F-C9C9-47B4-92F7-4325F3DF1B13}"/>
              </a:ext>
            </a:extLst>
          </p:cNvPr>
          <p:cNvSpPr/>
          <p:nvPr userDrawn="1"/>
        </p:nvSpPr>
        <p:spPr>
          <a:xfrm>
            <a:off x="1693993" y="10128"/>
            <a:ext cx="491775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latin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7892" y="-348478"/>
            <a:ext cx="4183119" cy="488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0" t="13805"/>
          <a:stretch/>
        </p:blipFill>
        <p:spPr>
          <a:xfrm>
            <a:off x="59420" y="1049318"/>
            <a:ext cx="1607736" cy="38137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78" y="1162421"/>
            <a:ext cx="3297382" cy="35875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8" y="1649892"/>
            <a:ext cx="2176272" cy="261257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869643" y="5058227"/>
            <a:ext cx="46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Presented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Kesler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869643" y="4074385"/>
            <a:ext cx="21980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36C6D-2C34-4DCD-9CA6-682001C5CEC8}"/>
              </a:ext>
            </a:extLst>
          </p:cNvPr>
          <p:cNvGrpSpPr/>
          <p:nvPr userDrawn="1"/>
        </p:nvGrpSpPr>
        <p:grpSpPr>
          <a:xfrm>
            <a:off x="318898" y="345560"/>
            <a:ext cx="383814" cy="391009"/>
            <a:chOff x="229607" y="146696"/>
            <a:chExt cx="383814" cy="3910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1B2BEA-6D64-42FC-A4E3-FB04747E4A3B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1" name="Graphic 23" descr="Flask">
              <a:extLst>
                <a:ext uri="{FF2B5EF4-FFF2-40B4-BE49-F238E27FC236}">
                  <a16:creationId xmlns:a16="http://schemas.microsoft.com/office/drawing/2014/main" id="{28487752-6F80-4B71-BEE4-43206D012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D4AA85-F00B-46FB-BB2B-9150B869B91A}"/>
              </a:ext>
            </a:extLst>
          </p:cNvPr>
          <p:cNvGrpSpPr/>
          <p:nvPr userDrawn="1"/>
        </p:nvGrpSpPr>
        <p:grpSpPr>
          <a:xfrm>
            <a:off x="837796" y="356308"/>
            <a:ext cx="383815" cy="383815"/>
            <a:chOff x="245327" y="410956"/>
            <a:chExt cx="383815" cy="38381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94F812-1FD6-4AB0-81AE-0DDF7AC6536C}"/>
                </a:ext>
              </a:extLst>
            </p:cNvPr>
            <p:cNvSpPr/>
            <p:nvPr userDrawn="1"/>
          </p:nvSpPr>
          <p:spPr>
            <a:xfrm>
              <a:off x="245327" y="410956"/>
              <a:ext cx="383815" cy="3838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14" name="Freeform: Shape 26">
              <a:extLst>
                <a:ext uri="{FF2B5EF4-FFF2-40B4-BE49-F238E27FC236}">
                  <a16:creationId xmlns:a16="http://schemas.microsoft.com/office/drawing/2014/main" id="{5CFA2B7C-2595-427C-897A-386AE6500240}"/>
                </a:ext>
              </a:extLst>
            </p:cNvPr>
            <p:cNvSpPr/>
            <p:nvPr userDrawn="1"/>
          </p:nvSpPr>
          <p:spPr>
            <a:xfrm>
              <a:off x="349430" y="452621"/>
              <a:ext cx="200323" cy="300485"/>
            </a:xfrm>
            <a:custGeom>
              <a:avLst/>
              <a:gdLst>
                <a:gd name="connsiteX0" fmla="*/ 152400 w 152400"/>
                <a:gd name="connsiteY0" fmla="*/ 76200 h 228600"/>
                <a:gd name="connsiteX1" fmla="*/ 71438 w 152400"/>
                <a:gd name="connsiteY1" fmla="*/ 76200 h 228600"/>
                <a:gd name="connsiteX2" fmla="*/ 101918 w 152400"/>
                <a:gd name="connsiteY2" fmla="*/ 0 h 228600"/>
                <a:gd name="connsiteX3" fmla="*/ 29528 w 152400"/>
                <a:gd name="connsiteY3" fmla="*/ 0 h 228600"/>
                <a:gd name="connsiteX4" fmla="*/ 0 w 152400"/>
                <a:gd name="connsiteY4" fmla="*/ 123825 h 228600"/>
                <a:gd name="connsiteX5" fmla="*/ 60960 w 152400"/>
                <a:gd name="connsiteY5" fmla="*/ 123825 h 228600"/>
                <a:gd name="connsiteX6" fmla="*/ 23813 w 152400"/>
                <a:gd name="connsiteY6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52400" y="76200"/>
                  </a:moveTo>
                  <a:lnTo>
                    <a:pt x="71438" y="76200"/>
                  </a:lnTo>
                  <a:lnTo>
                    <a:pt x="101918" y="0"/>
                  </a:lnTo>
                  <a:lnTo>
                    <a:pt x="29528" y="0"/>
                  </a:lnTo>
                  <a:lnTo>
                    <a:pt x="0" y="123825"/>
                  </a:lnTo>
                  <a:lnTo>
                    <a:pt x="60960" y="123825"/>
                  </a:lnTo>
                  <a:lnTo>
                    <a:pt x="23813" y="2286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1414A5-D74F-4FA5-9719-F1FEC78930B8}"/>
              </a:ext>
            </a:extLst>
          </p:cNvPr>
          <p:cNvGrpSpPr/>
          <p:nvPr userDrawn="1"/>
        </p:nvGrpSpPr>
        <p:grpSpPr>
          <a:xfrm>
            <a:off x="1061169" y="253072"/>
            <a:ext cx="383814" cy="412795"/>
            <a:chOff x="124747" y="271829"/>
            <a:chExt cx="383814" cy="4127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59D0CE-B87D-451B-AB20-E2AF9F4051BC}"/>
                </a:ext>
              </a:extLst>
            </p:cNvPr>
            <p:cNvSpPr/>
            <p:nvPr userDrawn="1"/>
          </p:nvSpPr>
          <p:spPr>
            <a:xfrm>
              <a:off x="124747" y="300810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4" name="Graphic 3" descr="Mountains">
              <a:extLst>
                <a:ext uri="{FF2B5EF4-FFF2-40B4-BE49-F238E27FC236}">
                  <a16:creationId xmlns:a16="http://schemas.microsoft.com/office/drawing/2014/main" id="{1CB5722B-995D-4703-92D6-314C46C472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19" y="271829"/>
              <a:ext cx="349216" cy="349216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BEBA08-CFBE-4275-8D3D-CAAEC3F97DE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9415371"/>
              </p:ext>
            </p:extLst>
          </p:nvPr>
        </p:nvGraphicFramePr>
        <p:xfrm>
          <a:off x="1567766" y="173502"/>
          <a:ext cx="8128000" cy="499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95736865"/>
                    </a:ext>
                  </a:extLst>
                </a:gridCol>
              </a:tblGrid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Earth Science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8008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99892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Structure of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776338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02740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Force and Motion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96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Ecosystems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5953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Weather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3508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01810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Body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801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39C8212-AB99-44E7-BBB7-0CEA0259390F}"/>
              </a:ext>
            </a:extLst>
          </p:cNvPr>
          <p:cNvGrpSpPr/>
          <p:nvPr userDrawn="1"/>
        </p:nvGrpSpPr>
        <p:grpSpPr>
          <a:xfrm>
            <a:off x="1061169" y="1915497"/>
            <a:ext cx="383814" cy="383814"/>
            <a:chOff x="245327" y="185254"/>
            <a:chExt cx="383814" cy="3838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ADF785-3BF2-4658-8EA2-46B7607F06B3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9" name="Graphic 8" descr="Sun">
              <a:extLst>
                <a:ext uri="{FF2B5EF4-FFF2-40B4-BE49-F238E27FC236}">
                  <a16:creationId xmlns:a16="http://schemas.microsoft.com/office/drawing/2014/main" id="{A91CE483-F936-4293-AFA6-F36686D16B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627" y="211554"/>
              <a:ext cx="331214" cy="33121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028D8F-533E-4190-8BE5-97EED1D78689}"/>
              </a:ext>
            </a:extLst>
          </p:cNvPr>
          <p:cNvGrpSpPr/>
          <p:nvPr userDrawn="1"/>
        </p:nvGrpSpPr>
        <p:grpSpPr>
          <a:xfrm>
            <a:off x="1050970" y="3548941"/>
            <a:ext cx="404212" cy="404212"/>
            <a:chOff x="1050970" y="3562862"/>
            <a:chExt cx="404212" cy="4042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50FCE4-F4E5-49A0-B16D-8C3496636BA4}"/>
                </a:ext>
              </a:extLst>
            </p:cNvPr>
            <p:cNvSpPr/>
            <p:nvPr userDrawn="1"/>
          </p:nvSpPr>
          <p:spPr>
            <a:xfrm>
              <a:off x="1050970" y="3562862"/>
              <a:ext cx="404212" cy="404212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3" name="Graphic 12" descr="Umbrella">
              <a:extLst>
                <a:ext uri="{FF2B5EF4-FFF2-40B4-BE49-F238E27FC236}">
                  <a16:creationId xmlns:a16="http://schemas.microsoft.com/office/drawing/2014/main" id="{A6AB9D6E-B3A0-47D5-9C94-6C906D85FC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1169" y="3573061"/>
              <a:ext cx="383814" cy="3838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EF8201-D937-4B8F-9077-19E52154BFE6}"/>
              </a:ext>
            </a:extLst>
          </p:cNvPr>
          <p:cNvGrpSpPr/>
          <p:nvPr userDrawn="1"/>
        </p:nvGrpSpPr>
        <p:grpSpPr>
          <a:xfrm>
            <a:off x="1061169" y="1371016"/>
            <a:ext cx="383814" cy="383814"/>
            <a:chOff x="245327" y="185254"/>
            <a:chExt cx="383814" cy="3838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89C6B9-04E8-4E06-8CB6-B08544228802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5" name="Graphic 14" descr="Microscope">
              <a:extLst>
                <a:ext uri="{FF2B5EF4-FFF2-40B4-BE49-F238E27FC236}">
                  <a16:creationId xmlns:a16="http://schemas.microsoft.com/office/drawing/2014/main" id="{CF7D2AF7-823A-4980-9453-71607A3E1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7752" y="207679"/>
              <a:ext cx="338965" cy="33896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4C5BCF-55F5-44D3-9FDF-59E5CC073B93}"/>
              </a:ext>
            </a:extLst>
          </p:cNvPr>
          <p:cNvGrpSpPr/>
          <p:nvPr userDrawn="1"/>
        </p:nvGrpSpPr>
        <p:grpSpPr>
          <a:xfrm>
            <a:off x="1061169" y="3004460"/>
            <a:ext cx="383814" cy="383814"/>
            <a:chOff x="245327" y="189642"/>
            <a:chExt cx="383814" cy="3838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F03DFE-7B38-4E2C-8C65-4E8C1439D623}"/>
                </a:ext>
              </a:extLst>
            </p:cNvPr>
            <p:cNvSpPr/>
            <p:nvPr userDrawn="1"/>
          </p:nvSpPr>
          <p:spPr>
            <a:xfrm>
              <a:off x="245327" y="189642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8" name="Graphic 17" descr="Deciduous tree">
              <a:extLst>
                <a:ext uri="{FF2B5EF4-FFF2-40B4-BE49-F238E27FC236}">
                  <a16:creationId xmlns:a16="http://schemas.microsoft.com/office/drawing/2014/main" id="{39C5186B-B5A1-4651-BF50-EC63DE4D1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5327" y="189642"/>
              <a:ext cx="383814" cy="38381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5C68D-7B80-43A7-8EF6-C646E51738F0}"/>
              </a:ext>
            </a:extLst>
          </p:cNvPr>
          <p:cNvGrpSpPr/>
          <p:nvPr userDrawn="1"/>
        </p:nvGrpSpPr>
        <p:grpSpPr>
          <a:xfrm>
            <a:off x="1061169" y="4665497"/>
            <a:ext cx="383814" cy="383814"/>
            <a:chOff x="254440" y="410958"/>
            <a:chExt cx="383814" cy="3838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8E26-5111-420E-B5CF-68C85E5A5FAF}"/>
                </a:ext>
              </a:extLst>
            </p:cNvPr>
            <p:cNvSpPr/>
            <p:nvPr userDrawn="1"/>
          </p:nvSpPr>
          <p:spPr>
            <a:xfrm>
              <a:off x="254441" y="410959"/>
              <a:ext cx="383813" cy="3838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21" name="Graphic 20" descr="Brain in head">
              <a:extLst>
                <a:ext uri="{FF2B5EF4-FFF2-40B4-BE49-F238E27FC236}">
                  <a16:creationId xmlns:a16="http://schemas.microsoft.com/office/drawing/2014/main" id="{FB283A47-A446-4155-A895-5A2B620735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4440" y="410958"/>
              <a:ext cx="383814" cy="38381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C36C6D-2C34-4DCD-9CA6-682001C5CEC8}"/>
              </a:ext>
            </a:extLst>
          </p:cNvPr>
          <p:cNvGrpSpPr/>
          <p:nvPr userDrawn="1"/>
        </p:nvGrpSpPr>
        <p:grpSpPr>
          <a:xfrm>
            <a:off x="1061169" y="4113820"/>
            <a:ext cx="383814" cy="391009"/>
            <a:chOff x="229607" y="146696"/>
            <a:chExt cx="383814" cy="3910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1B2BEA-6D64-42FC-A4E3-FB04747E4A3B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24" name="Graphic 23" descr="Flask">
              <a:extLst>
                <a:ext uri="{FF2B5EF4-FFF2-40B4-BE49-F238E27FC236}">
                  <a16:creationId xmlns:a16="http://schemas.microsoft.com/office/drawing/2014/main" id="{28487752-6F80-4B71-BEE4-43206D012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D4AA85-F00B-46FB-BB2B-9150B869B91A}"/>
              </a:ext>
            </a:extLst>
          </p:cNvPr>
          <p:cNvGrpSpPr/>
          <p:nvPr userDrawn="1"/>
        </p:nvGrpSpPr>
        <p:grpSpPr>
          <a:xfrm>
            <a:off x="1061169" y="826534"/>
            <a:ext cx="383815" cy="383815"/>
            <a:chOff x="245327" y="410956"/>
            <a:chExt cx="383815" cy="38381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F812-1FD6-4AB0-81AE-0DDF7AC6536C}"/>
                </a:ext>
              </a:extLst>
            </p:cNvPr>
            <p:cNvSpPr/>
            <p:nvPr userDrawn="1"/>
          </p:nvSpPr>
          <p:spPr>
            <a:xfrm>
              <a:off x="245327" y="410956"/>
              <a:ext cx="383815" cy="3838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FA2B7C-2595-427C-897A-386AE6500240}"/>
                </a:ext>
              </a:extLst>
            </p:cNvPr>
            <p:cNvSpPr/>
            <p:nvPr userDrawn="1"/>
          </p:nvSpPr>
          <p:spPr>
            <a:xfrm>
              <a:off x="349430" y="452621"/>
              <a:ext cx="200323" cy="300485"/>
            </a:xfrm>
            <a:custGeom>
              <a:avLst/>
              <a:gdLst>
                <a:gd name="connsiteX0" fmla="*/ 152400 w 152400"/>
                <a:gd name="connsiteY0" fmla="*/ 76200 h 228600"/>
                <a:gd name="connsiteX1" fmla="*/ 71438 w 152400"/>
                <a:gd name="connsiteY1" fmla="*/ 76200 h 228600"/>
                <a:gd name="connsiteX2" fmla="*/ 101918 w 152400"/>
                <a:gd name="connsiteY2" fmla="*/ 0 h 228600"/>
                <a:gd name="connsiteX3" fmla="*/ 29528 w 152400"/>
                <a:gd name="connsiteY3" fmla="*/ 0 h 228600"/>
                <a:gd name="connsiteX4" fmla="*/ 0 w 152400"/>
                <a:gd name="connsiteY4" fmla="*/ 123825 h 228600"/>
                <a:gd name="connsiteX5" fmla="*/ 60960 w 152400"/>
                <a:gd name="connsiteY5" fmla="*/ 123825 h 228600"/>
                <a:gd name="connsiteX6" fmla="*/ 23813 w 152400"/>
                <a:gd name="connsiteY6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52400" y="76200"/>
                  </a:moveTo>
                  <a:lnTo>
                    <a:pt x="71438" y="76200"/>
                  </a:lnTo>
                  <a:lnTo>
                    <a:pt x="101918" y="0"/>
                  </a:lnTo>
                  <a:lnTo>
                    <a:pt x="29528" y="0"/>
                  </a:lnTo>
                  <a:lnTo>
                    <a:pt x="0" y="123825"/>
                  </a:lnTo>
                  <a:lnTo>
                    <a:pt x="60960" y="123825"/>
                  </a:lnTo>
                  <a:lnTo>
                    <a:pt x="23813" y="2286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342926-515B-49EC-97BF-79F7444F21DF}"/>
              </a:ext>
            </a:extLst>
          </p:cNvPr>
          <p:cNvGrpSpPr/>
          <p:nvPr userDrawn="1"/>
        </p:nvGrpSpPr>
        <p:grpSpPr>
          <a:xfrm>
            <a:off x="1055994" y="2459978"/>
            <a:ext cx="388989" cy="383815"/>
            <a:chOff x="1055994" y="2436706"/>
            <a:chExt cx="388989" cy="38381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69717E-2F0C-4CE4-BC26-EA245F89B35E}"/>
                </a:ext>
              </a:extLst>
            </p:cNvPr>
            <p:cNvSpPr/>
            <p:nvPr userDrawn="1"/>
          </p:nvSpPr>
          <p:spPr>
            <a:xfrm>
              <a:off x="1061169" y="2436707"/>
              <a:ext cx="383814" cy="3838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30" name="Graphic 29" descr="Gears">
              <a:extLst>
                <a:ext uri="{FF2B5EF4-FFF2-40B4-BE49-F238E27FC236}">
                  <a16:creationId xmlns:a16="http://schemas.microsoft.com/office/drawing/2014/main" id="{EDA183B6-35C2-4498-B48F-390E2A28DB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5994" y="2436706"/>
              <a:ext cx="383814" cy="3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81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5330-0079-476E-A4B8-06D7A9EEB0F7}"/>
              </a:ext>
            </a:extLst>
          </p:cNvPr>
          <p:cNvSpPr/>
          <p:nvPr userDrawn="1"/>
        </p:nvSpPr>
        <p:spPr>
          <a:xfrm flipH="1">
            <a:off x="5663044" y="855858"/>
            <a:ext cx="6328065" cy="4103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latin typeface="Verdana" panose="020B0604030504040204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 userDrawn="1"/>
        </p:nvSpPr>
        <p:spPr>
          <a:xfrm>
            <a:off x="5663043" y="932132"/>
            <a:ext cx="5153891" cy="52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Essential Questions: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0"/>
          <a:stretch/>
        </p:blipFill>
        <p:spPr>
          <a:xfrm>
            <a:off x="4336601" y="1125469"/>
            <a:ext cx="1326443" cy="3564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330F8-A677-434D-8AF6-9B9FE5BBD2CF}"/>
              </a:ext>
            </a:extLst>
          </p:cNvPr>
          <p:cNvSpPr txBox="1"/>
          <p:nvPr userDrawn="1"/>
        </p:nvSpPr>
        <p:spPr>
          <a:xfrm>
            <a:off x="321013" y="136187"/>
            <a:ext cx="378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Reflect on the Essential Questions before you dive in…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A4A41-DFF7-48C0-94B2-C5A607372B27}"/>
              </a:ext>
            </a:extLst>
          </p:cNvPr>
          <p:cNvSpPr txBox="1"/>
          <p:nvPr userDrawn="1"/>
        </p:nvSpPr>
        <p:spPr>
          <a:xfrm>
            <a:off x="321013" y="960928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1. If you were quizzed today, which questions would you know the answers to already?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0C8D-DC47-42A6-9CA5-77F3F90DFCD0}"/>
              </a:ext>
            </a:extLst>
          </p:cNvPr>
          <p:cNvSpPr txBox="1"/>
          <p:nvPr userDrawn="1"/>
        </p:nvSpPr>
        <p:spPr>
          <a:xfrm>
            <a:off x="321012" y="2956766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2. Which questions would you need to learn more about to answer confidently?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63043" y="1635175"/>
            <a:ext cx="6754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basic structure of atoms?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is an atom’s mass calculated?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subatomic particles are electrically charged?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Where are the three main subatomic particles located?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 protons determine an atom’s identity?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62442" y="251752"/>
            <a:ext cx="3327533" cy="3148445"/>
            <a:chOff x="6777873" y="1482744"/>
            <a:chExt cx="4628560" cy="4752155"/>
          </a:xfrm>
        </p:grpSpPr>
        <p:pic>
          <p:nvPicPr>
            <p:cNvPr id="7" name="Picture 4" descr="https://pixabay.com/static/uploads/photo/2013/07/12/18/34/atom-nucleus-153506_960_72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77873" y="1482744"/>
              <a:ext cx="4628560" cy="475215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8882557" y="3324591"/>
              <a:ext cx="650448" cy="106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P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67221" y="1924639"/>
              <a:ext cx="650448" cy="60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E</a:t>
              </a: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457700" y="1028699"/>
            <a:ext cx="75749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Structure of an Atom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Consists of a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nucleus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containing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protons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 cloud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surrounds the nucleus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contains the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  The rings are referred to as orbitals or shells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36482" y="3626427"/>
            <a:ext cx="3945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two main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parts of the atom are the ___________ in the middle and the _____________________ that surrounds it.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17558" y="3868845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8275" y="4495185"/>
            <a:ext cx="317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57700" y="939647"/>
            <a:ext cx="7619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Protons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Positively charged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subatomic particle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Included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atom’s mass.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proton = 1 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Atomic Number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= # of protons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Determines the element’s identity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8" y="273012"/>
            <a:ext cx="2616565" cy="2584488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 rot="5217506">
            <a:off x="1624979" y="531132"/>
            <a:ext cx="974135" cy="535427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6644" y="3047916"/>
            <a:ext cx="393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does the number of protons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tell us about an element?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40825" y="1059872"/>
            <a:ext cx="76511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</a:p>
          <a:p>
            <a:pPr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No electrical charge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Included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atom’s mass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neutron = 1 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May not always be the same as the number of protons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6608">
            <a:off x="759454" y="173822"/>
            <a:ext cx="2804990" cy="2770603"/>
          </a:xfrm>
          <a:prstGeom prst="rect">
            <a:avLst/>
          </a:prstGeom>
        </p:spPr>
      </p:pic>
      <p:sp>
        <p:nvSpPr>
          <p:cNvPr id="12" name="Notched Right Arrow 11"/>
          <p:cNvSpPr/>
          <p:nvPr userDrawn="1"/>
        </p:nvSpPr>
        <p:spPr>
          <a:xfrm rot="17702765">
            <a:off x="1393458" y="1910043"/>
            <a:ext cx="1105268" cy="519370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2887" y="3159466"/>
            <a:ext cx="41181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of these </a:t>
            </a: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apply to </a:t>
            </a:r>
            <a:r>
              <a:rPr lang="en-US" baseline="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endParaRPr lang="en-US" sz="11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Makes up part of the atom’s mass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inside the nucleus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 a negative electrical charge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measured in </a:t>
            </a:r>
            <a:r>
              <a:rPr lang="en-US" baseline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08425" y="932737"/>
            <a:ext cx="76796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Electrons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Negatively charged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subatomic particle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outside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Does not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contribute to the atom’s mass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Electron =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1/2000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a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neutral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atom the number of protons and electrons are equal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144">
            <a:off x="761148" y="172028"/>
            <a:ext cx="2807401" cy="2772984"/>
          </a:xfrm>
          <a:prstGeom prst="rect">
            <a:avLst/>
          </a:prstGeom>
        </p:spPr>
      </p:pic>
      <p:sp>
        <p:nvSpPr>
          <p:cNvPr id="11" name="Notched Right Arrow 10"/>
          <p:cNvSpPr/>
          <p:nvPr userDrawn="1"/>
        </p:nvSpPr>
        <p:spPr>
          <a:xfrm rot="2206891">
            <a:off x="623748" y="964396"/>
            <a:ext cx="757554" cy="464004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908" y="3247953"/>
            <a:ext cx="4210181" cy="209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Electrons exist ___________ the nucleus and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not contribute to the </a:t>
            </a:r>
          </a:p>
          <a:p>
            <a:pPr>
              <a:lnSpc>
                <a:spcPct val="110000"/>
              </a:lnSpc>
            </a:pP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___________   _________  . </a:t>
            </a:r>
            <a:b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electron has a __________ electrical charge.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208998" y="3190795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0630" y="4225357"/>
            <a:ext cx="16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2a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132764" y="4185252"/>
            <a:ext cx="16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2b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4775" y="4547246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1336" y="789701"/>
            <a:ext cx="7710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What is an atom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0" indent="0">
              <a:buNone/>
            </a:pPr>
            <a:endParaRPr lang="en-US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basic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building blocks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of ordinary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matter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basic unit of a chemical </a:t>
            </a:r>
            <a:r>
              <a:rPr lang="en-US" sz="2400" u="none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    (ex: gold, oxygen, mercury)</a:t>
            </a:r>
          </a:p>
          <a:p>
            <a:pPr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Consists of 3 basic parts -  protons, neutrons, electrons (also called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subatomic particles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2000" dirty="0"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7325">
            <a:off x="8677024" y="543982"/>
            <a:ext cx="2702174" cy="266904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32362" y="3761508"/>
            <a:ext cx="387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makes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up an element?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C813-1CBD-48D1-BFB0-18E7EEA13DEC}"/>
              </a:ext>
            </a:extLst>
          </p:cNvPr>
          <p:cNvSpPr txBox="1"/>
          <p:nvPr userDrawn="1"/>
        </p:nvSpPr>
        <p:spPr>
          <a:xfrm>
            <a:off x="9320169" y="5240179"/>
            <a:ext cx="2996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Vers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. 07/2020    © Kesler Science, LLC</a:t>
            </a:r>
          </a:p>
        </p:txBody>
      </p:sp>
    </p:spTree>
    <p:extLst>
      <p:ext uri="{BB962C8B-B14F-4D97-AF65-F5344CB8AC3E}">
        <p14:creationId xmlns:p14="http://schemas.microsoft.com/office/powerpoint/2010/main" val="3081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762" r:id="rId2"/>
    <p:sldLayoutId id="214748376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88A0-44CB-4552-9DC9-022D26FE6A3A}"/>
              </a:ext>
            </a:extLst>
          </p:cNvPr>
          <p:cNvSpPr txBox="1"/>
          <p:nvPr userDrawn="1"/>
        </p:nvSpPr>
        <p:spPr>
          <a:xfrm>
            <a:off x="10629900" y="5270956"/>
            <a:ext cx="156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6F784-446B-4A56-9E47-F5B0A9B172D2}"/>
              </a:ext>
            </a:extLst>
          </p:cNvPr>
          <p:cNvSpPr/>
          <p:nvPr userDrawn="1"/>
        </p:nvSpPr>
        <p:spPr>
          <a:xfrm>
            <a:off x="-1" y="0"/>
            <a:ext cx="4309353" cy="5486400"/>
          </a:xfrm>
          <a:prstGeom prst="rect">
            <a:avLst/>
          </a:prstGeom>
          <a:solidFill>
            <a:schemeClr val="tx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309352" y="137452"/>
            <a:ext cx="788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</p:spTree>
    <p:extLst>
      <p:ext uri="{BB962C8B-B14F-4D97-AF65-F5344CB8AC3E}">
        <p14:creationId xmlns:p14="http://schemas.microsoft.com/office/powerpoint/2010/main" val="31807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8" r:id="rId2"/>
    <p:sldLayoutId id="2147483821" r:id="rId3"/>
    <p:sldLayoutId id="2147483822" r:id="rId4"/>
    <p:sldLayoutId id="2147483823" r:id="rId5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7" y="0"/>
            <a:ext cx="4309353" cy="5486400"/>
          </a:xfrm>
          <a:prstGeom prst="rect">
            <a:avLst/>
          </a:prstGeom>
          <a:solidFill>
            <a:schemeClr val="tx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6AEB38-13CA-4E16-A372-6073228DBC23}"/>
              </a:ext>
            </a:extLst>
          </p:cNvPr>
          <p:cNvSpPr txBox="1">
            <a:spLocks/>
          </p:cNvSpPr>
          <p:nvPr userDrawn="1"/>
        </p:nvSpPr>
        <p:spPr>
          <a:xfrm>
            <a:off x="8389" y="15389"/>
            <a:ext cx="7861311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32" r:id="rId2"/>
    <p:sldLayoutId id="2147483833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0D5087-9220-4391-9B77-67DA9292A56F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593B4"/>
          </a:solidFill>
          <a:ln>
            <a:solidFill>
              <a:srgbClr val="35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6C2B3C-5EFE-4AF6-9226-3508E47BB7B1}"/>
              </a:ext>
            </a:extLst>
          </p:cNvPr>
          <p:cNvSpPr txBox="1">
            <a:spLocks/>
          </p:cNvSpPr>
          <p:nvPr userDrawn="1"/>
        </p:nvSpPr>
        <p:spPr>
          <a:xfrm>
            <a:off x="896829" y="-19768"/>
            <a:ext cx="5958123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 About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CD87-DED0-4CDB-83EB-703322F3D4E9}"/>
              </a:ext>
            </a:extLst>
          </p:cNvPr>
          <p:cNvSpPr txBox="1"/>
          <p:nvPr userDrawn="1"/>
        </p:nvSpPr>
        <p:spPr>
          <a:xfrm>
            <a:off x="3996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1FA0F-1134-40B9-BCA5-ED566EB31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-2213" r="10025" b="53646"/>
          <a:stretch/>
        </p:blipFill>
        <p:spPr>
          <a:xfrm>
            <a:off x="71524" y="81635"/>
            <a:ext cx="825305" cy="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4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193CEF-E856-424A-B662-7B04520B6136}"/>
              </a:ext>
            </a:extLst>
          </p:cNvPr>
          <p:cNvSpPr/>
          <p:nvPr userDrawn="1"/>
        </p:nvSpPr>
        <p:spPr>
          <a:xfrm>
            <a:off x="-1" y="0"/>
            <a:ext cx="4309353" cy="5486399"/>
          </a:xfrm>
          <a:prstGeom prst="rect">
            <a:avLst/>
          </a:prstGeom>
          <a:solidFill>
            <a:srgbClr val="0C3956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F010E-C14F-458A-8C0E-845B96FCD2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4" y="889150"/>
            <a:ext cx="1079582" cy="1079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38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7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8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5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7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7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4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7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8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240044"/>
      </p:ext>
    </p:extLst>
  </p:cSld>
  <p:clrMapOvr>
    <a:masterClrMapping/>
  </p:clrMapOvr>
</p:sld>
</file>

<file path=ppt/theme/theme1.xml><?xml version="1.0" encoding="utf-8"?>
<a:theme xmlns:a="http://schemas.openxmlformats.org/drawingml/2006/main" name="Copyright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ft Bloc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ight Bloc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ink About I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8C7448-C411-440C-8908-F8AA85CBB0CB}"/>
</file>

<file path=customXml/itemProps2.xml><?xml version="1.0" encoding="utf-8"?>
<ds:datastoreItem xmlns:ds="http://schemas.openxmlformats.org/officeDocument/2006/customXml" ds:itemID="{76772AB4-DE0A-4DB1-9145-8A939DE45421}"/>
</file>

<file path=customXml/itemProps3.xml><?xml version="1.0" encoding="utf-8"?>
<ds:datastoreItem xmlns:ds="http://schemas.openxmlformats.org/officeDocument/2006/customXml" ds:itemID="{F5941C52-A2BC-4770-8C03-188ECD0156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</TotalTime>
  <Words>305</Words>
  <Application>Microsoft Office PowerPoint</Application>
  <PresentationFormat>Custom</PresentationFormat>
  <Paragraphs>37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Verdana</vt:lpstr>
      <vt:lpstr>Copyright Only</vt:lpstr>
      <vt:lpstr>Left Block</vt:lpstr>
      <vt:lpstr>Right Block</vt:lpstr>
      <vt:lpstr>Think About It Master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Boundaries</dc:title>
  <dc:creator>Ali Stone</dc:creator>
  <cp:lastModifiedBy>SILVA Jess [Southern River College]</cp:lastModifiedBy>
  <cp:revision>242</cp:revision>
  <dcterms:created xsi:type="dcterms:W3CDTF">2020-06-02T18:01:15Z</dcterms:created>
  <dcterms:modified xsi:type="dcterms:W3CDTF">2021-04-15T05:35:54Z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