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media/audio1.wav" ContentType="audio/wav"/>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72" r:id="rId2"/>
    <p:sldId id="256"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06B5AF9-C5BB-4B24-83DD-AA9EBD489878}" type="datetimeFigureOut">
              <a:rPr lang="en-AU" smtClean="0"/>
              <a:t>22/04/2021</a:t>
            </a:fld>
            <a:endParaRPr lang="en-AU"/>
          </a:p>
        </p:txBody>
      </p:sp>
      <p:sp>
        <p:nvSpPr>
          <p:cNvPr id="5" name="Footer Placeholder 4"/>
          <p:cNvSpPr>
            <a:spLocks noGrp="1"/>
          </p:cNvSpPr>
          <p:nvPr>
            <p:ph type="ftr" sz="quarter" idx="11"/>
          </p:nvPr>
        </p:nvSpPr>
        <p:spPr>
          <a:xfrm>
            <a:off x="1371600" y="4323845"/>
            <a:ext cx="6400800" cy="365125"/>
          </a:xfrm>
        </p:spPr>
        <p:txBody>
          <a:bodyPr/>
          <a:lstStyle/>
          <a:p>
            <a:endParaRPr lang="en-AU"/>
          </a:p>
        </p:txBody>
      </p:sp>
      <p:sp>
        <p:nvSpPr>
          <p:cNvPr id="6" name="Slide Number Placeholder 5"/>
          <p:cNvSpPr>
            <a:spLocks noGrp="1"/>
          </p:cNvSpPr>
          <p:nvPr>
            <p:ph type="sldNum" sz="quarter" idx="12"/>
          </p:nvPr>
        </p:nvSpPr>
        <p:spPr>
          <a:xfrm>
            <a:off x="8077200" y="1430866"/>
            <a:ext cx="2743200" cy="365125"/>
          </a:xfrm>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383819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6B5AF9-C5BB-4B24-83DD-AA9EBD489878}" type="datetimeFigureOut">
              <a:rPr lang="en-AU" smtClean="0"/>
              <a:t>22/04/2021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222159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6B5AF9-C5BB-4B24-83DD-AA9EBD489878}" type="datetimeFigureOut">
              <a:rPr lang="en-AU" smtClean="0"/>
              <a:t>22/04/2021</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2573270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06B5AF9-C5BB-4B24-83DD-AA9EBD489878}" type="datetimeFigureOut">
              <a:rPr lang="en-AU" smtClean="0"/>
              <a:t>22/04/2021</a:t>
            </a:fld>
            <a:endParaRPr lang="en-AU"/>
          </a:p>
        </p:txBody>
      </p:sp>
      <p:sp>
        <p:nvSpPr>
          <p:cNvPr id="6" name="Footer Placeholder 5"/>
          <p:cNvSpPr>
            <a:spLocks noGrp="1"/>
          </p:cNvSpPr>
          <p:nvPr>
            <p:ph type="ftr" sz="quarter" idx="11"/>
          </p:nvPr>
        </p:nvSpPr>
        <p:spPr>
          <a:xfrm>
            <a:off x="685800" y="379941"/>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61C989A1-2C87-4EA3-B3A3-916E3BE325BA}" type="slidenum">
              <a:rPr lang="en-AU" smtClean="0"/>
              <a:t>‹#›</a:t>
            </a:fld>
            <a:endParaRPr lang="en-A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32491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06B5AF9-C5BB-4B24-83DD-AA9EBD489878}" type="datetimeFigureOut">
              <a:rPr lang="en-AU" smtClean="0"/>
              <a:t>22/04/2021</a:t>
            </a:fld>
            <a:endParaRPr lang="en-AU"/>
          </a:p>
        </p:txBody>
      </p:sp>
      <p:sp>
        <p:nvSpPr>
          <p:cNvPr id="6" name="Footer Placeholder 5"/>
          <p:cNvSpPr>
            <a:spLocks noGrp="1"/>
          </p:cNvSpPr>
          <p:nvPr>
            <p:ph type="ftr" sz="quarter" idx="11"/>
          </p:nvPr>
        </p:nvSpPr>
        <p:spPr>
          <a:xfrm>
            <a:off x="685800" y="378883"/>
            <a:ext cx="6991492" cy="365125"/>
          </a:xfrm>
        </p:spPr>
        <p:txBody>
          <a:bodyPr/>
          <a:lstStyle/>
          <a:p>
            <a:endParaRPr lang="en-AU"/>
          </a:p>
        </p:txBody>
      </p:sp>
      <p:sp>
        <p:nvSpPr>
          <p:cNvPr id="7" name="Slide Number Placeholder 6"/>
          <p:cNvSpPr>
            <a:spLocks noGrp="1"/>
          </p:cNvSpPr>
          <p:nvPr>
            <p:ph type="sldNum" sz="quarter" idx="12"/>
          </p:nvPr>
        </p:nvSpPr>
        <p:spPr>
          <a:xfrm>
            <a:off x="10862452" y="381000"/>
            <a:ext cx="643748" cy="365125"/>
          </a:xfrm>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2134957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6B5AF9-C5BB-4B24-83DD-AA9EBD489878}" type="datetimeFigureOut">
              <a:rPr lang="en-AU" smtClean="0"/>
              <a:t>22/04/2021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881373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6B5AF9-C5BB-4B24-83DD-AA9EBD489878}" type="datetimeFigureOut">
              <a:rPr lang="en-AU" smtClean="0"/>
              <a:t>22/04/2021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2386414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B5AF9-C5BB-4B24-83DD-AA9EBD489878}" type="datetimeFigureOut">
              <a:rPr lang="en-AU" smtClean="0"/>
              <a:t>22/04/2021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73538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06B5AF9-C5BB-4B24-83DD-AA9EBD489878}" type="datetimeFigureOut">
              <a:rPr lang="en-AU" smtClean="0"/>
              <a:t>22/04/2021</a:t>
            </a:fld>
            <a:endParaRPr lang="en-AU"/>
          </a:p>
        </p:txBody>
      </p:sp>
      <p:sp>
        <p:nvSpPr>
          <p:cNvPr id="5" name="Footer Placeholder 4"/>
          <p:cNvSpPr>
            <a:spLocks noGrp="1"/>
          </p:cNvSpPr>
          <p:nvPr>
            <p:ph type="ftr" sz="quarter" idx="11"/>
          </p:nvPr>
        </p:nvSpPr>
        <p:spPr>
          <a:xfrm>
            <a:off x="685800" y="381000"/>
            <a:ext cx="6991492" cy="36512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1247235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6B5AF9-C5BB-4B24-83DD-AA9EBD489878}" type="datetimeFigureOut">
              <a:rPr lang="en-AU" smtClean="0"/>
              <a:t>22/04/2021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294520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06B5AF9-C5BB-4B24-83DD-AA9EBD489878}" type="datetimeFigureOut">
              <a:rPr lang="en-AU" smtClean="0"/>
              <a:t>22/04/2021</a:t>
            </a:fld>
            <a:endParaRPr lang="en-AU"/>
          </a:p>
        </p:txBody>
      </p:sp>
      <p:sp>
        <p:nvSpPr>
          <p:cNvPr id="5" name="Footer Placeholder 4"/>
          <p:cNvSpPr>
            <a:spLocks noGrp="1"/>
          </p:cNvSpPr>
          <p:nvPr>
            <p:ph type="ftr" sz="quarter" idx="11"/>
          </p:nvPr>
        </p:nvSpPr>
        <p:spPr>
          <a:xfrm>
            <a:off x="685800" y="381001"/>
            <a:ext cx="6991492" cy="364065"/>
          </a:xfrm>
        </p:spPr>
        <p:txBody>
          <a:bodyPr/>
          <a:lstStyle/>
          <a:p>
            <a:endParaRPr lang="en-AU"/>
          </a:p>
        </p:txBody>
      </p:sp>
      <p:sp>
        <p:nvSpPr>
          <p:cNvPr id="6" name="Slide Number Placeholder 5"/>
          <p:cNvSpPr>
            <a:spLocks noGrp="1"/>
          </p:cNvSpPr>
          <p:nvPr>
            <p:ph type="sldNum" sz="quarter" idx="12"/>
          </p:nvPr>
        </p:nvSpPr>
        <p:spPr>
          <a:xfrm>
            <a:off x="10862452" y="381000"/>
            <a:ext cx="643748" cy="365125"/>
          </a:xfrm>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370774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6B5AF9-C5BB-4B24-83DD-AA9EBD489878}" type="datetimeFigureOut">
              <a:rPr lang="en-AU" smtClean="0"/>
              <a:t>22/04/2021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4051092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6B5AF9-C5BB-4B24-83DD-AA9EBD489878}" type="datetimeFigureOut">
              <a:rPr lang="en-AU" smtClean="0"/>
              <a:t>22/04/2021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1338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6B5AF9-C5BB-4B24-83DD-AA9EBD489878}" type="datetimeFigureOut">
              <a:rPr lang="en-AU" smtClean="0"/>
              <a:t>22/04/2021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184141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B5AF9-C5BB-4B24-83DD-AA9EBD489878}" type="datetimeFigureOut">
              <a:rPr lang="en-AU" smtClean="0"/>
              <a:t>22/04/2021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413787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6B5AF9-C5BB-4B24-83DD-AA9EBD489878}" type="datetimeFigureOut">
              <a:rPr lang="en-AU" smtClean="0"/>
              <a:t>22/04/2021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18973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6B5AF9-C5BB-4B24-83DD-AA9EBD489878}" type="datetimeFigureOut">
              <a:rPr lang="en-AU" smtClean="0"/>
              <a:t>22/04/2021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1C989A1-2C87-4EA3-B3A3-916E3BE325BA}" type="slidenum">
              <a:rPr lang="en-AU" smtClean="0"/>
              <a:t>‹#›</a:t>
            </a:fld>
            <a:endParaRPr lang="en-AU"/>
          </a:p>
        </p:txBody>
      </p:sp>
    </p:spTree>
    <p:extLst>
      <p:ext uri="{BB962C8B-B14F-4D97-AF65-F5344CB8AC3E}">
        <p14:creationId xmlns:p14="http://schemas.microsoft.com/office/powerpoint/2010/main" val="345551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6B5AF9-C5BB-4B24-83DD-AA9EBD489878}" type="datetimeFigureOut">
              <a:rPr lang="en-AU" smtClean="0"/>
              <a:t>22/04/2021</a:t>
            </a:fld>
            <a:endParaRPr lang="en-A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C989A1-2C87-4EA3-B3A3-916E3BE325BA}" type="slidenum">
              <a:rPr lang="en-AU" smtClean="0"/>
              <a:t>‹#›</a:t>
            </a:fld>
            <a:endParaRPr lang="en-AU"/>
          </a:p>
        </p:txBody>
      </p:sp>
    </p:spTree>
    <p:extLst>
      <p:ext uri="{BB962C8B-B14F-4D97-AF65-F5344CB8AC3E}">
        <p14:creationId xmlns:p14="http://schemas.microsoft.com/office/powerpoint/2010/main" val="9660963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7.png"/><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7.png"/><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60BE-9F33-4A5A-81C1-9B88335C6BB3}"/>
              </a:ext>
            </a:extLst>
          </p:cNvPr>
          <p:cNvSpPr>
            <a:spLocks noGrp="1"/>
          </p:cNvSpPr>
          <p:nvPr>
            <p:ph type="title"/>
          </p:nvPr>
        </p:nvSpPr>
        <p:spPr/>
        <p:txBody>
          <a:bodyPr/>
          <a:lstStyle/>
          <a:p>
            <a:r>
              <a:rPr lang="en-AU" dirty="0"/>
              <a:t>Fill the following table in your books</a:t>
            </a:r>
          </a:p>
        </p:txBody>
      </p:sp>
      <p:graphicFrame>
        <p:nvGraphicFramePr>
          <p:cNvPr id="3" name="Table 3">
            <a:extLst>
              <a:ext uri="{FF2B5EF4-FFF2-40B4-BE49-F238E27FC236}">
                <a16:creationId xmlns:a16="http://schemas.microsoft.com/office/drawing/2014/main" id="{88E26DBD-F353-4B97-8ECD-700CC42500D8}"/>
              </a:ext>
            </a:extLst>
          </p:cNvPr>
          <p:cNvGraphicFramePr>
            <a:graphicFrameLocks noGrp="1"/>
          </p:cNvGraphicFramePr>
          <p:nvPr>
            <p:extLst>
              <p:ext uri="{D42A27DB-BD31-4B8C-83A1-F6EECF244321}">
                <p14:modId xmlns:p14="http://schemas.microsoft.com/office/powerpoint/2010/main" val="1146098479"/>
              </p:ext>
            </p:extLst>
          </p:nvPr>
        </p:nvGraphicFramePr>
        <p:xfrm>
          <a:off x="2032000" y="2453215"/>
          <a:ext cx="8127999" cy="244898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02494264"/>
                    </a:ext>
                  </a:extLst>
                </a:gridCol>
                <a:gridCol w="2709333">
                  <a:extLst>
                    <a:ext uri="{9D8B030D-6E8A-4147-A177-3AD203B41FA5}">
                      <a16:colId xmlns:a16="http://schemas.microsoft.com/office/drawing/2014/main" val="3921237527"/>
                    </a:ext>
                  </a:extLst>
                </a:gridCol>
                <a:gridCol w="2709333">
                  <a:extLst>
                    <a:ext uri="{9D8B030D-6E8A-4147-A177-3AD203B41FA5}">
                      <a16:colId xmlns:a16="http://schemas.microsoft.com/office/drawing/2014/main" val="440998165"/>
                    </a:ext>
                  </a:extLst>
                </a:gridCol>
              </a:tblGrid>
              <a:tr h="613835">
                <a:tc>
                  <a:txBody>
                    <a:bodyPr/>
                    <a:lstStyle/>
                    <a:p>
                      <a:r>
                        <a:rPr lang="en-AU" dirty="0"/>
                        <a:t>What I already know about chemistry</a:t>
                      </a:r>
                    </a:p>
                  </a:txBody>
                  <a:tcPr/>
                </a:tc>
                <a:tc>
                  <a:txBody>
                    <a:bodyPr/>
                    <a:lstStyle/>
                    <a:p>
                      <a:r>
                        <a:rPr lang="en-AU" dirty="0"/>
                        <a:t>What I want to know about chemistry</a:t>
                      </a:r>
                    </a:p>
                  </a:txBody>
                  <a:tcPr/>
                </a:tc>
                <a:tc>
                  <a:txBody>
                    <a:bodyPr/>
                    <a:lstStyle/>
                    <a:p>
                      <a:r>
                        <a:rPr lang="en-AU" dirty="0"/>
                        <a:t>What I learned about chemistry this class</a:t>
                      </a:r>
                    </a:p>
                  </a:txBody>
                  <a:tcPr/>
                </a:tc>
                <a:extLst>
                  <a:ext uri="{0D108BD9-81ED-4DB2-BD59-A6C34878D82A}">
                    <a16:rowId xmlns:a16="http://schemas.microsoft.com/office/drawing/2014/main" val="4025461628"/>
                  </a:ext>
                </a:extLst>
              </a:tr>
              <a:tr h="1808906">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3653074380"/>
                  </a:ext>
                </a:extLst>
              </a:tr>
            </a:tbl>
          </a:graphicData>
        </a:graphic>
      </p:graphicFrame>
    </p:spTree>
    <p:extLst>
      <p:ext uri="{BB962C8B-B14F-4D97-AF65-F5344CB8AC3E}">
        <p14:creationId xmlns:p14="http://schemas.microsoft.com/office/powerpoint/2010/main" val="3671101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06FC9-95CB-496B-BDB4-1D0B86F31B79}"/>
              </a:ext>
            </a:extLst>
          </p:cNvPr>
          <p:cNvSpPr>
            <a:spLocks noGrp="1"/>
          </p:cNvSpPr>
          <p:nvPr>
            <p:ph type="title"/>
          </p:nvPr>
        </p:nvSpPr>
        <p:spPr/>
        <p:txBody>
          <a:bodyPr/>
          <a:lstStyle/>
          <a:p>
            <a:r>
              <a:rPr lang="en-AU" dirty="0"/>
              <a:t>Electron configuration</a:t>
            </a:r>
          </a:p>
        </p:txBody>
      </p:sp>
      <p:sp>
        <p:nvSpPr>
          <p:cNvPr id="3" name="Content Placeholder 2">
            <a:extLst>
              <a:ext uri="{FF2B5EF4-FFF2-40B4-BE49-F238E27FC236}">
                <a16:creationId xmlns:a16="http://schemas.microsoft.com/office/drawing/2014/main" id="{B8AF06C6-74D1-4945-9432-E9E199FB242E}"/>
              </a:ext>
            </a:extLst>
          </p:cNvPr>
          <p:cNvSpPr>
            <a:spLocks noGrp="1"/>
          </p:cNvSpPr>
          <p:nvPr>
            <p:ph idx="1"/>
          </p:nvPr>
        </p:nvSpPr>
        <p:spPr>
          <a:xfrm>
            <a:off x="685800" y="2194560"/>
            <a:ext cx="10820400" cy="4568190"/>
          </a:xfrm>
        </p:spPr>
        <p:txBody>
          <a:bodyPr/>
          <a:lstStyle/>
          <a:p>
            <a:r>
              <a:rPr lang="en-AU" dirty="0"/>
              <a:t>Sometimes, we like to write the electron arrangement as a series of numbers – this is called the electron configuration. For example, the electron configuration for sodium (atomic number = 11) is 2, 8, 1</a:t>
            </a:r>
          </a:p>
          <a:p>
            <a:endParaRPr lang="en-AU" dirty="0"/>
          </a:p>
          <a:p>
            <a:r>
              <a:rPr lang="en-AU" dirty="0"/>
              <a:t>To figure this out for the first 20 elements, we use the “2-8-8-2” rule. This says that the first shell stops accepting electrons after it has 2, the second stops when it has 8, the third also stops when it has 8, and the fourth stops when it has 2 as well.</a:t>
            </a:r>
          </a:p>
          <a:p>
            <a:endParaRPr lang="en-AU" dirty="0"/>
          </a:p>
          <a:p>
            <a:r>
              <a:rPr lang="en-AU" dirty="0"/>
              <a:t>Oxygen (atomic number=8):		2, 6</a:t>
            </a:r>
          </a:p>
          <a:p>
            <a:r>
              <a:rPr lang="en-AU" dirty="0"/>
              <a:t>Potassium (atomic number=19):		2, 8, 8, 1</a:t>
            </a:r>
          </a:p>
          <a:p>
            <a:r>
              <a:rPr lang="en-AU" dirty="0" err="1"/>
              <a:t>Sulfur</a:t>
            </a:r>
            <a:r>
              <a:rPr lang="en-AU" dirty="0"/>
              <a:t> (atomic number=16):		2, 8, 6</a:t>
            </a:r>
          </a:p>
        </p:txBody>
      </p:sp>
    </p:spTree>
    <p:extLst>
      <p:ext uri="{BB962C8B-B14F-4D97-AF65-F5344CB8AC3E}">
        <p14:creationId xmlns:p14="http://schemas.microsoft.com/office/powerpoint/2010/main" val="271669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CDE7-8B0F-4FF1-A724-1E543CB76F51}"/>
              </a:ext>
            </a:extLst>
          </p:cNvPr>
          <p:cNvSpPr>
            <a:spLocks noGrp="1"/>
          </p:cNvSpPr>
          <p:nvPr>
            <p:ph type="title"/>
          </p:nvPr>
        </p:nvSpPr>
        <p:spPr/>
        <p:txBody>
          <a:bodyPr/>
          <a:lstStyle/>
          <a:p>
            <a:r>
              <a:rPr lang="en-AU" dirty="0"/>
              <a:t>Electron configuration method</a:t>
            </a:r>
          </a:p>
        </p:txBody>
      </p:sp>
      <p:sp>
        <p:nvSpPr>
          <p:cNvPr id="3" name="Content Placeholder 2">
            <a:extLst>
              <a:ext uri="{FF2B5EF4-FFF2-40B4-BE49-F238E27FC236}">
                <a16:creationId xmlns:a16="http://schemas.microsoft.com/office/drawing/2014/main" id="{CC75D207-6265-43C2-909F-50D0B2F769EB}"/>
              </a:ext>
            </a:extLst>
          </p:cNvPr>
          <p:cNvSpPr>
            <a:spLocks noGrp="1"/>
          </p:cNvSpPr>
          <p:nvPr>
            <p:ph idx="1"/>
          </p:nvPr>
        </p:nvSpPr>
        <p:spPr/>
        <p:txBody>
          <a:bodyPr/>
          <a:lstStyle/>
          <a:p>
            <a:r>
              <a:rPr lang="en-AU" dirty="0"/>
              <a:t>Step 1: Count the number of electrons</a:t>
            </a:r>
          </a:p>
          <a:p>
            <a:r>
              <a:rPr lang="en-AU" dirty="0"/>
              <a:t>Step 2: Add electrons to the first shell until you run out or it is full (2)</a:t>
            </a:r>
          </a:p>
          <a:p>
            <a:r>
              <a:rPr lang="en-AU" dirty="0"/>
              <a:t>Step 3: Add electrons to the second shell until you run out or it is full (8)</a:t>
            </a:r>
          </a:p>
          <a:p>
            <a:r>
              <a:rPr lang="en-AU" dirty="0"/>
              <a:t>Step 4: Add electrons to the third shell until you run out or it is full (8)</a:t>
            </a:r>
          </a:p>
          <a:p>
            <a:r>
              <a:rPr lang="en-AU" dirty="0"/>
              <a:t>Step 5: Add electrons to the fourth shell until you run out or it is full (2)</a:t>
            </a:r>
          </a:p>
          <a:p>
            <a:endParaRPr lang="en-AU" dirty="0"/>
          </a:p>
          <a:p>
            <a:r>
              <a:rPr lang="en-AU" dirty="0"/>
              <a:t>For example, let’s work through phosphorus (atomic number=15)</a:t>
            </a:r>
          </a:p>
        </p:txBody>
      </p:sp>
    </p:spTree>
    <p:extLst>
      <p:ext uri="{BB962C8B-B14F-4D97-AF65-F5344CB8AC3E}">
        <p14:creationId xmlns:p14="http://schemas.microsoft.com/office/powerpoint/2010/main" val="94274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48EC-45A6-4661-B796-7F94DBD27116}"/>
              </a:ext>
            </a:extLst>
          </p:cNvPr>
          <p:cNvSpPr>
            <a:spLocks noGrp="1"/>
          </p:cNvSpPr>
          <p:nvPr>
            <p:ph type="title"/>
          </p:nvPr>
        </p:nvSpPr>
        <p:spPr/>
        <p:txBody>
          <a:bodyPr/>
          <a:lstStyle/>
          <a:p>
            <a:r>
              <a:rPr lang="en-AU" dirty="0"/>
              <a:t>Guided practice</a:t>
            </a:r>
          </a:p>
        </p:txBody>
      </p:sp>
      <p:sp>
        <p:nvSpPr>
          <p:cNvPr id="3" name="Content Placeholder 2">
            <a:extLst>
              <a:ext uri="{FF2B5EF4-FFF2-40B4-BE49-F238E27FC236}">
                <a16:creationId xmlns:a16="http://schemas.microsoft.com/office/drawing/2014/main" id="{47D67533-D671-4FA1-B951-F414F4ADF44D}"/>
              </a:ext>
            </a:extLst>
          </p:cNvPr>
          <p:cNvSpPr>
            <a:spLocks noGrp="1"/>
          </p:cNvSpPr>
          <p:nvPr>
            <p:ph idx="1"/>
          </p:nvPr>
        </p:nvSpPr>
        <p:spPr/>
        <p:txBody>
          <a:bodyPr/>
          <a:lstStyle/>
          <a:p>
            <a:r>
              <a:rPr lang="en-AU" dirty="0"/>
              <a:t>Figure out the electron configuration for the following:</a:t>
            </a:r>
          </a:p>
          <a:p>
            <a:pPr lvl="1"/>
            <a:r>
              <a:rPr lang="en-AU" dirty="0"/>
              <a:t>Beryllium (atomic number=4)</a:t>
            </a:r>
          </a:p>
          <a:p>
            <a:pPr lvl="1"/>
            <a:endParaRPr lang="en-AU" dirty="0"/>
          </a:p>
          <a:p>
            <a:pPr lvl="1"/>
            <a:r>
              <a:rPr lang="en-AU" dirty="0"/>
              <a:t>Fluorine (atomic number=9)</a:t>
            </a:r>
          </a:p>
          <a:p>
            <a:pPr lvl="1"/>
            <a:endParaRPr lang="en-AU" dirty="0"/>
          </a:p>
          <a:p>
            <a:pPr lvl="1"/>
            <a:r>
              <a:rPr lang="en-AU" dirty="0"/>
              <a:t>Aluminium (atomic number=13)</a:t>
            </a:r>
          </a:p>
          <a:p>
            <a:pPr lvl="1"/>
            <a:endParaRPr lang="en-AU" dirty="0"/>
          </a:p>
          <a:p>
            <a:pPr lvl="1"/>
            <a:r>
              <a:rPr lang="en-AU" dirty="0"/>
              <a:t>Calcium (atomic number=20)</a:t>
            </a:r>
          </a:p>
        </p:txBody>
      </p:sp>
      <p:pic>
        <p:nvPicPr>
          <p:cNvPr id="4" name="MS900388269[1].wav">
            <a:hlinkClick r:id="" action="ppaction://media"/>
            <a:extLst>
              <a:ext uri="{FF2B5EF4-FFF2-40B4-BE49-F238E27FC236}">
                <a16:creationId xmlns:a16="http://schemas.microsoft.com/office/drawing/2014/main" id="{1166A34B-F32C-408D-AF66-F443F275DF0E}"/>
              </a:ext>
            </a:extLst>
          </p:cNvPr>
          <p:cNvPicPr>
            <a:picLocks noRot="1"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387530" y="6488968"/>
            <a:ext cx="144016" cy="144016"/>
          </a:xfrm>
          <a:prstGeom prst="rect">
            <a:avLst/>
          </a:prstGeom>
        </p:spPr>
      </p:pic>
      <p:sp>
        <p:nvSpPr>
          <p:cNvPr id="5" name="Rectangle 4">
            <a:extLst>
              <a:ext uri="{FF2B5EF4-FFF2-40B4-BE49-F238E27FC236}">
                <a16:creationId xmlns:a16="http://schemas.microsoft.com/office/drawing/2014/main" id="{097448F2-F5FD-443F-897F-EC80A36BE8A7}"/>
              </a:ext>
            </a:extLst>
          </p:cNvPr>
          <p:cNvSpPr>
            <a:spLocks noChangeArrowheads="1"/>
          </p:cNvSpPr>
          <p:nvPr/>
        </p:nvSpPr>
        <p:spPr bwMode="auto">
          <a:xfrm>
            <a:off x="2895600" y="6448425"/>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6" name="Rectangle 5">
            <a:extLst>
              <a:ext uri="{FF2B5EF4-FFF2-40B4-BE49-F238E27FC236}">
                <a16:creationId xmlns:a16="http://schemas.microsoft.com/office/drawing/2014/main" id="{387EE927-59DB-4BC1-841B-9EBD0584B372}"/>
              </a:ext>
            </a:extLst>
          </p:cNvPr>
          <p:cNvSpPr>
            <a:spLocks noChangeArrowheads="1"/>
          </p:cNvSpPr>
          <p:nvPr/>
        </p:nvSpPr>
        <p:spPr bwMode="auto">
          <a:xfrm>
            <a:off x="2895600" y="6448425"/>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7" name="Text Box 5">
            <a:extLst>
              <a:ext uri="{FF2B5EF4-FFF2-40B4-BE49-F238E27FC236}">
                <a16:creationId xmlns:a16="http://schemas.microsoft.com/office/drawing/2014/main" id="{BA1E53B3-1F72-46C3-BB23-D07EC43DC972}"/>
              </a:ext>
            </a:extLst>
          </p:cNvPr>
          <p:cNvSpPr txBox="1">
            <a:spLocks noChangeArrowheads="1"/>
          </p:cNvSpPr>
          <p:nvPr/>
        </p:nvSpPr>
        <p:spPr bwMode="auto">
          <a:xfrm>
            <a:off x="5768975" y="5593048"/>
            <a:ext cx="1270000" cy="823912"/>
          </a:xfrm>
          <a:prstGeom prst="rect">
            <a:avLst/>
          </a:prstGeom>
          <a:noFill/>
          <a:ln w="9525">
            <a:noFill/>
            <a:miter lim="800000"/>
            <a:headEnd/>
            <a:tailEnd/>
          </a:ln>
          <a:effectLst/>
        </p:spPr>
        <p:txBody>
          <a:bodyPr wrap="none">
            <a:spAutoFit/>
          </a:bodyPr>
          <a:lstStyle/>
          <a:p>
            <a:r>
              <a:rPr lang="en-GB" sz="4800" dirty="0"/>
              <a:t>End</a:t>
            </a:r>
          </a:p>
        </p:txBody>
      </p:sp>
    </p:spTree>
    <p:extLst>
      <p:ext uri="{BB962C8B-B14F-4D97-AF65-F5344CB8AC3E}">
        <p14:creationId xmlns:p14="http://schemas.microsoft.com/office/powerpoint/2010/main" val="150616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000"/>
                                        <p:tgtEl>
                                          <p:spTgt spid="5"/>
                                        </p:tgtEl>
                                      </p:cBhvr>
                                    </p:animEffect>
                                  </p:childTnLst>
                                </p:cTn>
                              </p:par>
                            </p:childTnLst>
                          </p:cTn>
                        </p:par>
                        <p:par>
                          <p:cTn id="8" fill="hold">
                            <p:stCondLst>
                              <p:cond delay="3000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4" name="laser.wav"/>
                                        </p:tgtEl>
                                      </p:cMediaNode>
                                    </p:audio>
                                  </p:subTnLst>
                                </p:cTn>
                              </p:par>
                              <p:par>
                                <p:cTn id="11" presetID="1" presetClass="mediacall" presetSubtype="0" fill="hold" nodeType="withEffect">
                                  <p:stCondLst>
                                    <p:cond delay="0"/>
                                  </p:stCondLst>
                                  <p:childTnLst>
                                    <p:cmd type="call" cmd="playFrom(0.0)">
                                      <p:cBhvr>
                                        <p:cTn id="12" dur="704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bldLst>
      <p:bldP spid="5"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6DC63-F4B3-46BA-817F-5D5F25F8264F}"/>
              </a:ext>
            </a:extLst>
          </p:cNvPr>
          <p:cNvSpPr>
            <a:spLocks noGrp="1"/>
          </p:cNvSpPr>
          <p:nvPr>
            <p:ph type="title"/>
          </p:nvPr>
        </p:nvSpPr>
        <p:spPr/>
        <p:txBody>
          <a:bodyPr/>
          <a:lstStyle/>
          <a:p>
            <a:r>
              <a:rPr lang="en-AU" dirty="0"/>
              <a:t>Independent practice</a:t>
            </a:r>
          </a:p>
        </p:txBody>
      </p:sp>
      <p:sp>
        <p:nvSpPr>
          <p:cNvPr id="3" name="Content Placeholder 2">
            <a:extLst>
              <a:ext uri="{FF2B5EF4-FFF2-40B4-BE49-F238E27FC236}">
                <a16:creationId xmlns:a16="http://schemas.microsoft.com/office/drawing/2014/main" id="{8A5F4356-E535-48C2-A84A-BAE3B8B6DF0A}"/>
              </a:ext>
            </a:extLst>
          </p:cNvPr>
          <p:cNvSpPr>
            <a:spLocks noGrp="1"/>
          </p:cNvSpPr>
          <p:nvPr>
            <p:ph idx="1"/>
          </p:nvPr>
        </p:nvSpPr>
        <p:spPr/>
        <p:txBody>
          <a:bodyPr/>
          <a:lstStyle/>
          <a:p>
            <a:pPr marL="457200" indent="-457200">
              <a:buFont typeface="+mj-lt"/>
              <a:buAutoNum type="arabicPeriod"/>
            </a:pPr>
            <a:r>
              <a:rPr lang="en-AU" dirty="0"/>
              <a:t>Complete the following table:</a:t>
            </a:r>
          </a:p>
          <a:p>
            <a:pPr marL="457200" indent="-457200">
              <a:buFont typeface="+mj-lt"/>
              <a:buAutoNum type="arabicPeriod"/>
            </a:pPr>
            <a:endParaRPr lang="en-AU" dirty="0"/>
          </a:p>
          <a:p>
            <a:pPr marL="457200" indent="-457200">
              <a:buFont typeface="+mj-lt"/>
              <a:buAutoNum type="arabicPeriod"/>
            </a:pPr>
            <a:endParaRPr lang="en-AU" dirty="0"/>
          </a:p>
          <a:p>
            <a:pPr marL="457200" indent="-457200">
              <a:buFont typeface="+mj-lt"/>
              <a:buAutoNum type="arabicPeriod"/>
            </a:pPr>
            <a:endParaRPr lang="en-AU" dirty="0"/>
          </a:p>
          <a:p>
            <a:pPr marL="457200" indent="-457200">
              <a:buFont typeface="+mj-lt"/>
              <a:buAutoNum type="arabicPeriod"/>
            </a:pPr>
            <a:endParaRPr lang="en-AU" dirty="0"/>
          </a:p>
          <a:p>
            <a:pPr marL="457200" indent="-457200">
              <a:buFont typeface="+mj-lt"/>
              <a:buAutoNum type="arabicPeriod"/>
            </a:pPr>
            <a:endParaRPr lang="en-AU" dirty="0"/>
          </a:p>
          <a:p>
            <a:pPr marL="457200" indent="-457200">
              <a:buFont typeface="+mj-lt"/>
              <a:buAutoNum type="arabicPeriod"/>
            </a:pPr>
            <a:endParaRPr lang="en-AU" dirty="0"/>
          </a:p>
          <a:p>
            <a:pPr marL="457200" indent="-457200">
              <a:buFont typeface="+mj-lt"/>
              <a:buAutoNum type="arabicPeriod"/>
            </a:pPr>
            <a:r>
              <a:rPr lang="en-AU" dirty="0"/>
              <a:t>Draw a picture of boron</a:t>
            </a:r>
          </a:p>
        </p:txBody>
      </p:sp>
      <p:graphicFrame>
        <p:nvGraphicFramePr>
          <p:cNvPr id="4" name="Table 5">
            <a:extLst>
              <a:ext uri="{FF2B5EF4-FFF2-40B4-BE49-F238E27FC236}">
                <a16:creationId xmlns:a16="http://schemas.microsoft.com/office/drawing/2014/main" id="{FAB3226E-95EC-4A8F-B107-B16C96A87B04}"/>
              </a:ext>
            </a:extLst>
          </p:cNvPr>
          <p:cNvGraphicFramePr>
            <a:graphicFrameLocks noGrp="1"/>
          </p:cNvGraphicFramePr>
          <p:nvPr>
            <p:extLst>
              <p:ext uri="{D42A27DB-BD31-4B8C-83A1-F6EECF244321}">
                <p14:modId xmlns:p14="http://schemas.microsoft.com/office/powerpoint/2010/main" val="2446072268"/>
              </p:ext>
            </p:extLst>
          </p:nvPr>
        </p:nvGraphicFramePr>
        <p:xfrm>
          <a:off x="180976" y="2714792"/>
          <a:ext cx="11782426" cy="2123440"/>
        </p:xfrm>
        <a:graphic>
          <a:graphicData uri="http://schemas.openxmlformats.org/drawingml/2006/table">
            <a:tbl>
              <a:tblPr firstRow="1" bandRow="1">
                <a:tableStyleId>{5C22544A-7EE6-4342-B048-85BDC9FD1C3A}</a:tableStyleId>
              </a:tblPr>
              <a:tblGrid>
                <a:gridCol w="1864368">
                  <a:extLst>
                    <a:ext uri="{9D8B030D-6E8A-4147-A177-3AD203B41FA5}">
                      <a16:colId xmlns:a16="http://schemas.microsoft.com/office/drawing/2014/main" val="1252244973"/>
                    </a:ext>
                  </a:extLst>
                </a:gridCol>
                <a:gridCol w="1502038">
                  <a:extLst>
                    <a:ext uri="{9D8B030D-6E8A-4147-A177-3AD203B41FA5}">
                      <a16:colId xmlns:a16="http://schemas.microsoft.com/office/drawing/2014/main" val="1356089535"/>
                    </a:ext>
                  </a:extLst>
                </a:gridCol>
                <a:gridCol w="1683204">
                  <a:extLst>
                    <a:ext uri="{9D8B030D-6E8A-4147-A177-3AD203B41FA5}">
                      <a16:colId xmlns:a16="http://schemas.microsoft.com/office/drawing/2014/main" val="2858576075"/>
                    </a:ext>
                  </a:extLst>
                </a:gridCol>
                <a:gridCol w="1683204">
                  <a:extLst>
                    <a:ext uri="{9D8B030D-6E8A-4147-A177-3AD203B41FA5}">
                      <a16:colId xmlns:a16="http://schemas.microsoft.com/office/drawing/2014/main" val="790096826"/>
                    </a:ext>
                  </a:extLst>
                </a:gridCol>
                <a:gridCol w="1683204">
                  <a:extLst>
                    <a:ext uri="{9D8B030D-6E8A-4147-A177-3AD203B41FA5}">
                      <a16:colId xmlns:a16="http://schemas.microsoft.com/office/drawing/2014/main" val="2970351286"/>
                    </a:ext>
                  </a:extLst>
                </a:gridCol>
                <a:gridCol w="1683204">
                  <a:extLst>
                    <a:ext uri="{9D8B030D-6E8A-4147-A177-3AD203B41FA5}">
                      <a16:colId xmlns:a16="http://schemas.microsoft.com/office/drawing/2014/main" val="3549971277"/>
                    </a:ext>
                  </a:extLst>
                </a:gridCol>
                <a:gridCol w="1683204">
                  <a:extLst>
                    <a:ext uri="{9D8B030D-6E8A-4147-A177-3AD203B41FA5}">
                      <a16:colId xmlns:a16="http://schemas.microsoft.com/office/drawing/2014/main" val="1339173463"/>
                    </a:ext>
                  </a:extLst>
                </a:gridCol>
              </a:tblGrid>
              <a:tr h="370840">
                <a:tc>
                  <a:txBody>
                    <a:bodyPr/>
                    <a:lstStyle/>
                    <a:p>
                      <a:r>
                        <a:rPr lang="en-AU" dirty="0"/>
                        <a:t>Element</a:t>
                      </a:r>
                    </a:p>
                  </a:txBody>
                  <a:tcPr/>
                </a:tc>
                <a:tc>
                  <a:txBody>
                    <a:bodyPr/>
                    <a:lstStyle/>
                    <a:p>
                      <a:r>
                        <a:rPr lang="en-AU" dirty="0"/>
                        <a:t>Atomic Number</a:t>
                      </a:r>
                    </a:p>
                  </a:txBody>
                  <a:tcPr/>
                </a:tc>
                <a:tc>
                  <a:txBody>
                    <a:bodyPr/>
                    <a:lstStyle/>
                    <a:p>
                      <a:r>
                        <a:rPr lang="en-AU" dirty="0"/>
                        <a:t>Mass Number</a:t>
                      </a:r>
                    </a:p>
                  </a:txBody>
                  <a:tcPr/>
                </a:tc>
                <a:tc>
                  <a:txBody>
                    <a:bodyPr/>
                    <a:lstStyle/>
                    <a:p>
                      <a:r>
                        <a:rPr lang="en-AU" dirty="0"/>
                        <a:t>Number of protons</a:t>
                      </a:r>
                    </a:p>
                  </a:txBody>
                  <a:tcPr/>
                </a:tc>
                <a:tc>
                  <a:txBody>
                    <a:bodyPr/>
                    <a:lstStyle/>
                    <a:p>
                      <a:r>
                        <a:rPr lang="en-AU" dirty="0"/>
                        <a:t>Number of neutrons</a:t>
                      </a:r>
                    </a:p>
                  </a:txBody>
                  <a:tcPr/>
                </a:tc>
                <a:tc>
                  <a:txBody>
                    <a:bodyPr/>
                    <a:lstStyle/>
                    <a:p>
                      <a:r>
                        <a:rPr lang="en-AU" dirty="0"/>
                        <a:t>Number of electrons</a:t>
                      </a:r>
                    </a:p>
                  </a:txBody>
                  <a:tcPr/>
                </a:tc>
                <a:tc>
                  <a:txBody>
                    <a:bodyPr/>
                    <a:lstStyle/>
                    <a:p>
                      <a:r>
                        <a:rPr lang="en-AU" dirty="0"/>
                        <a:t>Electron Configuration</a:t>
                      </a:r>
                    </a:p>
                  </a:txBody>
                  <a:tcPr/>
                </a:tc>
                <a:extLst>
                  <a:ext uri="{0D108BD9-81ED-4DB2-BD59-A6C34878D82A}">
                    <a16:rowId xmlns:a16="http://schemas.microsoft.com/office/drawing/2014/main" val="1500437490"/>
                  </a:ext>
                </a:extLst>
              </a:tr>
              <a:tr h="370840">
                <a:tc>
                  <a:txBody>
                    <a:bodyPr/>
                    <a:lstStyle/>
                    <a:p>
                      <a:r>
                        <a:rPr lang="en-AU" dirty="0"/>
                        <a:t>Boron</a:t>
                      </a:r>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443698090"/>
                  </a:ext>
                </a:extLst>
              </a:tr>
              <a:tr h="370840">
                <a:tc>
                  <a:txBody>
                    <a:bodyPr/>
                    <a:lstStyle/>
                    <a:p>
                      <a:endParaRPr lang="en-AU" dirty="0"/>
                    </a:p>
                  </a:txBody>
                  <a:tcPr/>
                </a:tc>
                <a:tc>
                  <a:txBody>
                    <a:bodyPr/>
                    <a:lstStyle/>
                    <a:p>
                      <a:r>
                        <a:rPr lang="en-AU" dirty="0"/>
                        <a:t>12</a:t>
                      </a:r>
                    </a:p>
                  </a:txBody>
                  <a:tcPr/>
                </a:tc>
                <a:tc>
                  <a:txBody>
                    <a:bodyPr/>
                    <a:lstStyle/>
                    <a:p>
                      <a:endParaRPr lang="en-AU" dirty="0"/>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126298931"/>
                  </a:ext>
                </a:extLst>
              </a:tr>
              <a:tr h="370840">
                <a:tc>
                  <a:txBody>
                    <a:bodyPr/>
                    <a:lstStyle/>
                    <a:p>
                      <a:endParaRPr lang="en-AU" dirty="0"/>
                    </a:p>
                  </a:txBody>
                  <a:tcPr/>
                </a:tc>
                <a:tc>
                  <a:txBody>
                    <a:bodyPr/>
                    <a:lstStyle/>
                    <a:p>
                      <a:endParaRPr lang="en-AU" dirty="0"/>
                    </a:p>
                  </a:txBody>
                  <a:tcPr/>
                </a:tc>
                <a:tc>
                  <a:txBody>
                    <a:bodyPr/>
                    <a:lstStyle/>
                    <a:p>
                      <a:r>
                        <a:rPr lang="en-AU" dirty="0"/>
                        <a:t>14</a:t>
                      </a:r>
                    </a:p>
                  </a:txBody>
                  <a:tcPr/>
                </a:tc>
                <a:tc>
                  <a:txBody>
                    <a:bodyPr/>
                    <a:lstStyle/>
                    <a:p>
                      <a:endParaRPr lang="en-AU"/>
                    </a:p>
                  </a:txBody>
                  <a:tcPr/>
                </a:tc>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519645849"/>
                  </a:ext>
                </a:extLst>
              </a:tr>
              <a:tr h="370840">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r>
                        <a:rPr lang="en-AU" dirty="0"/>
                        <a:t>18</a:t>
                      </a:r>
                    </a:p>
                  </a:txBody>
                  <a:tcPr/>
                </a:tc>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88645156"/>
                  </a:ext>
                </a:extLst>
              </a:tr>
            </a:tbl>
          </a:graphicData>
        </a:graphic>
      </p:graphicFrame>
    </p:spTree>
    <p:extLst>
      <p:ext uri="{BB962C8B-B14F-4D97-AF65-F5344CB8AC3E}">
        <p14:creationId xmlns:p14="http://schemas.microsoft.com/office/powerpoint/2010/main" val="89674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2B9B-13D7-4192-B556-3EBE7F72115A}"/>
              </a:ext>
            </a:extLst>
          </p:cNvPr>
          <p:cNvSpPr>
            <a:spLocks noGrp="1"/>
          </p:cNvSpPr>
          <p:nvPr>
            <p:ph type="title"/>
          </p:nvPr>
        </p:nvSpPr>
        <p:spPr/>
        <p:txBody>
          <a:bodyPr/>
          <a:lstStyle/>
          <a:p>
            <a:r>
              <a:rPr lang="en-AU" dirty="0"/>
              <a:t>Aims</a:t>
            </a:r>
          </a:p>
        </p:txBody>
      </p:sp>
      <p:sp>
        <p:nvSpPr>
          <p:cNvPr id="3" name="Content Placeholder 2">
            <a:extLst>
              <a:ext uri="{FF2B5EF4-FFF2-40B4-BE49-F238E27FC236}">
                <a16:creationId xmlns:a16="http://schemas.microsoft.com/office/drawing/2014/main" id="{CCF7CB7E-3B63-45A8-912A-F6AC6119D46A}"/>
              </a:ext>
            </a:extLst>
          </p:cNvPr>
          <p:cNvSpPr>
            <a:spLocks noGrp="1"/>
          </p:cNvSpPr>
          <p:nvPr>
            <p:ph idx="1"/>
          </p:nvPr>
        </p:nvSpPr>
        <p:spPr/>
        <p:txBody>
          <a:bodyPr/>
          <a:lstStyle/>
          <a:p>
            <a:r>
              <a:rPr lang="en-AU" dirty="0"/>
              <a:t>Learning objectives:</a:t>
            </a:r>
          </a:p>
          <a:p>
            <a:pPr lvl="1"/>
            <a:r>
              <a:rPr lang="en-AU" dirty="0"/>
              <a:t>We will learn about the periodic table and describing atomic structure</a:t>
            </a:r>
          </a:p>
          <a:p>
            <a:pPr lvl="1"/>
            <a:endParaRPr lang="en-AU" dirty="0"/>
          </a:p>
          <a:p>
            <a:pPr lvl="1"/>
            <a:endParaRPr lang="en-AU" dirty="0"/>
          </a:p>
          <a:p>
            <a:r>
              <a:rPr lang="en-AU" dirty="0"/>
              <a:t>Success criteria:</a:t>
            </a:r>
          </a:p>
          <a:p>
            <a:pPr lvl="1"/>
            <a:r>
              <a:rPr lang="en-AU" dirty="0"/>
              <a:t>We will be able to determine the number of protons, neutrons, and electrons in an element</a:t>
            </a:r>
          </a:p>
          <a:p>
            <a:pPr lvl="1"/>
            <a:r>
              <a:rPr lang="en-AU" dirty="0"/>
              <a:t>We will be able to draw the structure of an atom</a:t>
            </a:r>
          </a:p>
          <a:p>
            <a:pPr marL="457200" lvl="1" indent="0">
              <a:buNone/>
            </a:pPr>
            <a:endParaRPr lang="en-AU" dirty="0"/>
          </a:p>
        </p:txBody>
      </p:sp>
    </p:spTree>
    <p:extLst>
      <p:ext uri="{BB962C8B-B14F-4D97-AF65-F5344CB8AC3E}">
        <p14:creationId xmlns:p14="http://schemas.microsoft.com/office/powerpoint/2010/main" val="96191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252F-701D-430E-B646-8D0A3CE0213B}"/>
              </a:ext>
            </a:extLst>
          </p:cNvPr>
          <p:cNvSpPr>
            <a:spLocks noGrp="1"/>
          </p:cNvSpPr>
          <p:nvPr>
            <p:ph type="ctrTitle"/>
          </p:nvPr>
        </p:nvSpPr>
        <p:spPr/>
        <p:txBody>
          <a:bodyPr/>
          <a:lstStyle/>
          <a:p>
            <a:r>
              <a:rPr lang="en-AU" dirty="0"/>
              <a:t>Atomic structure</a:t>
            </a:r>
          </a:p>
        </p:txBody>
      </p:sp>
    </p:spTree>
    <p:extLst>
      <p:ext uri="{BB962C8B-B14F-4D97-AF65-F5344CB8AC3E}">
        <p14:creationId xmlns:p14="http://schemas.microsoft.com/office/powerpoint/2010/main" val="30152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2B9B-13D7-4192-B556-3EBE7F72115A}"/>
              </a:ext>
            </a:extLst>
          </p:cNvPr>
          <p:cNvSpPr>
            <a:spLocks noGrp="1"/>
          </p:cNvSpPr>
          <p:nvPr>
            <p:ph type="title"/>
          </p:nvPr>
        </p:nvSpPr>
        <p:spPr/>
        <p:txBody>
          <a:bodyPr/>
          <a:lstStyle/>
          <a:p>
            <a:r>
              <a:rPr lang="en-AU" dirty="0"/>
              <a:t>Aims</a:t>
            </a:r>
          </a:p>
        </p:txBody>
      </p:sp>
      <p:sp>
        <p:nvSpPr>
          <p:cNvPr id="3" name="Content Placeholder 2">
            <a:extLst>
              <a:ext uri="{FF2B5EF4-FFF2-40B4-BE49-F238E27FC236}">
                <a16:creationId xmlns:a16="http://schemas.microsoft.com/office/drawing/2014/main" id="{CCF7CB7E-3B63-45A8-912A-F6AC6119D46A}"/>
              </a:ext>
            </a:extLst>
          </p:cNvPr>
          <p:cNvSpPr>
            <a:spLocks noGrp="1"/>
          </p:cNvSpPr>
          <p:nvPr>
            <p:ph idx="1"/>
          </p:nvPr>
        </p:nvSpPr>
        <p:spPr/>
        <p:txBody>
          <a:bodyPr/>
          <a:lstStyle/>
          <a:p>
            <a:r>
              <a:rPr lang="en-AU" dirty="0"/>
              <a:t>Learning objectives:</a:t>
            </a:r>
          </a:p>
          <a:p>
            <a:pPr lvl="1"/>
            <a:r>
              <a:rPr lang="en-AU" dirty="0"/>
              <a:t>We will learn about the periodic table and describing atomic structure</a:t>
            </a:r>
          </a:p>
          <a:p>
            <a:pPr lvl="1"/>
            <a:endParaRPr lang="en-AU" dirty="0"/>
          </a:p>
          <a:p>
            <a:pPr lvl="1"/>
            <a:endParaRPr lang="en-AU" dirty="0"/>
          </a:p>
          <a:p>
            <a:r>
              <a:rPr lang="en-AU" dirty="0"/>
              <a:t>Success criteria:</a:t>
            </a:r>
          </a:p>
          <a:p>
            <a:pPr lvl="1"/>
            <a:r>
              <a:rPr lang="en-AU" dirty="0"/>
              <a:t>We will be able to determine the number of protons, neutrons, and electrons in an element</a:t>
            </a:r>
          </a:p>
          <a:p>
            <a:pPr lvl="1"/>
            <a:r>
              <a:rPr lang="en-AU" dirty="0"/>
              <a:t>We will be able to draw the structure of an atom</a:t>
            </a:r>
          </a:p>
          <a:p>
            <a:pPr marL="457200" lvl="1" indent="0">
              <a:buNone/>
            </a:pPr>
            <a:endParaRPr lang="en-AU" dirty="0"/>
          </a:p>
        </p:txBody>
      </p:sp>
    </p:spTree>
    <p:extLst>
      <p:ext uri="{BB962C8B-B14F-4D97-AF65-F5344CB8AC3E}">
        <p14:creationId xmlns:p14="http://schemas.microsoft.com/office/powerpoint/2010/main" val="823637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F680-354C-4CC0-BAA3-02791CEA1F5B}"/>
              </a:ext>
            </a:extLst>
          </p:cNvPr>
          <p:cNvSpPr>
            <a:spLocks noGrp="1"/>
          </p:cNvSpPr>
          <p:nvPr>
            <p:ph type="title"/>
          </p:nvPr>
        </p:nvSpPr>
        <p:spPr/>
        <p:txBody>
          <a:bodyPr/>
          <a:lstStyle/>
          <a:p>
            <a:r>
              <a:rPr lang="en-AU" dirty="0"/>
              <a:t>atoms</a:t>
            </a:r>
          </a:p>
        </p:txBody>
      </p:sp>
      <p:sp>
        <p:nvSpPr>
          <p:cNvPr id="3" name="Content Placeholder 2">
            <a:extLst>
              <a:ext uri="{FF2B5EF4-FFF2-40B4-BE49-F238E27FC236}">
                <a16:creationId xmlns:a16="http://schemas.microsoft.com/office/drawing/2014/main" id="{9B4B8766-EDA4-4DE0-B86F-6C45F5D0F8D4}"/>
              </a:ext>
            </a:extLst>
          </p:cNvPr>
          <p:cNvSpPr>
            <a:spLocks noGrp="1"/>
          </p:cNvSpPr>
          <p:nvPr>
            <p:ph idx="1"/>
          </p:nvPr>
        </p:nvSpPr>
        <p:spPr/>
        <p:txBody>
          <a:bodyPr/>
          <a:lstStyle/>
          <a:p>
            <a:r>
              <a:rPr lang="en-AU" dirty="0"/>
              <a:t>An atom is made up of three sub-atomic particles – protons, neutrons, and electrons</a:t>
            </a:r>
          </a:p>
          <a:p>
            <a:endParaRPr lang="en-AU" dirty="0"/>
          </a:p>
          <a:p>
            <a:r>
              <a:rPr lang="en-AU" dirty="0"/>
              <a:t>These particles exist in one of two places:</a:t>
            </a:r>
          </a:p>
          <a:p>
            <a:pPr lvl="1"/>
            <a:r>
              <a:rPr lang="en-AU" dirty="0"/>
              <a:t>The nucleus (the centre of the atom)</a:t>
            </a:r>
          </a:p>
          <a:p>
            <a:pPr lvl="1"/>
            <a:r>
              <a:rPr lang="en-AU" dirty="0"/>
              <a:t>The electron shells (the rings around the atom)</a:t>
            </a:r>
          </a:p>
          <a:p>
            <a:pPr lvl="1"/>
            <a:endParaRPr lang="en-AU" dirty="0"/>
          </a:p>
          <a:p>
            <a:r>
              <a:rPr lang="en-AU" dirty="0"/>
              <a:t>Protons and neutrons are both found in the nucleus</a:t>
            </a:r>
          </a:p>
          <a:p>
            <a:endParaRPr lang="en-AU" dirty="0"/>
          </a:p>
          <a:p>
            <a:r>
              <a:rPr lang="en-AU" dirty="0"/>
              <a:t>Electrons are found in the electron shell</a:t>
            </a:r>
          </a:p>
        </p:txBody>
      </p:sp>
      <p:pic>
        <p:nvPicPr>
          <p:cNvPr id="2050" name="Picture 2" descr="Forms of Energy | ND Studies Energy Curriculum">
            <a:extLst>
              <a:ext uri="{FF2B5EF4-FFF2-40B4-BE49-F238E27FC236}">
                <a16:creationId xmlns:a16="http://schemas.microsoft.com/office/drawing/2014/main" id="{C47E9D3D-784A-4203-9822-E16DB95FB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9147" y="2893227"/>
            <a:ext cx="3087053"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59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FE43-EFAE-455C-B5AD-4894F0535EAC}"/>
              </a:ext>
            </a:extLst>
          </p:cNvPr>
          <p:cNvSpPr>
            <a:spLocks noGrp="1"/>
          </p:cNvSpPr>
          <p:nvPr>
            <p:ph type="title"/>
          </p:nvPr>
        </p:nvSpPr>
        <p:spPr/>
        <p:txBody>
          <a:bodyPr/>
          <a:lstStyle/>
          <a:p>
            <a:r>
              <a:rPr lang="en-AU" dirty="0"/>
              <a:t>Sub-atomic particles</a:t>
            </a:r>
          </a:p>
        </p:txBody>
      </p:sp>
      <p:sp>
        <p:nvSpPr>
          <p:cNvPr id="3" name="Content Placeholder 2">
            <a:extLst>
              <a:ext uri="{FF2B5EF4-FFF2-40B4-BE49-F238E27FC236}">
                <a16:creationId xmlns:a16="http://schemas.microsoft.com/office/drawing/2014/main" id="{18D0C533-8E27-4F07-B4EA-B4486738B2AF}"/>
              </a:ext>
            </a:extLst>
          </p:cNvPr>
          <p:cNvSpPr>
            <a:spLocks noGrp="1"/>
          </p:cNvSpPr>
          <p:nvPr>
            <p:ph idx="1"/>
          </p:nvPr>
        </p:nvSpPr>
        <p:spPr>
          <a:xfrm>
            <a:off x="685800" y="2194560"/>
            <a:ext cx="10820400" cy="4427621"/>
          </a:xfrm>
        </p:spPr>
        <p:txBody>
          <a:bodyPr/>
          <a:lstStyle/>
          <a:p>
            <a:r>
              <a:rPr lang="en-AU" dirty="0"/>
              <a:t>The following table lists the mass and charge of each sub-atomic particle:</a:t>
            </a:r>
          </a:p>
          <a:p>
            <a:endParaRPr lang="en-AU" dirty="0"/>
          </a:p>
          <a:p>
            <a:endParaRPr lang="en-AU" dirty="0"/>
          </a:p>
          <a:p>
            <a:endParaRPr lang="en-AU" dirty="0"/>
          </a:p>
          <a:p>
            <a:endParaRPr lang="en-AU" dirty="0"/>
          </a:p>
          <a:p>
            <a:r>
              <a:rPr lang="en-AU" dirty="0"/>
              <a:t>What type of element or atom depends entirely on the number of protons in that atom. For example, hydrogen will always have 1 proton, helium will always have 2 protons, lithium will always have 3 protons, etc.</a:t>
            </a:r>
          </a:p>
          <a:p>
            <a:endParaRPr lang="en-AU" dirty="0"/>
          </a:p>
          <a:p>
            <a:r>
              <a:rPr lang="en-AU" dirty="0"/>
              <a:t>We can determine the amount of protons, neutrons, and electrons an element has by looking at the periodic table</a:t>
            </a:r>
          </a:p>
        </p:txBody>
      </p:sp>
      <p:graphicFrame>
        <p:nvGraphicFramePr>
          <p:cNvPr id="6" name="Table 5">
            <a:extLst>
              <a:ext uri="{FF2B5EF4-FFF2-40B4-BE49-F238E27FC236}">
                <a16:creationId xmlns:a16="http://schemas.microsoft.com/office/drawing/2014/main" id="{0A51D5CB-F81E-4E59-9BEC-59D388FFA4A8}"/>
              </a:ext>
            </a:extLst>
          </p:cNvPr>
          <p:cNvGraphicFramePr>
            <a:graphicFrameLocks noGrp="1"/>
          </p:cNvGraphicFramePr>
          <p:nvPr>
            <p:extLst>
              <p:ext uri="{D42A27DB-BD31-4B8C-83A1-F6EECF244321}">
                <p14:modId xmlns:p14="http://schemas.microsoft.com/office/powerpoint/2010/main" val="2229573743"/>
              </p:ext>
            </p:extLst>
          </p:nvPr>
        </p:nvGraphicFramePr>
        <p:xfrm>
          <a:off x="685800" y="2762885"/>
          <a:ext cx="10820400" cy="1112520"/>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2001574938"/>
                    </a:ext>
                  </a:extLst>
                </a:gridCol>
                <a:gridCol w="2705100">
                  <a:extLst>
                    <a:ext uri="{9D8B030D-6E8A-4147-A177-3AD203B41FA5}">
                      <a16:colId xmlns:a16="http://schemas.microsoft.com/office/drawing/2014/main" val="2336214279"/>
                    </a:ext>
                  </a:extLst>
                </a:gridCol>
                <a:gridCol w="2705100">
                  <a:extLst>
                    <a:ext uri="{9D8B030D-6E8A-4147-A177-3AD203B41FA5}">
                      <a16:colId xmlns:a16="http://schemas.microsoft.com/office/drawing/2014/main" val="2290458213"/>
                    </a:ext>
                  </a:extLst>
                </a:gridCol>
                <a:gridCol w="2705100">
                  <a:extLst>
                    <a:ext uri="{9D8B030D-6E8A-4147-A177-3AD203B41FA5}">
                      <a16:colId xmlns:a16="http://schemas.microsoft.com/office/drawing/2014/main" val="4130292455"/>
                    </a:ext>
                  </a:extLst>
                </a:gridCol>
              </a:tblGrid>
              <a:tr h="370840">
                <a:tc>
                  <a:txBody>
                    <a:bodyPr/>
                    <a:lstStyle/>
                    <a:p>
                      <a:endParaRPr lang="en-AU"/>
                    </a:p>
                  </a:txBody>
                  <a:tcPr/>
                </a:tc>
                <a:tc>
                  <a:txBody>
                    <a:bodyPr/>
                    <a:lstStyle/>
                    <a:p>
                      <a:r>
                        <a:rPr lang="en-AU" dirty="0"/>
                        <a:t>Protons</a:t>
                      </a:r>
                    </a:p>
                  </a:txBody>
                  <a:tcPr/>
                </a:tc>
                <a:tc>
                  <a:txBody>
                    <a:bodyPr/>
                    <a:lstStyle/>
                    <a:p>
                      <a:r>
                        <a:rPr lang="en-AU" dirty="0"/>
                        <a:t>Neutrons</a:t>
                      </a:r>
                    </a:p>
                  </a:txBody>
                  <a:tcPr/>
                </a:tc>
                <a:tc>
                  <a:txBody>
                    <a:bodyPr/>
                    <a:lstStyle/>
                    <a:p>
                      <a:r>
                        <a:rPr lang="en-AU" dirty="0"/>
                        <a:t>Electrons</a:t>
                      </a:r>
                    </a:p>
                  </a:txBody>
                  <a:tcPr/>
                </a:tc>
                <a:extLst>
                  <a:ext uri="{0D108BD9-81ED-4DB2-BD59-A6C34878D82A}">
                    <a16:rowId xmlns:a16="http://schemas.microsoft.com/office/drawing/2014/main" val="2418638966"/>
                  </a:ext>
                </a:extLst>
              </a:tr>
              <a:tr h="370840">
                <a:tc>
                  <a:txBody>
                    <a:bodyPr/>
                    <a:lstStyle/>
                    <a:p>
                      <a:r>
                        <a:rPr lang="en-AU" dirty="0"/>
                        <a:t>Charge</a:t>
                      </a:r>
                    </a:p>
                  </a:txBody>
                  <a:tcPr/>
                </a:tc>
                <a:tc>
                  <a:txBody>
                    <a:bodyPr/>
                    <a:lstStyle/>
                    <a:p>
                      <a:r>
                        <a:rPr lang="en-AU" dirty="0"/>
                        <a:t>+1</a:t>
                      </a:r>
                    </a:p>
                  </a:txBody>
                  <a:tcPr/>
                </a:tc>
                <a:tc>
                  <a:txBody>
                    <a:bodyPr/>
                    <a:lstStyle/>
                    <a:p>
                      <a:r>
                        <a:rPr lang="en-AU" dirty="0"/>
                        <a:t>0</a:t>
                      </a:r>
                    </a:p>
                  </a:txBody>
                  <a:tcPr/>
                </a:tc>
                <a:tc>
                  <a:txBody>
                    <a:bodyPr/>
                    <a:lstStyle/>
                    <a:p>
                      <a:r>
                        <a:rPr lang="en-AU" dirty="0"/>
                        <a:t>-1</a:t>
                      </a:r>
                    </a:p>
                  </a:txBody>
                  <a:tcPr/>
                </a:tc>
                <a:extLst>
                  <a:ext uri="{0D108BD9-81ED-4DB2-BD59-A6C34878D82A}">
                    <a16:rowId xmlns:a16="http://schemas.microsoft.com/office/drawing/2014/main" val="367617150"/>
                  </a:ext>
                </a:extLst>
              </a:tr>
              <a:tr h="370840">
                <a:tc>
                  <a:txBody>
                    <a:bodyPr/>
                    <a:lstStyle/>
                    <a:p>
                      <a:r>
                        <a:rPr lang="en-AU" dirty="0"/>
                        <a:t>Relative Mass</a:t>
                      </a:r>
                    </a:p>
                  </a:txBody>
                  <a:tcPr/>
                </a:tc>
                <a:tc>
                  <a:txBody>
                    <a:bodyPr/>
                    <a:lstStyle/>
                    <a:p>
                      <a:r>
                        <a:rPr lang="en-AU" dirty="0"/>
                        <a:t>1</a:t>
                      </a:r>
                    </a:p>
                  </a:txBody>
                  <a:tcPr/>
                </a:tc>
                <a:tc>
                  <a:txBody>
                    <a:bodyPr/>
                    <a:lstStyle/>
                    <a:p>
                      <a:r>
                        <a:rPr lang="en-AU" dirty="0"/>
                        <a:t>1</a:t>
                      </a:r>
                    </a:p>
                  </a:txBody>
                  <a:tcPr/>
                </a:tc>
                <a:tc>
                  <a:txBody>
                    <a:bodyPr/>
                    <a:lstStyle/>
                    <a:p>
                      <a:r>
                        <a:rPr lang="en-AU" dirty="0"/>
                        <a:t>About 1/2000</a:t>
                      </a:r>
                    </a:p>
                  </a:txBody>
                  <a:tcPr/>
                </a:tc>
                <a:extLst>
                  <a:ext uri="{0D108BD9-81ED-4DB2-BD59-A6C34878D82A}">
                    <a16:rowId xmlns:a16="http://schemas.microsoft.com/office/drawing/2014/main" val="896657786"/>
                  </a:ext>
                </a:extLst>
              </a:tr>
            </a:tbl>
          </a:graphicData>
        </a:graphic>
      </p:graphicFrame>
    </p:spTree>
    <p:extLst>
      <p:ext uri="{BB962C8B-B14F-4D97-AF65-F5344CB8AC3E}">
        <p14:creationId xmlns:p14="http://schemas.microsoft.com/office/powerpoint/2010/main" val="144842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5B015324-98EE-4370-8001-85C1278A1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14E49BFF-40A2-4616-8638-9CBE4EC1F6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7CDD9E84-1985-461C-BA82-1A0E21A93913}"/>
              </a:ext>
            </a:extLst>
          </p:cNvPr>
          <p:cNvSpPr>
            <a:spLocks noGrp="1"/>
          </p:cNvSpPr>
          <p:nvPr>
            <p:ph type="title"/>
          </p:nvPr>
        </p:nvSpPr>
        <p:spPr>
          <a:xfrm>
            <a:off x="685799" y="764373"/>
            <a:ext cx="3977639" cy="1600200"/>
          </a:xfrm>
        </p:spPr>
        <p:txBody>
          <a:bodyPr anchor="b">
            <a:normAutofit/>
          </a:bodyPr>
          <a:lstStyle/>
          <a:p>
            <a:pPr algn="l"/>
            <a:r>
              <a:rPr lang="en-AU" sz="3200" dirty="0"/>
              <a:t>Periodic Table</a:t>
            </a:r>
          </a:p>
        </p:txBody>
      </p:sp>
      <p:sp>
        <p:nvSpPr>
          <p:cNvPr id="3" name="Content Placeholder 2">
            <a:extLst>
              <a:ext uri="{FF2B5EF4-FFF2-40B4-BE49-F238E27FC236}">
                <a16:creationId xmlns:a16="http://schemas.microsoft.com/office/drawing/2014/main" id="{7CECAC94-9EA4-4CBA-90B2-CFF18E67C7EC}"/>
              </a:ext>
            </a:extLst>
          </p:cNvPr>
          <p:cNvSpPr>
            <a:spLocks noGrp="1"/>
          </p:cNvSpPr>
          <p:nvPr>
            <p:ph idx="1"/>
          </p:nvPr>
        </p:nvSpPr>
        <p:spPr>
          <a:xfrm>
            <a:off x="685800" y="2364573"/>
            <a:ext cx="3977639" cy="4315360"/>
          </a:xfrm>
        </p:spPr>
        <p:txBody>
          <a:bodyPr>
            <a:normAutofit/>
          </a:bodyPr>
          <a:lstStyle/>
          <a:p>
            <a:r>
              <a:rPr lang="en-AU" sz="1600" dirty="0"/>
              <a:t>Arranged in the order of how many protons each element has. This is called the “atomic number”</a:t>
            </a:r>
          </a:p>
          <a:p>
            <a:endParaRPr lang="en-AU" sz="1600" dirty="0"/>
          </a:p>
          <a:p>
            <a:endParaRPr lang="en-AU" sz="1600" dirty="0"/>
          </a:p>
          <a:p>
            <a:endParaRPr lang="en-AU" sz="1600" dirty="0"/>
          </a:p>
          <a:p>
            <a:endParaRPr lang="en-AU" sz="1600" dirty="0"/>
          </a:p>
          <a:p>
            <a:endParaRPr lang="en-AU" sz="1600" dirty="0"/>
          </a:p>
          <a:p>
            <a:endParaRPr lang="en-AU" sz="1600" dirty="0"/>
          </a:p>
          <a:p>
            <a:endParaRPr lang="en-AU" sz="1600" dirty="0"/>
          </a:p>
        </p:txBody>
      </p:sp>
      <p:pic>
        <p:nvPicPr>
          <p:cNvPr id="3076" name="Picture 4" descr="Free Printable Periodic Tables (PDF and PNG) - Science ...">
            <a:extLst>
              <a:ext uri="{FF2B5EF4-FFF2-40B4-BE49-F238E27FC236}">
                <a16:creationId xmlns:a16="http://schemas.microsoft.com/office/drawing/2014/main" id="{21D356DC-FBE7-427B-AFD5-146C50B073C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2699" y="958098"/>
            <a:ext cx="6533501" cy="504861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tomic Number, Mass Number, and Isotopes | SpringerLink">
            <a:extLst>
              <a:ext uri="{FF2B5EF4-FFF2-40B4-BE49-F238E27FC236}">
                <a16:creationId xmlns:a16="http://schemas.microsoft.com/office/drawing/2014/main" id="{0E141FAF-2643-49F2-BE9F-BEF890B16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429" y="3276479"/>
            <a:ext cx="3977639" cy="2433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208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EFE00F9-25AA-4C04-9C70-B14F6B448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14585FB4-7006-4452-B3E3-F93CDC12B4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609D95A-D870-4607-9B78-7F46CC1343C5}"/>
              </a:ext>
            </a:extLst>
          </p:cNvPr>
          <p:cNvSpPr>
            <a:spLocks noGrp="1"/>
          </p:cNvSpPr>
          <p:nvPr>
            <p:ph type="title"/>
          </p:nvPr>
        </p:nvSpPr>
        <p:spPr>
          <a:xfrm>
            <a:off x="704654" y="1320613"/>
            <a:ext cx="6751948" cy="1293028"/>
          </a:xfrm>
        </p:spPr>
        <p:txBody>
          <a:bodyPr>
            <a:normAutofit/>
          </a:bodyPr>
          <a:lstStyle/>
          <a:p>
            <a:r>
              <a:rPr lang="en-AU" dirty="0"/>
              <a:t>Number of sub-atomic particles</a:t>
            </a:r>
          </a:p>
        </p:txBody>
      </p:sp>
      <p:sp>
        <p:nvSpPr>
          <p:cNvPr id="3" name="Content Placeholder 2">
            <a:extLst>
              <a:ext uri="{FF2B5EF4-FFF2-40B4-BE49-F238E27FC236}">
                <a16:creationId xmlns:a16="http://schemas.microsoft.com/office/drawing/2014/main" id="{DECC1026-EAE5-4AF2-BBF1-20226E401189}"/>
              </a:ext>
            </a:extLst>
          </p:cNvPr>
          <p:cNvSpPr>
            <a:spLocks noGrp="1"/>
          </p:cNvSpPr>
          <p:nvPr>
            <p:ph idx="1"/>
          </p:nvPr>
        </p:nvSpPr>
        <p:spPr>
          <a:xfrm>
            <a:off x="685800" y="2821774"/>
            <a:ext cx="6770802" cy="3396911"/>
          </a:xfrm>
        </p:spPr>
        <p:txBody>
          <a:bodyPr>
            <a:normAutofit/>
          </a:bodyPr>
          <a:lstStyle/>
          <a:p>
            <a:r>
              <a:rPr lang="en-AU" dirty="0"/>
              <a:t>The number of protons is given by the atomic number</a:t>
            </a:r>
          </a:p>
          <a:p>
            <a:endParaRPr lang="en-AU" dirty="0"/>
          </a:p>
          <a:p>
            <a:r>
              <a:rPr lang="en-AU" dirty="0"/>
              <a:t>In an uncharged atom, the number of electrons is equal to the number of protons (also the atomic numbers</a:t>
            </a:r>
          </a:p>
          <a:p>
            <a:endParaRPr lang="en-AU" dirty="0"/>
          </a:p>
          <a:p>
            <a:r>
              <a:rPr lang="en-AU" dirty="0"/>
              <a:t>The number of neutrons is the atomic mass minus the atomic number </a:t>
            </a:r>
          </a:p>
        </p:txBody>
      </p:sp>
      <p:sp>
        <p:nvSpPr>
          <p:cNvPr id="75" name="Rounded Rectangle 14">
            <a:extLst>
              <a:ext uri="{FF2B5EF4-FFF2-40B4-BE49-F238E27FC236}">
                <a16:creationId xmlns:a16="http://schemas.microsoft.com/office/drawing/2014/main" id="{48225205-1CFE-4766-8676-F48ADE6D5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Atomic Number, Mass Number, and Isotopes | SpringerLink">
            <a:extLst>
              <a:ext uri="{FF2B5EF4-FFF2-40B4-BE49-F238E27FC236}">
                <a16:creationId xmlns:a16="http://schemas.microsoft.com/office/drawing/2014/main" id="{1DB13764-284F-4FBB-8282-AF62C81BB5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42114" y="1691805"/>
            <a:ext cx="2636238" cy="1614697"/>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E7BD9A38-E2BB-4F63-9011-C2E8DEFF25B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422082" y="3785833"/>
            <a:ext cx="2656270" cy="1990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87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E354-FE6C-4B1B-885E-1BCC70950817}"/>
              </a:ext>
            </a:extLst>
          </p:cNvPr>
          <p:cNvSpPr>
            <a:spLocks noGrp="1"/>
          </p:cNvSpPr>
          <p:nvPr>
            <p:ph type="title"/>
          </p:nvPr>
        </p:nvSpPr>
        <p:spPr/>
        <p:txBody>
          <a:bodyPr/>
          <a:lstStyle/>
          <a:p>
            <a:r>
              <a:rPr lang="en-AU" dirty="0"/>
              <a:t>guided practice</a:t>
            </a:r>
          </a:p>
        </p:txBody>
      </p:sp>
      <p:sp>
        <p:nvSpPr>
          <p:cNvPr id="3" name="Content Placeholder 2">
            <a:extLst>
              <a:ext uri="{FF2B5EF4-FFF2-40B4-BE49-F238E27FC236}">
                <a16:creationId xmlns:a16="http://schemas.microsoft.com/office/drawing/2014/main" id="{7E4D0107-4965-4BB1-A7AE-4EC3C0F4AB43}"/>
              </a:ext>
            </a:extLst>
          </p:cNvPr>
          <p:cNvSpPr>
            <a:spLocks noGrp="1"/>
          </p:cNvSpPr>
          <p:nvPr>
            <p:ph idx="1"/>
          </p:nvPr>
        </p:nvSpPr>
        <p:spPr/>
        <p:txBody>
          <a:bodyPr/>
          <a:lstStyle/>
          <a:p>
            <a:r>
              <a:rPr lang="en-AU" dirty="0"/>
              <a:t>Over the next 5 minutes, fill in this table using the supplied periodic table</a:t>
            </a:r>
          </a:p>
        </p:txBody>
      </p:sp>
      <p:graphicFrame>
        <p:nvGraphicFramePr>
          <p:cNvPr id="4" name="Table 5">
            <a:extLst>
              <a:ext uri="{FF2B5EF4-FFF2-40B4-BE49-F238E27FC236}">
                <a16:creationId xmlns:a16="http://schemas.microsoft.com/office/drawing/2014/main" id="{C3BFE40A-3B02-4AE2-BEF0-EAFED7CCB710}"/>
              </a:ext>
            </a:extLst>
          </p:cNvPr>
          <p:cNvGraphicFramePr>
            <a:graphicFrameLocks noGrp="1"/>
          </p:cNvGraphicFramePr>
          <p:nvPr>
            <p:extLst>
              <p:ext uri="{D42A27DB-BD31-4B8C-83A1-F6EECF244321}">
                <p14:modId xmlns:p14="http://schemas.microsoft.com/office/powerpoint/2010/main" val="1810436202"/>
              </p:ext>
            </p:extLst>
          </p:nvPr>
        </p:nvGraphicFramePr>
        <p:xfrm>
          <a:off x="2031999" y="2857667"/>
          <a:ext cx="8128002" cy="2123440"/>
        </p:xfrm>
        <a:graphic>
          <a:graphicData uri="http://schemas.openxmlformats.org/drawingml/2006/table">
            <a:tbl>
              <a:tblPr firstRow="1" bandRow="1">
                <a:tableStyleId>{5C22544A-7EE6-4342-B048-85BDC9FD1C3A}</a:tableStyleId>
              </a:tblPr>
              <a:tblGrid>
                <a:gridCol w="1500471">
                  <a:extLst>
                    <a:ext uri="{9D8B030D-6E8A-4147-A177-3AD203B41FA5}">
                      <a16:colId xmlns:a16="http://schemas.microsoft.com/office/drawing/2014/main" val="1252244973"/>
                    </a:ext>
                  </a:extLst>
                </a:gridCol>
                <a:gridCol w="1208863">
                  <a:extLst>
                    <a:ext uri="{9D8B030D-6E8A-4147-A177-3AD203B41FA5}">
                      <a16:colId xmlns:a16="http://schemas.microsoft.com/office/drawing/2014/main" val="1356089535"/>
                    </a:ext>
                  </a:extLst>
                </a:gridCol>
                <a:gridCol w="1354667">
                  <a:extLst>
                    <a:ext uri="{9D8B030D-6E8A-4147-A177-3AD203B41FA5}">
                      <a16:colId xmlns:a16="http://schemas.microsoft.com/office/drawing/2014/main" val="2858576075"/>
                    </a:ext>
                  </a:extLst>
                </a:gridCol>
                <a:gridCol w="1354667">
                  <a:extLst>
                    <a:ext uri="{9D8B030D-6E8A-4147-A177-3AD203B41FA5}">
                      <a16:colId xmlns:a16="http://schemas.microsoft.com/office/drawing/2014/main" val="790096826"/>
                    </a:ext>
                  </a:extLst>
                </a:gridCol>
                <a:gridCol w="1354667">
                  <a:extLst>
                    <a:ext uri="{9D8B030D-6E8A-4147-A177-3AD203B41FA5}">
                      <a16:colId xmlns:a16="http://schemas.microsoft.com/office/drawing/2014/main" val="2970351286"/>
                    </a:ext>
                  </a:extLst>
                </a:gridCol>
                <a:gridCol w="1354667">
                  <a:extLst>
                    <a:ext uri="{9D8B030D-6E8A-4147-A177-3AD203B41FA5}">
                      <a16:colId xmlns:a16="http://schemas.microsoft.com/office/drawing/2014/main" val="3549971277"/>
                    </a:ext>
                  </a:extLst>
                </a:gridCol>
              </a:tblGrid>
              <a:tr h="370840">
                <a:tc>
                  <a:txBody>
                    <a:bodyPr/>
                    <a:lstStyle/>
                    <a:p>
                      <a:r>
                        <a:rPr lang="en-AU" dirty="0"/>
                        <a:t>Element</a:t>
                      </a:r>
                    </a:p>
                  </a:txBody>
                  <a:tcPr/>
                </a:tc>
                <a:tc>
                  <a:txBody>
                    <a:bodyPr/>
                    <a:lstStyle/>
                    <a:p>
                      <a:r>
                        <a:rPr lang="en-AU" dirty="0"/>
                        <a:t>Atomic Number</a:t>
                      </a:r>
                    </a:p>
                  </a:txBody>
                  <a:tcPr/>
                </a:tc>
                <a:tc>
                  <a:txBody>
                    <a:bodyPr/>
                    <a:lstStyle/>
                    <a:p>
                      <a:r>
                        <a:rPr lang="en-AU" dirty="0"/>
                        <a:t>Mass Number</a:t>
                      </a:r>
                    </a:p>
                  </a:txBody>
                  <a:tcPr/>
                </a:tc>
                <a:tc>
                  <a:txBody>
                    <a:bodyPr/>
                    <a:lstStyle/>
                    <a:p>
                      <a:r>
                        <a:rPr lang="en-AU" dirty="0"/>
                        <a:t>Number of protons</a:t>
                      </a:r>
                    </a:p>
                  </a:txBody>
                  <a:tcPr/>
                </a:tc>
                <a:tc>
                  <a:txBody>
                    <a:bodyPr/>
                    <a:lstStyle/>
                    <a:p>
                      <a:r>
                        <a:rPr lang="en-AU" dirty="0"/>
                        <a:t>Number of neutrons</a:t>
                      </a:r>
                    </a:p>
                  </a:txBody>
                  <a:tcPr/>
                </a:tc>
                <a:tc>
                  <a:txBody>
                    <a:bodyPr/>
                    <a:lstStyle/>
                    <a:p>
                      <a:r>
                        <a:rPr lang="en-AU" dirty="0"/>
                        <a:t>Number of electrons</a:t>
                      </a:r>
                    </a:p>
                  </a:txBody>
                  <a:tcPr/>
                </a:tc>
                <a:extLst>
                  <a:ext uri="{0D108BD9-81ED-4DB2-BD59-A6C34878D82A}">
                    <a16:rowId xmlns:a16="http://schemas.microsoft.com/office/drawing/2014/main" val="1500437490"/>
                  </a:ext>
                </a:extLst>
              </a:tr>
              <a:tr h="370840">
                <a:tc>
                  <a:txBody>
                    <a:bodyPr/>
                    <a:lstStyle/>
                    <a:p>
                      <a:r>
                        <a:rPr lang="en-AU" dirty="0"/>
                        <a:t>Hydrogen</a:t>
                      </a:r>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443698090"/>
                  </a:ext>
                </a:extLst>
              </a:tr>
              <a:tr h="370840">
                <a:tc>
                  <a:txBody>
                    <a:bodyPr/>
                    <a:lstStyle/>
                    <a:p>
                      <a:r>
                        <a:rPr lang="en-AU" dirty="0"/>
                        <a:t>Oxygen</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126298931"/>
                  </a:ext>
                </a:extLst>
              </a:tr>
              <a:tr h="370840">
                <a:tc>
                  <a:txBody>
                    <a:bodyPr/>
                    <a:lstStyle/>
                    <a:p>
                      <a:r>
                        <a:rPr lang="en-AU" dirty="0"/>
                        <a:t>Calcium</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519645849"/>
                  </a:ext>
                </a:extLst>
              </a:tr>
              <a:tr h="370840">
                <a:tc>
                  <a:txBody>
                    <a:bodyPr/>
                    <a:lstStyle/>
                    <a:p>
                      <a:r>
                        <a:rPr lang="en-AU" dirty="0"/>
                        <a:t>Gold</a:t>
                      </a:r>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1888645156"/>
                  </a:ext>
                </a:extLst>
              </a:tr>
            </a:tbl>
          </a:graphicData>
        </a:graphic>
      </p:graphicFrame>
      <p:pic>
        <p:nvPicPr>
          <p:cNvPr id="7" name="MS900388269[1].wav">
            <a:hlinkClick r:id="" action="ppaction://media"/>
            <a:extLst>
              <a:ext uri="{FF2B5EF4-FFF2-40B4-BE49-F238E27FC236}">
                <a16:creationId xmlns:a16="http://schemas.microsoft.com/office/drawing/2014/main" id="{127F904D-4919-4239-AE7D-F9B306483D0D}"/>
              </a:ext>
            </a:extLst>
          </p:cNvPr>
          <p:cNvPicPr>
            <a:picLocks noRot="1"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6079555" y="6355587"/>
            <a:ext cx="144016" cy="144016"/>
          </a:xfrm>
          <a:prstGeom prst="rect">
            <a:avLst/>
          </a:prstGeom>
        </p:spPr>
      </p:pic>
      <p:sp>
        <p:nvSpPr>
          <p:cNvPr id="8" name="Rectangle 7">
            <a:extLst>
              <a:ext uri="{FF2B5EF4-FFF2-40B4-BE49-F238E27FC236}">
                <a16:creationId xmlns:a16="http://schemas.microsoft.com/office/drawing/2014/main" id="{C018CE9D-AFA6-4006-8CD4-535F860D88B1}"/>
              </a:ext>
            </a:extLst>
          </p:cNvPr>
          <p:cNvSpPr>
            <a:spLocks noChangeArrowheads="1"/>
          </p:cNvSpPr>
          <p:nvPr/>
        </p:nvSpPr>
        <p:spPr bwMode="auto">
          <a:xfrm>
            <a:off x="2587625" y="6315044"/>
            <a:ext cx="6659562" cy="252413"/>
          </a:xfrm>
          <a:prstGeom prst="rect">
            <a:avLst/>
          </a:prstGeom>
          <a:gradFill rotWithShape="1">
            <a:gsLst>
              <a:gs pos="0">
                <a:srgbClr val="FFFF66"/>
              </a:gs>
              <a:gs pos="100000">
                <a:srgbClr val="FF3300"/>
              </a:gs>
            </a:gsLst>
            <a:lin ang="0" scaled="1"/>
          </a:gradFill>
          <a:ln w="28575">
            <a:noFill/>
            <a:miter lim="800000"/>
            <a:headEnd/>
            <a:tailEnd/>
          </a:ln>
          <a:effectLst/>
        </p:spPr>
        <p:txBody>
          <a:bodyPr wrap="none" anchor="ctr"/>
          <a:lstStyle/>
          <a:p>
            <a:endParaRPr lang="en-GB"/>
          </a:p>
        </p:txBody>
      </p:sp>
      <p:sp>
        <p:nvSpPr>
          <p:cNvPr id="9" name="Rectangle 8">
            <a:extLst>
              <a:ext uri="{FF2B5EF4-FFF2-40B4-BE49-F238E27FC236}">
                <a16:creationId xmlns:a16="http://schemas.microsoft.com/office/drawing/2014/main" id="{083A0C9A-0DA3-4778-886A-6791EBD70A66}"/>
              </a:ext>
            </a:extLst>
          </p:cNvPr>
          <p:cNvSpPr>
            <a:spLocks noChangeArrowheads="1"/>
          </p:cNvSpPr>
          <p:nvPr/>
        </p:nvSpPr>
        <p:spPr bwMode="auto">
          <a:xfrm>
            <a:off x="2587625" y="6315044"/>
            <a:ext cx="6659562" cy="252413"/>
          </a:xfrm>
          <a:prstGeom prst="rect">
            <a:avLst/>
          </a:prstGeom>
          <a:noFill/>
          <a:ln w="28575">
            <a:solidFill>
              <a:schemeClr val="tx1"/>
            </a:solidFill>
            <a:miter lim="800000"/>
            <a:headEnd/>
            <a:tailEnd/>
          </a:ln>
          <a:effectLst/>
        </p:spPr>
        <p:txBody>
          <a:bodyPr wrap="none" anchor="ctr"/>
          <a:lstStyle/>
          <a:p>
            <a:endParaRPr lang="en-GB"/>
          </a:p>
        </p:txBody>
      </p:sp>
      <p:sp>
        <p:nvSpPr>
          <p:cNvPr id="10" name="Text Box 5">
            <a:extLst>
              <a:ext uri="{FF2B5EF4-FFF2-40B4-BE49-F238E27FC236}">
                <a16:creationId xmlns:a16="http://schemas.microsoft.com/office/drawing/2014/main" id="{D469CCE4-A9CF-4CE0-8A7D-DA8E03DA1B9D}"/>
              </a:ext>
            </a:extLst>
          </p:cNvPr>
          <p:cNvSpPr txBox="1">
            <a:spLocks noChangeArrowheads="1"/>
          </p:cNvSpPr>
          <p:nvPr/>
        </p:nvSpPr>
        <p:spPr bwMode="auto">
          <a:xfrm>
            <a:off x="5461000" y="5459667"/>
            <a:ext cx="1270000" cy="823912"/>
          </a:xfrm>
          <a:prstGeom prst="rect">
            <a:avLst/>
          </a:prstGeom>
          <a:noFill/>
          <a:ln w="9525">
            <a:noFill/>
            <a:miter lim="800000"/>
            <a:headEnd/>
            <a:tailEnd/>
          </a:ln>
          <a:effectLst/>
        </p:spPr>
        <p:txBody>
          <a:bodyPr wrap="none">
            <a:spAutoFit/>
          </a:bodyPr>
          <a:lstStyle/>
          <a:p>
            <a:r>
              <a:rPr lang="en-GB" sz="4800" dirty="0"/>
              <a:t>End</a:t>
            </a:r>
          </a:p>
        </p:txBody>
      </p:sp>
    </p:spTree>
    <p:extLst>
      <p:ext uri="{BB962C8B-B14F-4D97-AF65-F5344CB8AC3E}">
        <p14:creationId xmlns:p14="http://schemas.microsoft.com/office/powerpoint/2010/main" val="77671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00000"/>
                                        <p:tgtEl>
                                          <p:spTgt spid="8"/>
                                        </p:tgtEl>
                                      </p:cBhvr>
                                    </p:animEffect>
                                  </p:childTnLst>
                                </p:cTn>
                              </p:par>
                            </p:childTnLst>
                          </p:cTn>
                        </p:par>
                        <p:par>
                          <p:cTn id="8" fill="hold">
                            <p:stCondLst>
                              <p:cond delay="30000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audio>
                                      <p:cMediaNode vol="100000">
                                        <p:cTn display="0" masterRel="sameClick">
                                          <p:stCondLst>
                                            <p:cond evt="begin" delay="0">
                                              <p:tn val="9"/>
                                            </p:cond>
                                          </p:stCondLst>
                                          <p:endCondLst>
                                            <p:cond evt="onStopAudio" delay="0">
                                              <p:tgtEl>
                                                <p:sldTgt/>
                                              </p:tgtEl>
                                            </p:cond>
                                          </p:endCondLst>
                                        </p:cTn>
                                        <p:tgtEl>
                                          <p:sndTgt r:embed="rId4" name="laser.wav"/>
                                        </p:tgtEl>
                                      </p:cMediaNode>
                                    </p:audio>
                                  </p:subTnLst>
                                </p:cTn>
                              </p:par>
                              <p:par>
                                <p:cTn id="11" presetID="1" presetClass="mediacall" presetSubtype="0" fill="hold" nodeType="withEffect">
                                  <p:stCondLst>
                                    <p:cond delay="0"/>
                                  </p:stCondLst>
                                  <p:childTnLst>
                                    <p:cmd type="call" cmd="playFrom(0.0)">
                                      <p:cBhvr>
                                        <p:cTn id="12" dur="704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13" fill="hold" display="0">
                  <p:stCondLst>
                    <p:cond delay="indefinite"/>
                  </p:stCondLst>
                  <p:endCondLst>
                    <p:cond evt="onNext" delay="0">
                      <p:tgtEl>
                        <p:sldTgt/>
                      </p:tgtEl>
                    </p:cond>
                    <p:cond evt="onPrev" delay="0">
                      <p:tgtEl>
                        <p:sldTgt/>
                      </p:tgtEl>
                    </p:cond>
                    <p:cond evt="onStopAudio" delay="0">
                      <p:tgtEl>
                        <p:sldTgt/>
                      </p:tgtEl>
                    </p:cond>
                  </p:endCondLst>
                </p:cTn>
                <p:tgtEl>
                  <p:spTgt spid="7"/>
                </p:tgtEl>
              </p:cMediaNode>
            </p:audio>
          </p:childTnLst>
        </p:cTn>
      </p:par>
    </p:tnLst>
    <p:bldLst>
      <p:bldP spid="8"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2057E-EEEC-4C09-8523-75C9F29B8B5C}"/>
              </a:ext>
            </a:extLst>
          </p:cNvPr>
          <p:cNvSpPr>
            <a:spLocks noGrp="1"/>
          </p:cNvSpPr>
          <p:nvPr>
            <p:ph type="title"/>
          </p:nvPr>
        </p:nvSpPr>
        <p:spPr/>
        <p:txBody>
          <a:bodyPr/>
          <a:lstStyle/>
          <a:p>
            <a:r>
              <a:rPr lang="en-AU" dirty="0"/>
              <a:t>Electron arrangements</a:t>
            </a:r>
          </a:p>
        </p:txBody>
      </p:sp>
      <p:sp>
        <p:nvSpPr>
          <p:cNvPr id="3" name="Content Placeholder 2">
            <a:extLst>
              <a:ext uri="{FF2B5EF4-FFF2-40B4-BE49-F238E27FC236}">
                <a16:creationId xmlns:a16="http://schemas.microsoft.com/office/drawing/2014/main" id="{B8805562-D345-4163-8788-105D76853B51}"/>
              </a:ext>
            </a:extLst>
          </p:cNvPr>
          <p:cNvSpPr>
            <a:spLocks noGrp="1"/>
          </p:cNvSpPr>
          <p:nvPr>
            <p:ph idx="1"/>
          </p:nvPr>
        </p:nvSpPr>
        <p:spPr>
          <a:xfrm>
            <a:off x="685800" y="2194560"/>
            <a:ext cx="10820400" cy="4302493"/>
          </a:xfrm>
        </p:spPr>
        <p:txBody>
          <a:bodyPr>
            <a:normAutofit/>
          </a:bodyPr>
          <a:lstStyle/>
          <a:p>
            <a:r>
              <a:rPr lang="en-AU" dirty="0"/>
              <a:t>Each electron shell can hold a different amount of electrons:</a:t>
            </a:r>
          </a:p>
          <a:p>
            <a:pPr lvl="1"/>
            <a:r>
              <a:rPr lang="en-AU" dirty="0"/>
              <a:t>First shell: 2</a:t>
            </a:r>
          </a:p>
          <a:p>
            <a:pPr lvl="1"/>
            <a:r>
              <a:rPr lang="en-AU" dirty="0"/>
              <a:t>Second shell: 8</a:t>
            </a:r>
          </a:p>
          <a:p>
            <a:pPr lvl="1"/>
            <a:r>
              <a:rPr lang="en-AU" dirty="0"/>
              <a:t>Third shell: 18</a:t>
            </a:r>
          </a:p>
          <a:p>
            <a:pPr lvl="1"/>
            <a:r>
              <a:rPr lang="en-AU" dirty="0"/>
              <a:t>Fourth shell: 32</a:t>
            </a:r>
          </a:p>
          <a:p>
            <a:pPr marL="0" indent="0">
              <a:buNone/>
            </a:pPr>
            <a:endParaRPr lang="en-AU" dirty="0"/>
          </a:p>
          <a:p>
            <a:r>
              <a:rPr lang="en-AU" dirty="0"/>
              <a:t>These shells also have a letter that represents them:</a:t>
            </a:r>
          </a:p>
          <a:p>
            <a:pPr lvl="1"/>
            <a:r>
              <a:rPr lang="en-AU" dirty="0"/>
              <a:t>First shell: K</a:t>
            </a:r>
          </a:p>
          <a:p>
            <a:pPr lvl="1"/>
            <a:r>
              <a:rPr lang="en-AU" dirty="0"/>
              <a:t>Second shell: L</a:t>
            </a:r>
          </a:p>
          <a:p>
            <a:pPr lvl="1"/>
            <a:r>
              <a:rPr lang="en-AU" dirty="0"/>
              <a:t>Third shell: M</a:t>
            </a:r>
          </a:p>
          <a:p>
            <a:pPr lvl="1"/>
            <a:r>
              <a:rPr lang="en-AU" dirty="0"/>
              <a:t>Fourth shell: N</a:t>
            </a:r>
          </a:p>
        </p:txBody>
      </p:sp>
      <p:pic>
        <p:nvPicPr>
          <p:cNvPr id="4" name="Picture 2" descr="Forms of Energy | ND Studies Energy Curriculum">
            <a:extLst>
              <a:ext uri="{FF2B5EF4-FFF2-40B4-BE49-F238E27FC236}">
                <a16:creationId xmlns:a16="http://schemas.microsoft.com/office/drawing/2014/main" id="{FE7DAC03-D77C-4270-BF9D-325BD1533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9147" y="2606422"/>
            <a:ext cx="3087053"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8534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C733260-194D-4112-BFD8-ECAD3D175B8F}"/>
</file>

<file path=customXml/itemProps2.xml><?xml version="1.0" encoding="utf-8"?>
<ds:datastoreItem xmlns:ds="http://schemas.openxmlformats.org/officeDocument/2006/customXml" ds:itemID="{E1653673-BE9A-4069-B3B3-E9C93E31CAF1}"/>
</file>

<file path=customXml/itemProps3.xml><?xml version="1.0" encoding="utf-8"?>
<ds:datastoreItem xmlns:ds="http://schemas.openxmlformats.org/officeDocument/2006/customXml" ds:itemID="{2649D0D0-1DF5-41CB-B8F3-47F6E3D1E872}"/>
</file>

<file path=docProps/app.xml><?xml version="1.0" encoding="utf-8"?>
<Properties xmlns="http://schemas.openxmlformats.org/officeDocument/2006/extended-properties" xmlns:vt="http://schemas.openxmlformats.org/officeDocument/2006/docPropsVTypes">
  <Template>Vapor Trail</Template>
  <TotalTime>757</TotalTime>
  <Words>760</Words>
  <Application>Microsoft Office PowerPoint</Application>
  <PresentationFormat>Widescreen</PresentationFormat>
  <Paragraphs>135</Paragraphs>
  <Slides>14</Slides>
  <Notes>0</Notes>
  <HiddenSlides>0</HiddenSlides>
  <MMClips>2</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Fill the following table in your books</vt:lpstr>
      <vt:lpstr>Atomic structure</vt:lpstr>
      <vt:lpstr>Aims</vt:lpstr>
      <vt:lpstr>atoms</vt:lpstr>
      <vt:lpstr>Sub-atomic particles</vt:lpstr>
      <vt:lpstr>Periodic Table</vt:lpstr>
      <vt:lpstr>Number of sub-atomic particles</vt:lpstr>
      <vt:lpstr>guided practice</vt:lpstr>
      <vt:lpstr>Electron arrangements</vt:lpstr>
      <vt:lpstr>Electron configuration</vt:lpstr>
      <vt:lpstr>Electron configuration method</vt:lpstr>
      <vt:lpstr>Guided practice</vt:lpstr>
      <vt:lpstr>Independent practice</vt:lpstr>
      <vt:lpstr>Aims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chemistry</dc:title>
  <dc:creator>Michael Beards</dc:creator>
  <cp:lastModifiedBy>Michael Beards</cp:lastModifiedBy>
  <cp:revision>28</cp:revision>
  <dcterms:created xsi:type="dcterms:W3CDTF">2021-04-20T23:57:39Z</dcterms:created>
  <dcterms:modified xsi:type="dcterms:W3CDTF">2021-04-22T02:09:31Z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95000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