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348" r:id="rId2"/>
    <p:sldId id="293" r:id="rId3"/>
    <p:sldId id="314" r:id="rId4"/>
    <p:sldId id="259" r:id="rId5"/>
    <p:sldId id="260" r:id="rId6"/>
    <p:sldId id="349" r:id="rId7"/>
    <p:sldId id="350" r:id="rId8"/>
    <p:sldId id="351" r:id="rId9"/>
    <p:sldId id="352" r:id="rId10"/>
    <p:sldId id="347" r:id="rId11"/>
    <p:sldId id="353" r:id="rId12"/>
    <p:sldId id="354" r:id="rId13"/>
    <p:sldId id="355" r:id="rId14"/>
    <p:sldId id="356" r:id="rId15"/>
    <p:sldId id="357" r:id="rId16"/>
    <p:sldId id="358" r:id="rId17"/>
    <p:sldId id="289" r:id="rId18"/>
    <p:sldId id="359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8B"/>
    <a:srgbClr val="FFF2E6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1"/>
    <p:restoredTop sz="69432"/>
  </p:normalViewPr>
  <p:slideViewPr>
    <p:cSldViewPr snapToGrid="0">
      <p:cViewPr>
        <p:scale>
          <a:sx n="100" d="100"/>
          <a:sy n="100" d="100"/>
        </p:scale>
        <p:origin x="869" y="2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89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68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688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Please include tasks/questions here rather than just referring to a worksheet. This will save on photocopying and facilitate sharing with other schools.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Try and build tasks/questions which escalate through Bloom’s Taxonomy. This will help with differentiation.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17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2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1_Daily Review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2D99AB61-213D-A04E-971A-64F80C5218B6}"/>
              </a:ext>
            </a:extLst>
          </p:cNvPr>
          <p:cNvSpPr txBox="1"/>
          <p:nvPr userDrawn="1"/>
        </p:nvSpPr>
        <p:spPr>
          <a:xfrm rot="-5400000">
            <a:off x="-811550" y="2427000"/>
            <a:ext cx="20592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077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 preserve="1">
  <p:cSld name="1_Relevanc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>
  <p:cSld name="BLANK_1_1_1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ate Prior Knowledge">
  <p:cSld name="BLANK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>
  <p:cSld name="BLANK_1_1_1_1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INDEPENDENT PRACTICE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 preserve="1">
  <p:cSld name="1_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 CLOSURE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3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51" r:id="rId4"/>
    <p:sldLayoutId id="2147483649" r:id="rId5"/>
    <p:sldLayoutId id="2147483652" r:id="rId6"/>
    <p:sldLayoutId id="2147483653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B61F4A-0485-47B4-81F3-7FEC05F5C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450" y="492218"/>
            <a:ext cx="3343005" cy="4097100"/>
          </a:xfrm>
        </p:spPr>
        <p:txBody>
          <a:bodyPr/>
          <a:lstStyle/>
          <a:p>
            <a:r>
              <a:rPr lang="en-AU" sz="2500" b="1" u="sng" dirty="0"/>
              <a:t>MRS C GREN</a:t>
            </a:r>
          </a:p>
          <a:p>
            <a:r>
              <a:rPr lang="en-AU" sz="2500" dirty="0"/>
              <a:t>M = movement</a:t>
            </a:r>
          </a:p>
          <a:p>
            <a:r>
              <a:rPr lang="en-AU" sz="2500" dirty="0"/>
              <a:t>R = respiration</a:t>
            </a:r>
          </a:p>
          <a:p>
            <a:r>
              <a:rPr lang="en-AU" sz="2500" dirty="0"/>
              <a:t>S = sensitivity</a:t>
            </a:r>
          </a:p>
          <a:p>
            <a:r>
              <a:rPr lang="en-AU" sz="2500" dirty="0"/>
              <a:t>C = control (homeostasis)</a:t>
            </a:r>
          </a:p>
          <a:p>
            <a:r>
              <a:rPr lang="en-AU" sz="2500" dirty="0"/>
              <a:t>G = growth</a:t>
            </a:r>
          </a:p>
          <a:p>
            <a:r>
              <a:rPr lang="en-AU" sz="2500" dirty="0"/>
              <a:t>R = reproduction</a:t>
            </a:r>
          </a:p>
          <a:p>
            <a:r>
              <a:rPr lang="en-AU" sz="2500" dirty="0"/>
              <a:t>E = Excretion</a:t>
            </a:r>
          </a:p>
          <a:p>
            <a:r>
              <a:rPr lang="en-AU" sz="2500" dirty="0"/>
              <a:t>N = nutrients</a:t>
            </a:r>
            <a:endParaRPr 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E8A79-0F55-4B1E-8B41-7E1FFAA1FE8F}"/>
              </a:ext>
            </a:extLst>
          </p:cNvPr>
          <p:cNvSpPr txBox="1"/>
          <p:nvPr/>
        </p:nvSpPr>
        <p:spPr>
          <a:xfrm>
            <a:off x="4329545" y="566200"/>
            <a:ext cx="448887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AU" sz="2500" dirty="0"/>
              <a:t>What is homeostasis?</a:t>
            </a:r>
          </a:p>
          <a:p>
            <a:pPr marL="514350" indent="-514350">
              <a:buAutoNum type="arabicPeriod"/>
            </a:pPr>
            <a:r>
              <a:rPr lang="en-AU" sz="2500" dirty="0"/>
              <a:t>What are the 2 forms of reproduction</a:t>
            </a:r>
          </a:p>
          <a:p>
            <a:pPr marL="514350" indent="-514350">
              <a:buAutoNum type="arabicPeriod"/>
            </a:pPr>
            <a:r>
              <a:rPr lang="en-AU" sz="2500" dirty="0"/>
              <a:t>What is the definition of evolution?</a:t>
            </a:r>
          </a:p>
          <a:p>
            <a:pPr marL="514350" indent="-514350">
              <a:buAutoNum type="arabicPeriod"/>
            </a:pPr>
            <a:r>
              <a:rPr lang="en-AU" sz="2500" dirty="0"/>
              <a:t>What 2 organelles does a plant cell have that an animal does not?</a:t>
            </a:r>
          </a:p>
          <a:p>
            <a:pPr marL="514350" indent="-514350"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804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describe the link between cells </a:t>
            </a:r>
            <a:r>
              <a:rPr lang="en-AU" sz="3200" baseline="30000" dirty="0">
                <a:sym typeface="Wingdings" panose="05000000000000000000" pitchFamily="2" charset="2"/>
              </a:rPr>
              <a:t> tissues  organs and systems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3200" baseline="30000" dirty="0">
              <a:sym typeface="Wingdings" panose="05000000000000000000" pitchFamily="2" charset="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>
                <a:sym typeface="Wingdings" panose="05000000000000000000" pitchFamily="2" charset="2"/>
              </a:rPr>
              <a:t>I can name examples of different types of organ systems</a:t>
            </a:r>
            <a:endParaRPr lang="en-AU" sz="3200" baseline="30000"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b="1" dirty="0"/>
              <a:t>SWBAT recall the levels of organisation in the body</a:t>
            </a:r>
            <a:endParaRPr lang="en-US" b="1" dirty="0"/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29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B962F2A-9FD3-44A7-802A-987B58494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C4875-7696-4D2F-B31F-360D24B6D8F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AU" sz="3000" dirty="0"/>
              <a:t>Tomorrow we move on to systems in the body</a:t>
            </a:r>
          </a:p>
          <a:p>
            <a:endParaRPr lang="en-AU" sz="3000" dirty="0"/>
          </a:p>
          <a:p>
            <a:r>
              <a:rPr lang="en-AU" sz="3000" dirty="0"/>
              <a:t>We need to understand how cells contribute to systems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933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903FE56-59D3-4E55-8BEC-7D07523FF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D9555-B65B-4E9E-AEB5-98F7F1E8626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AU" sz="3000" dirty="0"/>
              <a:t>Cells are the smallest block of life</a:t>
            </a:r>
          </a:p>
          <a:p>
            <a:r>
              <a:rPr lang="en-AU" sz="3000" dirty="0"/>
              <a:t>Cells transform sunlight to sugar</a:t>
            </a:r>
          </a:p>
          <a:p>
            <a:r>
              <a:rPr lang="en-AU" sz="3000" dirty="0"/>
              <a:t>Cells transform sugar into energy</a:t>
            </a:r>
            <a:endParaRPr lang="en-US" sz="3000" dirty="0"/>
          </a:p>
        </p:txBody>
      </p:sp>
      <p:graphicFrame>
        <p:nvGraphicFramePr>
          <p:cNvPr id="4" name="Google Shape;79;p12">
            <a:extLst>
              <a:ext uri="{FF2B5EF4-FFF2-40B4-BE49-F238E27FC236}">
                <a16:creationId xmlns:a16="http://schemas.microsoft.com/office/drawing/2014/main" id="{58260FBD-6EF2-4125-A92E-1FF03A560281}"/>
              </a:ext>
            </a:extLst>
          </p:cNvPr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80;p12">
            <a:extLst>
              <a:ext uri="{FF2B5EF4-FFF2-40B4-BE49-F238E27FC236}">
                <a16:creationId xmlns:a16="http://schemas.microsoft.com/office/drawing/2014/main" id="{0151123E-BAA2-4988-8EB7-F4BD5BDAC9A1}"/>
              </a:ext>
            </a:extLst>
          </p:cNvPr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11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7AC0EFA-1F35-462E-B7E0-8336C4DE7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AA62E-3436-474E-A505-A4E334FEFD3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AU" sz="3000" dirty="0"/>
              <a:t>Cells are the first step</a:t>
            </a:r>
            <a:endParaRPr lang="en-US" sz="3000" dirty="0"/>
          </a:p>
        </p:txBody>
      </p:sp>
      <p:pic>
        <p:nvPicPr>
          <p:cNvPr id="4098" name="Picture 2" descr="An illustration of different types of human body cells">
            <a:extLst>
              <a:ext uri="{FF2B5EF4-FFF2-40B4-BE49-F238E27FC236}">
                <a16:creationId xmlns:a16="http://schemas.microsoft.com/office/drawing/2014/main" id="{BE95E1E8-31C3-41B8-9C54-9334873F1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832" y="1498932"/>
            <a:ext cx="3556335" cy="337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67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5B21F95-825D-4751-9FF4-CD3CBA07C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1AD6A-9F9C-4A78-82E8-4CDF17BA76A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8408570" cy="4065600"/>
          </a:xfrm>
        </p:spPr>
        <p:txBody>
          <a:bodyPr/>
          <a:lstStyle/>
          <a:p>
            <a:r>
              <a:rPr lang="en-AU" sz="3000" b="1" dirty="0"/>
              <a:t>Tissues</a:t>
            </a:r>
          </a:p>
          <a:p>
            <a:r>
              <a:rPr lang="en-AU" sz="3000" dirty="0"/>
              <a:t>Group of connected cells that have similar functions</a:t>
            </a:r>
          </a:p>
          <a:p>
            <a:r>
              <a:rPr lang="en-AU" sz="3000" dirty="0"/>
              <a:t>Four types</a:t>
            </a:r>
            <a:endParaRPr lang="en-US" sz="3000" dirty="0"/>
          </a:p>
        </p:txBody>
      </p:sp>
      <p:pic>
        <p:nvPicPr>
          <p:cNvPr id="5122" name="Picture 2" descr="An illustration of the four tissue types found in the human body">
            <a:extLst>
              <a:ext uri="{FF2B5EF4-FFF2-40B4-BE49-F238E27FC236}">
                <a16:creationId xmlns:a16="http://schemas.microsoft.com/office/drawing/2014/main" id="{77B0BDDA-0607-47D4-A2AD-CA15264D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46" y="2009472"/>
            <a:ext cx="3489024" cy="286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32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8CA1020-884D-496C-9045-608F110C8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AAF26-23D2-4573-9DF6-248BD381524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AU" sz="3000" b="1" dirty="0"/>
              <a:t>Organs </a:t>
            </a:r>
          </a:p>
          <a:p>
            <a:r>
              <a:rPr lang="en-AU" sz="3000" dirty="0"/>
              <a:t>An organ is a structure that consists of two or more types of tissues that work together to do the same job</a:t>
            </a:r>
          </a:p>
          <a:p>
            <a:endParaRPr lang="en-AU" sz="3000" dirty="0"/>
          </a:p>
          <a:p>
            <a:r>
              <a:rPr lang="en-AU" sz="3000" dirty="0"/>
              <a:t>Can you think of an example of an organ?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3698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8172317-8187-4281-A1E5-B20A45364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2CC0B-0ADD-4E05-BB3E-B415B1148D7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An overview of the organ systems that make up the human body">
            <a:extLst>
              <a:ext uri="{FF2B5EF4-FFF2-40B4-BE49-F238E27FC236}">
                <a16:creationId xmlns:a16="http://schemas.microsoft.com/office/drawing/2014/main" id="{E3012FEF-CF2B-44DC-9991-2EB97D00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00" y="267350"/>
            <a:ext cx="3605554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033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600" dirty="0"/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A5AB204E-CAC4-984B-BCDE-A4E6175B4ED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3200" b="1" dirty="0"/>
              <a:t>Can you draw a flow chart with examples of the levels of organisation in your book</a:t>
            </a:r>
            <a:endParaRPr sz="3200" b="1" dirty="0"/>
          </a:p>
        </p:txBody>
      </p:sp>
      <p:graphicFrame>
        <p:nvGraphicFramePr>
          <p:cNvPr id="4" name="Google Shape;95;p14">
            <a:extLst>
              <a:ext uri="{FF2B5EF4-FFF2-40B4-BE49-F238E27FC236}">
                <a16:creationId xmlns:a16="http://schemas.microsoft.com/office/drawing/2014/main" id="{89DCC587-8ED9-FC4F-A48F-1EC707B2A4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89606"/>
              </p:ext>
            </p:extLst>
          </p:nvPr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78;p12">
            <a:extLst>
              <a:ext uri="{FF2B5EF4-FFF2-40B4-BE49-F238E27FC236}">
                <a16:creationId xmlns:a16="http://schemas.microsoft.com/office/drawing/2014/main" id="{FCF33F40-4961-7242-934C-4F1089EDAA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90505"/>
              </p:ext>
            </p:extLst>
          </p:nvPr>
        </p:nvGraphicFramePr>
        <p:xfrm>
          <a:off x="6827802" y="1706603"/>
          <a:ext cx="2134475" cy="96006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Scaffolding for students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describe the link between cells </a:t>
            </a:r>
            <a:r>
              <a:rPr lang="en-AU" sz="3200" baseline="30000" dirty="0">
                <a:sym typeface="Wingdings" panose="05000000000000000000" pitchFamily="2" charset="2"/>
              </a:rPr>
              <a:t> tissues  organs and systems</a:t>
            </a:r>
          </a:p>
          <a:p>
            <a:pPr marL="0" indent="0">
              <a:buNone/>
            </a:pPr>
            <a:endParaRPr lang="en-AU" sz="3200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3200" baseline="30000" dirty="0">
                <a:sym typeface="Wingdings" panose="05000000000000000000" pitchFamily="2" charset="2"/>
              </a:rPr>
              <a:t>I can name examples of different types of organ systems</a:t>
            </a:r>
            <a:endParaRPr lang="en-AU" sz="3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3200" baseline="30000"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b="1" dirty="0"/>
              <a:t>SWBAT recall the levels of organisation in the body</a:t>
            </a:r>
            <a:endParaRPr lang="en-US" b="1" dirty="0"/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05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name the products of cellular respiration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name why respiration is important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describe the link between respiration and photosynthesis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/>
              <a:t>SWBAT define cellular respiration and state its importance for survival</a:t>
            </a:r>
            <a:endParaRPr lang="en-US" sz="3000" dirty="0"/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0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0FBF12-FFCE-EF4E-870C-D0D204433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600" dirty="0"/>
          </a:p>
        </p:txBody>
      </p:sp>
      <p:graphicFrame>
        <p:nvGraphicFramePr>
          <p:cNvPr id="8" name="Google Shape;95;p14">
            <a:extLst>
              <a:ext uri="{FF2B5EF4-FFF2-40B4-BE49-F238E27FC236}">
                <a16:creationId xmlns:a16="http://schemas.microsoft.com/office/drawing/2014/main" id="{3A8E913A-1003-3C40-83D4-166E714D4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12859"/>
              </p:ext>
            </p:extLst>
          </p:nvPr>
        </p:nvGraphicFramePr>
        <p:xfrm>
          <a:off x="6827804" y="266051"/>
          <a:ext cx="2134475" cy="1871508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Google Shape;93;p14">
            <a:extLst>
              <a:ext uri="{FF2B5EF4-FFF2-40B4-BE49-F238E27FC236}">
                <a16:creationId xmlns:a16="http://schemas.microsoft.com/office/drawing/2014/main" id="{251D3057-ACA1-2649-A89D-24E5237051D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3200" b="1" dirty="0"/>
              <a:t>This is the Respiration part of the MRS C GREN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3200" b="1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3200" b="1" dirty="0"/>
              <a:t>Respiration is how we consume energy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237819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9EED21-1757-A245-9067-53A56D641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E6786C1F-98C1-ED4A-890F-1BFFCD7598F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AU" sz="3200" b="1" dirty="0"/>
              <a:t>Photosynthesis is the conversion of sunlight to energy</a:t>
            </a:r>
          </a:p>
          <a:p>
            <a:pPr marL="0" lvl="0" indent="0">
              <a:buNone/>
            </a:pPr>
            <a:endParaRPr lang="en-AU" sz="3200" b="1" dirty="0"/>
          </a:p>
          <a:p>
            <a:pPr marL="0" lvl="0" indent="0">
              <a:buNone/>
            </a:pPr>
            <a:r>
              <a:rPr lang="en-AU" sz="3200" dirty="0"/>
              <a:t>Cellular respiration is the</a:t>
            </a:r>
          </a:p>
          <a:p>
            <a:pPr marL="0" lvl="0" indent="0">
              <a:buNone/>
            </a:pPr>
            <a:r>
              <a:rPr lang="en-AU" sz="3200" dirty="0"/>
              <a:t>next step that follows</a:t>
            </a:r>
          </a:p>
          <a:p>
            <a:pPr marL="0" lvl="0" indent="0">
              <a:buNone/>
            </a:pPr>
            <a:endParaRPr lang="en-US" sz="3200" b="1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sz="3200" b="1" dirty="0"/>
          </a:p>
        </p:txBody>
      </p:sp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87061B92-B546-6F40-BBD6-1D47F13422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470772"/>
              </p:ext>
            </p:extLst>
          </p:nvPr>
        </p:nvGraphicFramePr>
        <p:xfrm>
          <a:off x="6827804" y="266051"/>
          <a:ext cx="2134475" cy="1871508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" name="Picture 2" descr="Image result for equation photosynthesis">
            <a:extLst>
              <a:ext uri="{FF2B5EF4-FFF2-40B4-BE49-F238E27FC236}">
                <a16:creationId xmlns:a16="http://schemas.microsoft.com/office/drawing/2014/main" id="{BBE2F3E9-D4C6-4C2B-ABE4-4BFC2F38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34" y="2430919"/>
            <a:ext cx="3484245" cy="165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6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3200" b="1" dirty="0"/>
              <a:t>In cellular respiration a glucose molecule is broken down into carbon dioxide and water</a:t>
            </a:r>
            <a:endParaRPr sz="3200" b="1" dirty="0"/>
          </a:p>
        </p:txBody>
      </p:sp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3307079E-9F4F-3445-96C0-D89D9950A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89606"/>
              </p:ext>
            </p:extLst>
          </p:nvPr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Image result for cellular respiration">
            <a:extLst>
              <a:ext uri="{FF2B5EF4-FFF2-40B4-BE49-F238E27FC236}">
                <a16:creationId xmlns:a16="http://schemas.microsoft.com/office/drawing/2014/main" id="{7E2242A6-0691-46D5-BD08-9A3DB3531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551" y="2683563"/>
            <a:ext cx="4309419" cy="21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8E97CC9-3873-43DF-9132-F3719CC96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BD772-65E7-49E5-A71E-E18FBA46065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AU" sz="3000" b="1" dirty="0"/>
              <a:t>Energy produced</a:t>
            </a:r>
          </a:p>
          <a:p>
            <a:r>
              <a:rPr lang="en-AU" sz="3000" dirty="0"/>
              <a:t>ATP is made </a:t>
            </a:r>
          </a:p>
          <a:p>
            <a:r>
              <a:rPr lang="en-AU" sz="3000" dirty="0"/>
              <a:t>Molecule that contains energy</a:t>
            </a:r>
          </a:p>
          <a:p>
            <a:r>
              <a:rPr lang="en-AU" sz="3000" dirty="0"/>
              <a:t>Adenosine triphosphate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1803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D179C38-7D53-4FC4-926D-EC7963BAD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89F7F-9B10-45FB-BDE5-0471BA01FB9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AU" sz="3000" dirty="0"/>
              <a:t>Occurs partially in the mitochondria and partially in the cytoplasm</a:t>
            </a:r>
            <a:endParaRPr lang="en-US" sz="3000" dirty="0"/>
          </a:p>
        </p:txBody>
      </p:sp>
      <p:pic>
        <p:nvPicPr>
          <p:cNvPr id="2050" name="Picture 2" descr="https://www.biology.iupui.edu/biocourses/N100/images/ch9res.jpg">
            <a:extLst>
              <a:ext uri="{FF2B5EF4-FFF2-40B4-BE49-F238E27FC236}">
                <a16:creationId xmlns:a16="http://schemas.microsoft.com/office/drawing/2014/main" id="{A72588BD-72F6-4547-ACF0-6C5E647B0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459" y="2119240"/>
            <a:ext cx="3975735" cy="279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LANT cell">
            <a:extLst>
              <a:ext uri="{FF2B5EF4-FFF2-40B4-BE49-F238E27FC236}">
                <a16:creationId xmlns:a16="http://schemas.microsoft.com/office/drawing/2014/main" id="{82CEF6E1-ACE6-45B8-AFD6-1626B97DF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8" y="2492390"/>
            <a:ext cx="4232745" cy="238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77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1246FD-F39E-4830-8031-F1FBFD4E0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83760-5B44-422D-A50A-83150E6CF93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AU" sz="3000" b="1" dirty="0"/>
              <a:t>So why is cellular respiration important?</a:t>
            </a:r>
          </a:p>
          <a:p>
            <a:r>
              <a:rPr lang="en-AU" sz="3000" dirty="0"/>
              <a:t>Cellular respiration converts glucose (sugar) into energy</a:t>
            </a:r>
          </a:p>
          <a:p>
            <a:r>
              <a:rPr lang="en-AU" sz="3000" dirty="0"/>
              <a:t>Energy is needed to perform all functions in life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8014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name the products of cellular respiration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name why respiration is important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describe the link between respiration and photosynthesis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b="1" dirty="0"/>
              <a:t>SWBAT define cellular respiration and state its importance for survival</a:t>
            </a:r>
            <a:endParaRPr lang="en-US" sz="3000" dirty="0"/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1627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537B60B-C924-CB46-990A-730EC40F8177}" vid="{CB89637F-0F8C-4540-8136-D7886A0EAE8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B465756-59CE-4B5F-8A50-B4D8984917EB}"/>
</file>

<file path=customXml/itemProps2.xml><?xml version="1.0" encoding="utf-8"?>
<ds:datastoreItem xmlns:ds="http://schemas.openxmlformats.org/officeDocument/2006/customXml" ds:itemID="{67101EC6-8FAE-4F06-87B3-A960D086763B}"/>
</file>

<file path=customXml/itemProps3.xml><?xml version="1.0" encoding="utf-8"?>
<ds:datastoreItem xmlns:ds="http://schemas.openxmlformats.org/officeDocument/2006/customXml" ds:itemID="{EC0CA12A-06C6-4FB2-8D06-58513EAEE3A5}"/>
</file>

<file path=docProps/app.xml><?xml version="1.0" encoding="utf-8"?>
<Properties xmlns="http://schemas.openxmlformats.org/officeDocument/2006/extended-properties" xmlns:vt="http://schemas.openxmlformats.org/officeDocument/2006/docPropsVTypes">
  <Template>2019 EI Template SRC UPDATED (JUNE)</Template>
  <TotalTime>46</TotalTime>
  <Words>476</Words>
  <Application>Microsoft Office PowerPoint</Application>
  <PresentationFormat>On-screen Show (16:9)</PresentationFormat>
  <Paragraphs>80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Wingdings</vt:lpstr>
      <vt:lpstr>Century Gothic</vt:lpstr>
      <vt:lpstr>Simple Light</vt:lpstr>
      <vt:lpstr>PowerPoint Presentation</vt:lpstr>
      <vt:lpstr>SWBAT define cellular respiration and state its importance for survival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SWBAT define cellular respiration and state its importance for survival</vt:lpstr>
      <vt:lpstr>SWBAT recall the levels of organisation in the body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SWBAT recall the levels of organisation in the body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Ward</dc:creator>
  <cp:lastModifiedBy>Leanne Ward</cp:lastModifiedBy>
  <cp:revision>7</cp:revision>
  <dcterms:created xsi:type="dcterms:W3CDTF">2019-06-16T09:54:44Z</dcterms:created>
  <dcterms:modified xsi:type="dcterms:W3CDTF">2019-06-17T12:30:45Z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73000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