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11"/>
    <p:restoredTop sz="94580"/>
  </p:normalViewPr>
  <p:slideViewPr>
    <p:cSldViewPr snapToGrid="0" snapToObjects="1">
      <p:cViewPr varScale="1">
        <p:scale>
          <a:sx n="121" d="100"/>
          <a:sy n="121" d="100"/>
        </p:scale>
        <p:origin x="7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03A98220-0050-AD40-B5AD-E0CA34475690}" type="datetimeFigureOut">
              <a:rPr lang="en-US" smtClean="0"/>
              <a:t>6/23/20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BD0B0-A9E5-5C49-8807-A2C383260D2B}" type="slidenum">
              <a:rPr lang="en-US" smtClean="0"/>
              <a:t>‹#›</a:t>
            </a:fld>
            <a:endParaRPr lang="en-US"/>
          </a:p>
        </p:txBody>
      </p:sp>
    </p:spTree>
    <p:extLst>
      <p:ext uri="{BB962C8B-B14F-4D97-AF65-F5344CB8AC3E}">
        <p14:creationId xmlns:p14="http://schemas.microsoft.com/office/powerpoint/2010/main" val="19057037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3A98220-0050-AD40-B5AD-E0CA34475690}"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BD0B0-A9E5-5C49-8807-A2C383260D2B}" type="slidenum">
              <a:rPr lang="en-US" smtClean="0"/>
              <a:t>‹#›</a:t>
            </a:fld>
            <a:endParaRPr lang="en-US"/>
          </a:p>
        </p:txBody>
      </p:sp>
    </p:spTree>
    <p:extLst>
      <p:ext uri="{BB962C8B-B14F-4D97-AF65-F5344CB8AC3E}">
        <p14:creationId xmlns:p14="http://schemas.microsoft.com/office/powerpoint/2010/main" val="277534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3A98220-0050-AD40-B5AD-E0CA34475690}" type="datetimeFigureOut">
              <a:rPr lang="en-US" smtClean="0"/>
              <a:t>6/23/20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BD0B0-A9E5-5C49-8807-A2C383260D2B}" type="slidenum">
              <a:rPr lang="en-US" smtClean="0"/>
              <a:t>‹#›</a:t>
            </a:fld>
            <a:endParaRPr lang="en-US"/>
          </a:p>
        </p:txBody>
      </p:sp>
    </p:spTree>
    <p:extLst>
      <p:ext uri="{BB962C8B-B14F-4D97-AF65-F5344CB8AC3E}">
        <p14:creationId xmlns:p14="http://schemas.microsoft.com/office/powerpoint/2010/main" val="172863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3A98220-0050-AD40-B5AD-E0CA34475690}" type="datetimeFigureOut">
              <a:rPr lang="en-US" smtClean="0"/>
              <a:t>6/23/20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BD0B0-A9E5-5C49-8807-A2C383260D2B}" type="slidenum">
              <a:rPr lang="en-US" smtClean="0"/>
              <a:t>‹#›</a:t>
            </a:fld>
            <a:endParaRPr lang="en-US"/>
          </a:p>
        </p:txBody>
      </p:sp>
    </p:spTree>
    <p:extLst>
      <p:ext uri="{BB962C8B-B14F-4D97-AF65-F5344CB8AC3E}">
        <p14:creationId xmlns:p14="http://schemas.microsoft.com/office/powerpoint/2010/main" val="221725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03A98220-0050-AD40-B5AD-E0CA34475690}" type="datetimeFigureOut">
              <a:rPr lang="en-US" smtClean="0"/>
              <a:t>6/23/20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BD0B0-A9E5-5C49-8807-A2C383260D2B}" type="slidenum">
              <a:rPr lang="en-US" smtClean="0"/>
              <a:t>‹#›</a:t>
            </a:fld>
            <a:endParaRPr lang="en-US"/>
          </a:p>
        </p:txBody>
      </p:sp>
    </p:spTree>
    <p:extLst>
      <p:ext uri="{BB962C8B-B14F-4D97-AF65-F5344CB8AC3E}">
        <p14:creationId xmlns:p14="http://schemas.microsoft.com/office/powerpoint/2010/main" val="10700858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03A98220-0050-AD40-B5AD-E0CA34475690}" type="datetimeFigureOut">
              <a:rPr lang="en-US" smtClean="0"/>
              <a:t>6/23/20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39BD0B0-A9E5-5C49-8807-A2C383260D2B}" type="slidenum">
              <a:rPr lang="en-US" smtClean="0"/>
              <a:t>‹#›</a:t>
            </a:fld>
            <a:endParaRPr lang="en-US"/>
          </a:p>
        </p:txBody>
      </p:sp>
    </p:spTree>
    <p:extLst>
      <p:ext uri="{BB962C8B-B14F-4D97-AF65-F5344CB8AC3E}">
        <p14:creationId xmlns:p14="http://schemas.microsoft.com/office/powerpoint/2010/main" val="336793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03A98220-0050-AD40-B5AD-E0CA34475690}" type="datetimeFigureOut">
              <a:rPr lang="en-US" smtClean="0"/>
              <a:t>6/23/20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BD0B0-A9E5-5C49-8807-A2C383260D2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80397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3A98220-0050-AD40-B5AD-E0CA34475690}" type="datetimeFigureOut">
              <a:rPr lang="en-US" smtClean="0"/>
              <a:t>6/23/20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BD0B0-A9E5-5C49-8807-A2C383260D2B}" type="slidenum">
              <a:rPr lang="en-US" smtClean="0"/>
              <a:t>‹#›</a:t>
            </a:fld>
            <a:endParaRPr lang="en-US"/>
          </a:p>
        </p:txBody>
      </p:sp>
    </p:spTree>
    <p:extLst>
      <p:ext uri="{BB962C8B-B14F-4D97-AF65-F5344CB8AC3E}">
        <p14:creationId xmlns:p14="http://schemas.microsoft.com/office/powerpoint/2010/main" val="400522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98220-0050-AD40-B5AD-E0CA34475690}" type="datetimeFigureOut">
              <a:rPr lang="en-US" smtClean="0"/>
              <a:t>6/23/20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9BD0B0-A9E5-5C49-8807-A2C383260D2B}" type="slidenum">
              <a:rPr lang="en-US" smtClean="0"/>
              <a:t>‹#›</a:t>
            </a:fld>
            <a:endParaRPr lang="en-US"/>
          </a:p>
        </p:txBody>
      </p:sp>
    </p:spTree>
    <p:extLst>
      <p:ext uri="{BB962C8B-B14F-4D97-AF65-F5344CB8AC3E}">
        <p14:creationId xmlns:p14="http://schemas.microsoft.com/office/powerpoint/2010/main" val="25784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03A98220-0050-AD40-B5AD-E0CA34475690}" type="datetimeFigureOut">
              <a:rPr lang="en-US" smtClean="0"/>
              <a:t>6/23/20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39BD0B0-A9E5-5C49-8807-A2C383260D2B}" type="slidenum">
              <a:rPr lang="en-US" smtClean="0"/>
              <a:t>‹#›</a:t>
            </a:fld>
            <a:endParaRPr lang="en-US"/>
          </a:p>
        </p:txBody>
      </p:sp>
    </p:spTree>
    <p:extLst>
      <p:ext uri="{BB962C8B-B14F-4D97-AF65-F5344CB8AC3E}">
        <p14:creationId xmlns:p14="http://schemas.microsoft.com/office/powerpoint/2010/main" val="23046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3A98220-0050-AD40-B5AD-E0CA34475690}" type="datetimeFigureOut">
              <a:rPr lang="en-US" smtClean="0"/>
              <a:t>6/23/20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39BD0B0-A9E5-5C49-8807-A2C383260D2B}" type="slidenum">
              <a:rPr lang="en-US" smtClean="0"/>
              <a:t>‹#›</a:t>
            </a:fld>
            <a:endParaRPr lang="en-US"/>
          </a:p>
        </p:txBody>
      </p:sp>
    </p:spTree>
    <p:extLst>
      <p:ext uri="{BB962C8B-B14F-4D97-AF65-F5344CB8AC3E}">
        <p14:creationId xmlns:p14="http://schemas.microsoft.com/office/powerpoint/2010/main" val="23145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3A98220-0050-AD40-B5AD-E0CA34475690}" type="datetimeFigureOut">
              <a:rPr lang="en-US" smtClean="0"/>
              <a:t>6/23/20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39BD0B0-A9E5-5C49-8807-A2C383260D2B}" type="slidenum">
              <a:rPr lang="en-US" smtClean="0"/>
              <a:t>‹#›</a:t>
            </a:fld>
            <a:endParaRPr lang="en-US"/>
          </a:p>
        </p:txBody>
      </p:sp>
    </p:spTree>
    <p:extLst>
      <p:ext uri="{BB962C8B-B14F-4D97-AF65-F5344CB8AC3E}">
        <p14:creationId xmlns:p14="http://schemas.microsoft.com/office/powerpoint/2010/main" val="485680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9F77-1F32-7242-93B2-B4434F7FF57C}"/>
              </a:ext>
            </a:extLst>
          </p:cNvPr>
          <p:cNvSpPr>
            <a:spLocks noGrp="1"/>
          </p:cNvSpPr>
          <p:nvPr>
            <p:ph type="ctrTitle"/>
          </p:nvPr>
        </p:nvSpPr>
        <p:spPr/>
        <p:txBody>
          <a:bodyPr/>
          <a:lstStyle/>
          <a:p>
            <a:r>
              <a:rPr lang="en-US" dirty="0"/>
              <a:t>THE NERVOUS SYSTEM</a:t>
            </a:r>
          </a:p>
        </p:txBody>
      </p:sp>
      <p:sp>
        <p:nvSpPr>
          <p:cNvPr id="3" name="Subtitle 2">
            <a:extLst>
              <a:ext uri="{FF2B5EF4-FFF2-40B4-BE49-F238E27FC236}">
                <a16:creationId xmlns:a16="http://schemas.microsoft.com/office/drawing/2014/main" id="{71B0676F-D734-8648-8F59-A1242AACACB2}"/>
              </a:ext>
            </a:extLst>
          </p:cNvPr>
          <p:cNvSpPr>
            <a:spLocks noGrp="1"/>
          </p:cNvSpPr>
          <p:nvPr>
            <p:ph type="subTitle" idx="1"/>
          </p:nvPr>
        </p:nvSpPr>
        <p:spPr/>
        <p:txBody>
          <a:bodyPr/>
          <a:lstStyle/>
          <a:p>
            <a:r>
              <a:rPr lang="en-US" dirty="0"/>
              <a:t>WORKSHEET INFORMATION</a:t>
            </a:r>
          </a:p>
        </p:txBody>
      </p:sp>
    </p:spTree>
    <p:extLst>
      <p:ext uri="{BB962C8B-B14F-4D97-AF65-F5344CB8AC3E}">
        <p14:creationId xmlns:p14="http://schemas.microsoft.com/office/powerpoint/2010/main" val="412136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5" name="Picture 4" descr="A picture containing text, map&#10;&#10;Description automatically generated">
            <a:extLst>
              <a:ext uri="{FF2B5EF4-FFF2-40B4-BE49-F238E27FC236}">
                <a16:creationId xmlns:a16="http://schemas.microsoft.com/office/drawing/2014/main" id="{91AE2400-0A96-224F-A810-437A9C59BC53}"/>
              </a:ext>
            </a:extLst>
          </p:cNvPr>
          <p:cNvPicPr>
            <a:picLocks noChangeAspect="1"/>
          </p:cNvPicPr>
          <p:nvPr/>
        </p:nvPicPr>
        <p:blipFill>
          <a:blip r:embed="rId2"/>
          <a:stretch>
            <a:fillRect/>
          </a:stretch>
        </p:blipFill>
        <p:spPr>
          <a:xfrm>
            <a:off x="2658533" y="272203"/>
            <a:ext cx="7027333" cy="6289464"/>
          </a:xfrm>
          <a:prstGeom prst="rect">
            <a:avLst/>
          </a:prstGeom>
        </p:spPr>
      </p:pic>
    </p:spTree>
    <p:extLst>
      <p:ext uri="{BB962C8B-B14F-4D97-AF65-F5344CB8AC3E}">
        <p14:creationId xmlns:p14="http://schemas.microsoft.com/office/powerpoint/2010/main" val="302652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1D119A-E4D2-6349-80A2-78B16D4FF293}"/>
              </a:ext>
            </a:extLst>
          </p:cNvPr>
          <p:cNvSpPr>
            <a:spLocks noGrp="1"/>
          </p:cNvSpPr>
          <p:nvPr>
            <p:ph type="title"/>
          </p:nvPr>
        </p:nvSpPr>
        <p:spPr>
          <a:xfrm>
            <a:off x="2166842" y="508714"/>
            <a:ext cx="7729728" cy="1188720"/>
          </a:xfrm>
        </p:spPr>
        <p:txBody>
          <a:bodyPr anchor="t">
            <a:normAutofit/>
          </a:bodyPr>
          <a:lstStyle/>
          <a:p>
            <a:pPr algn="ctr"/>
            <a:r>
              <a:rPr lang="en-US" sz="4000" dirty="0">
                <a:latin typeface="OpenDyslexic" pitchFamily="2" charset="77"/>
              </a:rPr>
              <a:t>NERVOUS SYSTEM</a:t>
            </a:r>
          </a:p>
        </p:txBody>
      </p:sp>
      <p:sp>
        <p:nvSpPr>
          <p:cNvPr id="5" name="Content Placeholder 4">
            <a:extLst>
              <a:ext uri="{FF2B5EF4-FFF2-40B4-BE49-F238E27FC236}">
                <a16:creationId xmlns:a16="http://schemas.microsoft.com/office/drawing/2014/main" id="{069F5593-DC75-014F-85DA-BFD034F54D33}"/>
              </a:ext>
            </a:extLst>
          </p:cNvPr>
          <p:cNvSpPr>
            <a:spLocks noGrp="1"/>
          </p:cNvSpPr>
          <p:nvPr>
            <p:ph sz="half" idx="1"/>
          </p:nvPr>
        </p:nvSpPr>
        <p:spPr>
          <a:xfrm>
            <a:off x="709612" y="2141537"/>
            <a:ext cx="5181600" cy="4351338"/>
          </a:xfrm>
        </p:spPr>
        <p:txBody>
          <a:bodyPr>
            <a:normAutofit/>
          </a:bodyPr>
          <a:lstStyle/>
          <a:p>
            <a:r>
              <a:rPr lang="en-US" sz="2000" dirty="0">
                <a:latin typeface="OpenDyslexic" pitchFamily="2" charset="77"/>
              </a:rPr>
              <a:t>Central Nervous System</a:t>
            </a:r>
          </a:p>
          <a:p>
            <a:endParaRPr lang="en-US" sz="2000" dirty="0">
              <a:latin typeface="OpenDyslexic" pitchFamily="2" charset="77"/>
            </a:endParaRPr>
          </a:p>
          <a:p>
            <a:r>
              <a:rPr lang="en-AU" sz="2000" dirty="0">
                <a:latin typeface="OpenDyslexic" pitchFamily="2" charset="77"/>
              </a:rPr>
              <a:t>The </a:t>
            </a:r>
            <a:r>
              <a:rPr lang="en-AU" sz="2000" b="1" dirty="0">
                <a:latin typeface="OpenDyslexic" pitchFamily="2" charset="77"/>
              </a:rPr>
              <a:t>central nervous system</a:t>
            </a:r>
            <a:r>
              <a:rPr lang="en-AU" sz="2000" dirty="0">
                <a:latin typeface="OpenDyslexic" pitchFamily="2" charset="77"/>
              </a:rPr>
              <a:t> (CNS) controls most functions of the body and mind. </a:t>
            </a:r>
          </a:p>
          <a:p>
            <a:endParaRPr lang="en-AU" sz="2000" dirty="0">
              <a:latin typeface="OpenDyslexic" pitchFamily="2" charset="77"/>
            </a:endParaRPr>
          </a:p>
          <a:p>
            <a:r>
              <a:rPr lang="en-AU" sz="2000" dirty="0">
                <a:latin typeface="OpenDyslexic" pitchFamily="2" charset="77"/>
              </a:rPr>
              <a:t>It consists of two parts: the brain and the spinal cord. </a:t>
            </a:r>
            <a:endParaRPr lang="en-US" sz="2000" dirty="0">
              <a:latin typeface="OpenDyslexic" pitchFamily="2" charset="77"/>
            </a:endParaRPr>
          </a:p>
        </p:txBody>
      </p:sp>
      <p:sp>
        <p:nvSpPr>
          <p:cNvPr id="6" name="Content Placeholder 5">
            <a:extLst>
              <a:ext uri="{FF2B5EF4-FFF2-40B4-BE49-F238E27FC236}">
                <a16:creationId xmlns:a16="http://schemas.microsoft.com/office/drawing/2014/main" id="{D4972462-B7FE-174A-A36E-4A2643006B7D}"/>
              </a:ext>
            </a:extLst>
          </p:cNvPr>
          <p:cNvSpPr>
            <a:spLocks noGrp="1"/>
          </p:cNvSpPr>
          <p:nvPr>
            <p:ph sz="half" idx="2"/>
          </p:nvPr>
        </p:nvSpPr>
        <p:spPr>
          <a:xfrm>
            <a:off x="5891212" y="1697434"/>
            <a:ext cx="6097588" cy="5239544"/>
          </a:xfrm>
        </p:spPr>
        <p:txBody>
          <a:bodyPr>
            <a:normAutofit/>
          </a:bodyPr>
          <a:lstStyle/>
          <a:p>
            <a:r>
              <a:rPr lang="en-US" sz="1800" dirty="0">
                <a:latin typeface="OpenDyslexic" pitchFamily="2" charset="77"/>
              </a:rPr>
              <a:t>Peripheral Nervous System</a:t>
            </a:r>
          </a:p>
          <a:p>
            <a:r>
              <a:rPr lang="en-AU" sz="1800" dirty="0">
                <a:latin typeface="OpenDyslexic" pitchFamily="2" charset="77"/>
              </a:rPr>
              <a:t>The peripheral nervous system carries messages to and from the central nervous system. </a:t>
            </a:r>
          </a:p>
          <a:p>
            <a:r>
              <a:rPr lang="en-AU" sz="1800" dirty="0">
                <a:latin typeface="OpenDyslexic" pitchFamily="2" charset="77"/>
              </a:rPr>
              <a:t>It sends information to the brain and carries out orders from the brain.</a:t>
            </a:r>
          </a:p>
          <a:p>
            <a:endParaRPr lang="en-AU" sz="1800" dirty="0">
              <a:latin typeface="OpenDyslexic" pitchFamily="2" charset="77"/>
            </a:endParaRPr>
          </a:p>
          <a:p>
            <a:r>
              <a:rPr lang="en-AU" sz="1800" dirty="0">
                <a:latin typeface="OpenDyslexic" pitchFamily="2" charset="77"/>
              </a:rPr>
              <a:t>Sensory means that it sends the information coming from all your senses, touch, vision, hearing, taste, smell and position.</a:t>
            </a:r>
          </a:p>
          <a:p>
            <a:endParaRPr lang="en-AU" sz="1800" dirty="0">
              <a:latin typeface="OpenDyslexic" pitchFamily="2" charset="77"/>
            </a:endParaRPr>
          </a:p>
          <a:p>
            <a:r>
              <a:rPr lang="en-AU" sz="1800" dirty="0">
                <a:latin typeface="OpenDyslexic" pitchFamily="2" charset="77"/>
              </a:rPr>
              <a:t>sends messages to motor </a:t>
            </a:r>
            <a:r>
              <a:rPr lang="en-AU" sz="1800" b="1" dirty="0">
                <a:latin typeface="OpenDyslexic" pitchFamily="2" charset="77"/>
              </a:rPr>
              <a:t>nerve</a:t>
            </a:r>
            <a:r>
              <a:rPr lang="en-AU" sz="1800" dirty="0">
                <a:latin typeface="OpenDyslexic" pitchFamily="2" charset="77"/>
              </a:rPr>
              <a:t> fibres to get the muscles to move the body.</a:t>
            </a:r>
            <a:endParaRPr lang="en-US" sz="1800" dirty="0">
              <a:latin typeface="OpenDyslexic" pitchFamily="2" charset="77"/>
            </a:endParaRPr>
          </a:p>
        </p:txBody>
      </p:sp>
    </p:spTree>
    <p:extLst>
      <p:ext uri="{BB962C8B-B14F-4D97-AF65-F5344CB8AC3E}">
        <p14:creationId xmlns:p14="http://schemas.microsoft.com/office/powerpoint/2010/main" val="3546019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F492-1EE9-EB41-8B71-2254532F4304}"/>
              </a:ext>
            </a:extLst>
          </p:cNvPr>
          <p:cNvSpPr>
            <a:spLocks noGrp="1"/>
          </p:cNvSpPr>
          <p:nvPr>
            <p:ph type="title"/>
          </p:nvPr>
        </p:nvSpPr>
        <p:spPr>
          <a:xfrm>
            <a:off x="1905315" y="81823"/>
            <a:ext cx="7729728" cy="1188720"/>
          </a:xfrm>
        </p:spPr>
        <p:txBody>
          <a:bodyPr/>
          <a:lstStyle/>
          <a:p>
            <a:r>
              <a:rPr lang="en-US" dirty="0">
                <a:latin typeface="OpenDyslexic" pitchFamily="2" charset="77"/>
              </a:rPr>
              <a:t>CENTRAL NERVOUS SYSTEM</a:t>
            </a:r>
          </a:p>
        </p:txBody>
      </p:sp>
      <p:sp>
        <p:nvSpPr>
          <p:cNvPr id="4" name="Content Placeholder 3">
            <a:extLst>
              <a:ext uri="{FF2B5EF4-FFF2-40B4-BE49-F238E27FC236}">
                <a16:creationId xmlns:a16="http://schemas.microsoft.com/office/drawing/2014/main" id="{071DFC59-9A9F-DD49-970C-20B995647C14}"/>
              </a:ext>
            </a:extLst>
          </p:cNvPr>
          <p:cNvSpPr>
            <a:spLocks noGrp="1"/>
          </p:cNvSpPr>
          <p:nvPr>
            <p:ph sz="half" idx="1"/>
          </p:nvPr>
        </p:nvSpPr>
        <p:spPr>
          <a:xfrm>
            <a:off x="571500" y="1966201"/>
            <a:ext cx="5524500" cy="4351338"/>
          </a:xfrm>
        </p:spPr>
        <p:txBody>
          <a:bodyPr>
            <a:noAutofit/>
          </a:bodyPr>
          <a:lstStyle/>
          <a:p>
            <a:r>
              <a:rPr lang="en-US" sz="2000" dirty="0">
                <a:latin typeface="OpenDyslexic" pitchFamily="2" charset="77"/>
              </a:rPr>
              <a:t>Brain</a:t>
            </a:r>
          </a:p>
          <a:p>
            <a:endParaRPr lang="en-US" sz="2000" dirty="0">
              <a:latin typeface="OpenDyslexic" pitchFamily="2" charset="77"/>
            </a:endParaRPr>
          </a:p>
          <a:p>
            <a:r>
              <a:rPr lang="en-AU" sz="2000" dirty="0">
                <a:latin typeface="OpenDyslexic" pitchFamily="2" charset="77"/>
              </a:rPr>
              <a:t>The </a:t>
            </a:r>
            <a:r>
              <a:rPr lang="en-AU" sz="2000" b="1" dirty="0">
                <a:latin typeface="OpenDyslexic" pitchFamily="2" charset="77"/>
              </a:rPr>
              <a:t>brain</a:t>
            </a:r>
            <a:r>
              <a:rPr lang="en-AU" sz="2000" dirty="0">
                <a:latin typeface="OpenDyslexic" pitchFamily="2" charset="77"/>
              </a:rPr>
              <a:t> controls what we think and feel, how we learn and remember, and the way we move and talk. ... </a:t>
            </a:r>
          </a:p>
          <a:p>
            <a:endParaRPr lang="en-AU" sz="2000" dirty="0">
              <a:latin typeface="OpenDyslexic" pitchFamily="2" charset="77"/>
            </a:endParaRPr>
          </a:p>
          <a:p>
            <a:r>
              <a:rPr lang="en-AU" sz="2000" dirty="0">
                <a:latin typeface="OpenDyslexic" pitchFamily="2" charset="77"/>
              </a:rPr>
              <a:t>The rest of the </a:t>
            </a:r>
            <a:r>
              <a:rPr lang="en-AU" sz="2000" b="1" dirty="0">
                <a:latin typeface="OpenDyslexic" pitchFamily="2" charset="77"/>
              </a:rPr>
              <a:t>nervous system</a:t>
            </a:r>
            <a:r>
              <a:rPr lang="en-AU" sz="2000" dirty="0">
                <a:latin typeface="OpenDyslexic" pitchFamily="2" charset="77"/>
              </a:rPr>
              <a:t> is like a network that relays messages back and forth from the </a:t>
            </a:r>
            <a:r>
              <a:rPr lang="en-AU" sz="2000" b="1" dirty="0">
                <a:latin typeface="OpenDyslexic" pitchFamily="2" charset="77"/>
              </a:rPr>
              <a:t>brain</a:t>
            </a:r>
            <a:r>
              <a:rPr lang="en-AU" sz="2000" dirty="0">
                <a:latin typeface="OpenDyslexic" pitchFamily="2" charset="77"/>
              </a:rPr>
              <a:t> to different parts of the body. </a:t>
            </a:r>
          </a:p>
          <a:p>
            <a:endParaRPr lang="en-AU" sz="2000" dirty="0">
              <a:latin typeface="OpenDyslexic" pitchFamily="2" charset="77"/>
            </a:endParaRPr>
          </a:p>
          <a:p>
            <a:r>
              <a:rPr lang="en-AU" sz="2000" dirty="0">
                <a:latin typeface="OpenDyslexic" pitchFamily="2" charset="77"/>
              </a:rPr>
              <a:t>It does this via the spinal cord, which runs from the </a:t>
            </a:r>
            <a:r>
              <a:rPr lang="en-AU" sz="2000" b="1" dirty="0">
                <a:latin typeface="OpenDyslexic" pitchFamily="2" charset="77"/>
              </a:rPr>
              <a:t>brain</a:t>
            </a:r>
            <a:r>
              <a:rPr lang="en-AU" sz="2000" dirty="0">
                <a:latin typeface="OpenDyslexic" pitchFamily="2" charset="77"/>
              </a:rPr>
              <a:t> down through the back.</a:t>
            </a:r>
            <a:endParaRPr lang="en-US" sz="2000" dirty="0">
              <a:latin typeface="OpenDyslexic" pitchFamily="2" charset="77"/>
            </a:endParaRPr>
          </a:p>
        </p:txBody>
      </p:sp>
      <p:sp>
        <p:nvSpPr>
          <p:cNvPr id="5" name="Content Placeholder 4">
            <a:extLst>
              <a:ext uri="{FF2B5EF4-FFF2-40B4-BE49-F238E27FC236}">
                <a16:creationId xmlns:a16="http://schemas.microsoft.com/office/drawing/2014/main" id="{970C5CB5-8313-8D4D-9B7D-8D96B00E2D71}"/>
              </a:ext>
            </a:extLst>
          </p:cNvPr>
          <p:cNvSpPr>
            <a:spLocks noGrp="1"/>
          </p:cNvSpPr>
          <p:nvPr>
            <p:ph sz="half" idx="2"/>
          </p:nvPr>
        </p:nvSpPr>
        <p:spPr>
          <a:xfrm>
            <a:off x="6096000" y="1966201"/>
            <a:ext cx="5700713" cy="4351338"/>
          </a:xfrm>
        </p:spPr>
        <p:txBody>
          <a:bodyPr>
            <a:normAutofit/>
          </a:bodyPr>
          <a:lstStyle/>
          <a:p>
            <a:r>
              <a:rPr lang="en-US" sz="2000" dirty="0">
                <a:latin typeface="OpenDyslexic" pitchFamily="2" charset="77"/>
              </a:rPr>
              <a:t>Spinal Cord</a:t>
            </a:r>
          </a:p>
          <a:p>
            <a:endParaRPr lang="en-US" sz="2000" dirty="0">
              <a:latin typeface="OpenDyslexic" pitchFamily="2" charset="77"/>
            </a:endParaRPr>
          </a:p>
          <a:p>
            <a:r>
              <a:rPr lang="en-AU" sz="2000" dirty="0">
                <a:latin typeface="OpenDyslexic" pitchFamily="2" charset="77"/>
              </a:rPr>
              <a:t>The </a:t>
            </a:r>
            <a:r>
              <a:rPr lang="en-AU" sz="2000" b="1" dirty="0">
                <a:latin typeface="OpenDyslexic" pitchFamily="2" charset="77"/>
              </a:rPr>
              <a:t>spinal cord</a:t>
            </a:r>
            <a:r>
              <a:rPr lang="en-AU" sz="2000" dirty="0">
                <a:latin typeface="OpenDyslexic" pitchFamily="2" charset="77"/>
              </a:rPr>
              <a:t>, along with the brain, makes up the central </a:t>
            </a:r>
            <a:r>
              <a:rPr lang="en-AU" sz="2000" b="1" dirty="0">
                <a:latin typeface="OpenDyslexic" pitchFamily="2" charset="77"/>
              </a:rPr>
              <a:t>nervous system</a:t>
            </a:r>
            <a:r>
              <a:rPr lang="en-AU" sz="2000" dirty="0">
                <a:latin typeface="OpenDyslexic" pitchFamily="2" charset="77"/>
              </a:rPr>
              <a:t>. ... </a:t>
            </a:r>
          </a:p>
          <a:p>
            <a:r>
              <a:rPr lang="en-AU" sz="2000" dirty="0">
                <a:latin typeface="OpenDyslexic" pitchFamily="2" charset="77"/>
              </a:rPr>
              <a:t>Its three major </a:t>
            </a:r>
            <a:r>
              <a:rPr lang="en-AU" sz="2000" b="1" dirty="0">
                <a:latin typeface="OpenDyslexic" pitchFamily="2" charset="77"/>
              </a:rPr>
              <a:t>roles</a:t>
            </a:r>
            <a:r>
              <a:rPr lang="en-AU" sz="2000" dirty="0">
                <a:latin typeface="OpenDyslexic" pitchFamily="2" charset="77"/>
              </a:rPr>
              <a:t> are to relay messages from the brain to different parts of the body, to perform an action, to pass along messages from sensory receptors to the brain, and to coordinate reflexes that are managed by the </a:t>
            </a:r>
            <a:r>
              <a:rPr lang="en-AU" sz="2000" b="1" dirty="0">
                <a:latin typeface="OpenDyslexic" pitchFamily="2" charset="77"/>
              </a:rPr>
              <a:t>spinal cord</a:t>
            </a:r>
            <a:r>
              <a:rPr lang="en-AU" sz="2000" dirty="0">
                <a:latin typeface="OpenDyslexic" pitchFamily="2" charset="77"/>
              </a:rPr>
              <a:t> </a:t>
            </a:r>
            <a:endParaRPr lang="en-US" sz="2000" dirty="0">
              <a:latin typeface="OpenDyslexic" pitchFamily="2" charset="77"/>
            </a:endParaRPr>
          </a:p>
        </p:txBody>
      </p:sp>
    </p:spTree>
    <p:extLst>
      <p:ext uri="{BB962C8B-B14F-4D97-AF65-F5344CB8AC3E}">
        <p14:creationId xmlns:p14="http://schemas.microsoft.com/office/powerpoint/2010/main" val="373816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5E4172-5A38-754B-87F3-BBAD3FBD80D7}"/>
              </a:ext>
            </a:extLst>
          </p:cNvPr>
          <p:cNvSpPr>
            <a:spLocks noGrp="1"/>
          </p:cNvSpPr>
          <p:nvPr>
            <p:ph type="title"/>
          </p:nvPr>
        </p:nvSpPr>
        <p:spPr>
          <a:xfrm>
            <a:off x="948267" y="355091"/>
            <a:ext cx="10668000" cy="1541441"/>
          </a:xfrm>
        </p:spPr>
        <p:txBody>
          <a:bodyPr>
            <a:normAutofit fontScale="90000"/>
          </a:bodyPr>
          <a:lstStyle/>
          <a:p>
            <a:pPr algn="ctr"/>
            <a:r>
              <a:rPr lang="en-US" sz="2800" dirty="0">
                <a:latin typeface="OpenDyslexic" pitchFamily="2" charset="77"/>
              </a:rPr>
              <a:t>PERIPHERAL NERVOUS SYSTEM</a:t>
            </a:r>
            <a:br>
              <a:rPr lang="en-US" sz="2800" dirty="0">
                <a:latin typeface="OpenDyslexic" pitchFamily="2" charset="77"/>
              </a:rPr>
            </a:br>
            <a:br>
              <a:rPr lang="en-US" sz="2800" dirty="0">
                <a:latin typeface="OpenDyslexic" pitchFamily="2" charset="77"/>
              </a:rPr>
            </a:br>
            <a:r>
              <a:rPr lang="en-AU" sz="2000" dirty="0">
                <a:latin typeface="OpenDyslexic" pitchFamily="2" charset="77"/>
              </a:rPr>
              <a:t>Your peripheral </a:t>
            </a:r>
            <a:r>
              <a:rPr lang="en-AU" sz="2000" b="1" dirty="0">
                <a:latin typeface="OpenDyslexic" pitchFamily="2" charset="77"/>
              </a:rPr>
              <a:t>nervous system</a:t>
            </a:r>
            <a:r>
              <a:rPr lang="en-AU" sz="2000" dirty="0">
                <a:latin typeface="OpenDyslexic" pitchFamily="2" charset="77"/>
              </a:rPr>
              <a:t> is made up of two parts: the </a:t>
            </a:r>
            <a:r>
              <a:rPr lang="en-AU" sz="2000" b="1" dirty="0">
                <a:latin typeface="OpenDyslexic" pitchFamily="2" charset="77"/>
              </a:rPr>
              <a:t>somatic nervous system</a:t>
            </a:r>
            <a:r>
              <a:rPr lang="en-AU" sz="2000" dirty="0">
                <a:latin typeface="OpenDyslexic" pitchFamily="2" charset="77"/>
              </a:rPr>
              <a:t> and the autonomic </a:t>
            </a:r>
            <a:r>
              <a:rPr lang="en-AU" sz="2000" b="1" dirty="0">
                <a:latin typeface="OpenDyslexic" pitchFamily="2" charset="77"/>
              </a:rPr>
              <a:t>nervous system</a:t>
            </a:r>
            <a:r>
              <a:rPr lang="en-AU" sz="2000" dirty="0">
                <a:latin typeface="OpenDyslexic" pitchFamily="2" charset="77"/>
              </a:rPr>
              <a:t>.</a:t>
            </a:r>
            <a:endParaRPr lang="en-US" sz="2000" dirty="0">
              <a:latin typeface="OpenDyslexic" pitchFamily="2" charset="77"/>
            </a:endParaRPr>
          </a:p>
        </p:txBody>
      </p:sp>
      <p:sp>
        <p:nvSpPr>
          <p:cNvPr id="5" name="Content Placeholder 4">
            <a:extLst>
              <a:ext uri="{FF2B5EF4-FFF2-40B4-BE49-F238E27FC236}">
                <a16:creationId xmlns:a16="http://schemas.microsoft.com/office/drawing/2014/main" id="{1EDF41D9-1C29-7F41-8944-ED44D857C86F}"/>
              </a:ext>
            </a:extLst>
          </p:cNvPr>
          <p:cNvSpPr>
            <a:spLocks noGrp="1"/>
          </p:cNvSpPr>
          <p:nvPr>
            <p:ph sz="half" idx="1"/>
          </p:nvPr>
        </p:nvSpPr>
        <p:spPr>
          <a:xfrm>
            <a:off x="0" y="2163911"/>
            <a:ext cx="6654800" cy="3249260"/>
          </a:xfrm>
        </p:spPr>
        <p:txBody>
          <a:bodyPr>
            <a:noAutofit/>
          </a:bodyPr>
          <a:lstStyle/>
          <a:p>
            <a:r>
              <a:rPr lang="en-US" sz="2000" dirty="0">
                <a:latin typeface="OpenDyslexic" pitchFamily="2" charset="77"/>
              </a:rPr>
              <a:t>Somatic Nervous System</a:t>
            </a:r>
          </a:p>
          <a:p>
            <a:r>
              <a:rPr lang="en-AU" sz="2000" dirty="0">
                <a:latin typeface="OpenDyslexic" pitchFamily="2" charset="77"/>
              </a:rPr>
              <a:t>Major functions of the somatic nervous system include voluntary </a:t>
            </a:r>
            <a:r>
              <a:rPr lang="en-AU" sz="2000" b="1" dirty="0">
                <a:latin typeface="OpenDyslexic" pitchFamily="2" charset="77"/>
              </a:rPr>
              <a:t>movement</a:t>
            </a:r>
            <a:r>
              <a:rPr lang="en-AU" sz="2000" dirty="0">
                <a:latin typeface="OpenDyslexic" pitchFamily="2" charset="77"/>
              </a:rPr>
              <a:t> of the </a:t>
            </a:r>
            <a:r>
              <a:rPr lang="en-AU" sz="2000" b="1" dirty="0">
                <a:latin typeface="OpenDyslexic" pitchFamily="2" charset="77"/>
              </a:rPr>
              <a:t>muscles</a:t>
            </a:r>
            <a:r>
              <a:rPr lang="en-AU" sz="2000" dirty="0">
                <a:latin typeface="OpenDyslexic" pitchFamily="2" charset="77"/>
              </a:rPr>
              <a:t> and organs and reflex movements. </a:t>
            </a:r>
          </a:p>
          <a:p>
            <a:r>
              <a:rPr lang="en-AU" sz="2000" dirty="0">
                <a:latin typeface="OpenDyslexic" pitchFamily="2" charset="77"/>
              </a:rPr>
              <a:t>In the process of voluntary </a:t>
            </a:r>
            <a:r>
              <a:rPr lang="en-AU" sz="2000" b="1" dirty="0">
                <a:latin typeface="OpenDyslexic" pitchFamily="2" charset="77"/>
              </a:rPr>
              <a:t>movement</a:t>
            </a:r>
            <a:r>
              <a:rPr lang="en-AU" sz="2000" dirty="0">
                <a:latin typeface="OpenDyslexic" pitchFamily="2" charset="77"/>
              </a:rPr>
              <a:t>, </a:t>
            </a:r>
            <a:r>
              <a:rPr lang="en-AU" sz="2000" b="1" dirty="0">
                <a:latin typeface="OpenDyslexic" pitchFamily="2" charset="77"/>
              </a:rPr>
              <a:t>sensory</a:t>
            </a:r>
            <a:r>
              <a:rPr lang="en-AU" sz="2000" dirty="0">
                <a:latin typeface="OpenDyslexic" pitchFamily="2" charset="77"/>
              </a:rPr>
              <a:t> neurons carry impulses to the brain and the spinal cord</a:t>
            </a:r>
          </a:p>
        </p:txBody>
      </p:sp>
      <p:sp>
        <p:nvSpPr>
          <p:cNvPr id="6" name="Content Placeholder 5">
            <a:extLst>
              <a:ext uri="{FF2B5EF4-FFF2-40B4-BE49-F238E27FC236}">
                <a16:creationId xmlns:a16="http://schemas.microsoft.com/office/drawing/2014/main" id="{55958579-2CCF-5447-9B5E-36E83F8E6917}"/>
              </a:ext>
            </a:extLst>
          </p:cNvPr>
          <p:cNvSpPr>
            <a:spLocks noGrp="1"/>
          </p:cNvSpPr>
          <p:nvPr>
            <p:ph sz="half" idx="2"/>
          </p:nvPr>
        </p:nvSpPr>
        <p:spPr>
          <a:xfrm>
            <a:off x="6468534" y="2163911"/>
            <a:ext cx="5401734" cy="3101982"/>
          </a:xfrm>
        </p:spPr>
        <p:txBody>
          <a:bodyPr>
            <a:noAutofit/>
          </a:bodyPr>
          <a:lstStyle/>
          <a:p>
            <a:r>
              <a:rPr lang="en-US" sz="2000" dirty="0">
                <a:latin typeface="OpenDyslexic" pitchFamily="2" charset="77"/>
              </a:rPr>
              <a:t>Autonomic Nervous System</a:t>
            </a:r>
          </a:p>
          <a:p>
            <a:r>
              <a:rPr lang="en-AU" sz="2000" dirty="0">
                <a:latin typeface="OpenDyslexic" pitchFamily="2" charset="77"/>
              </a:rPr>
              <a:t>The autonomic nervous system is a control system that acts largely unconsciously and regulates bodily functions, such as the heart </a:t>
            </a:r>
            <a:r>
              <a:rPr lang="en-AU" sz="2000" b="1" dirty="0">
                <a:latin typeface="OpenDyslexic" pitchFamily="2" charset="77"/>
              </a:rPr>
              <a:t>rate</a:t>
            </a:r>
            <a:r>
              <a:rPr lang="en-AU" sz="2000" dirty="0">
                <a:latin typeface="OpenDyslexic" pitchFamily="2" charset="77"/>
              </a:rPr>
              <a:t>, </a:t>
            </a:r>
            <a:r>
              <a:rPr lang="en-AU" sz="2000" b="1" dirty="0">
                <a:latin typeface="OpenDyslexic" pitchFamily="2" charset="77"/>
              </a:rPr>
              <a:t>digestion</a:t>
            </a:r>
            <a:r>
              <a:rPr lang="en-AU" sz="2000" dirty="0">
                <a:latin typeface="OpenDyslexic" pitchFamily="2" charset="77"/>
              </a:rPr>
              <a:t>, respiratory </a:t>
            </a:r>
            <a:r>
              <a:rPr lang="en-AU" sz="2000" b="1" dirty="0">
                <a:latin typeface="OpenDyslexic" pitchFamily="2" charset="77"/>
              </a:rPr>
              <a:t>rate</a:t>
            </a:r>
            <a:r>
              <a:rPr lang="en-AU" sz="2000" dirty="0">
                <a:latin typeface="OpenDyslexic" pitchFamily="2" charset="77"/>
              </a:rPr>
              <a:t>, pupillary response, urination, and sexual arousal. </a:t>
            </a:r>
          </a:p>
          <a:p>
            <a:r>
              <a:rPr lang="en-AU" sz="2000" dirty="0">
                <a:latin typeface="OpenDyslexic" pitchFamily="2" charset="77"/>
              </a:rPr>
              <a:t>This system is the primary mechanism in control of the fight-or-flight response.</a:t>
            </a:r>
            <a:endParaRPr lang="en-US" sz="2000" dirty="0">
              <a:latin typeface="OpenDyslexic" pitchFamily="2" charset="77"/>
            </a:endParaRPr>
          </a:p>
        </p:txBody>
      </p:sp>
    </p:spTree>
    <p:extLst>
      <p:ext uri="{BB962C8B-B14F-4D97-AF65-F5344CB8AC3E}">
        <p14:creationId xmlns:p14="http://schemas.microsoft.com/office/powerpoint/2010/main" val="29862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5908-10D8-8244-B6E5-945DA350D225}"/>
              </a:ext>
            </a:extLst>
          </p:cNvPr>
          <p:cNvSpPr>
            <a:spLocks noGrp="1"/>
          </p:cNvSpPr>
          <p:nvPr>
            <p:ph type="title"/>
          </p:nvPr>
        </p:nvSpPr>
        <p:spPr/>
        <p:txBody>
          <a:bodyPr/>
          <a:lstStyle/>
          <a:p>
            <a:pPr algn="ctr"/>
            <a:r>
              <a:rPr lang="en-US" dirty="0">
                <a:latin typeface="OpenDyslexic" pitchFamily="2" charset="77"/>
              </a:rPr>
              <a:t>SOMATIC NERVOUS SYSTEM</a:t>
            </a:r>
          </a:p>
        </p:txBody>
      </p:sp>
      <p:sp>
        <p:nvSpPr>
          <p:cNvPr id="3" name="Content Placeholder 2">
            <a:extLst>
              <a:ext uri="{FF2B5EF4-FFF2-40B4-BE49-F238E27FC236}">
                <a16:creationId xmlns:a16="http://schemas.microsoft.com/office/drawing/2014/main" id="{63DEF9CD-FEBA-894B-A269-A5CCFA04D19C}"/>
              </a:ext>
            </a:extLst>
          </p:cNvPr>
          <p:cNvSpPr>
            <a:spLocks noGrp="1"/>
          </p:cNvSpPr>
          <p:nvPr>
            <p:ph sz="half" idx="1"/>
          </p:nvPr>
        </p:nvSpPr>
        <p:spPr/>
        <p:txBody>
          <a:bodyPr>
            <a:normAutofit/>
          </a:bodyPr>
          <a:lstStyle/>
          <a:p>
            <a:r>
              <a:rPr lang="en-US" sz="2200" dirty="0">
                <a:latin typeface="OpenDyslexic" pitchFamily="2" charset="77"/>
              </a:rPr>
              <a:t>Sensory Afferent Neurons</a:t>
            </a:r>
          </a:p>
          <a:p>
            <a:endParaRPr lang="en-US" sz="2200" dirty="0">
              <a:latin typeface="OpenDyslexic" pitchFamily="2" charset="77"/>
            </a:endParaRPr>
          </a:p>
          <a:p>
            <a:r>
              <a:rPr lang="en-AU" sz="2200" dirty="0">
                <a:latin typeface="OpenDyslexic" pitchFamily="2" charset="77"/>
              </a:rPr>
              <a:t>Afferent neurons are sensory neurons that carry nerve impulses from sensory stimuli towards the central nervous system and brain.</a:t>
            </a:r>
          </a:p>
          <a:p>
            <a:endParaRPr lang="en-US" sz="1800" dirty="0">
              <a:latin typeface="OpenDyslexic" pitchFamily="2" charset="77"/>
            </a:endParaRPr>
          </a:p>
        </p:txBody>
      </p:sp>
      <p:sp>
        <p:nvSpPr>
          <p:cNvPr id="4" name="Content Placeholder 3">
            <a:extLst>
              <a:ext uri="{FF2B5EF4-FFF2-40B4-BE49-F238E27FC236}">
                <a16:creationId xmlns:a16="http://schemas.microsoft.com/office/drawing/2014/main" id="{82251FAA-BB12-6240-8F6B-EA76C7A0E6E9}"/>
              </a:ext>
            </a:extLst>
          </p:cNvPr>
          <p:cNvSpPr>
            <a:spLocks noGrp="1"/>
          </p:cNvSpPr>
          <p:nvPr>
            <p:ph sz="half" idx="2"/>
          </p:nvPr>
        </p:nvSpPr>
        <p:spPr>
          <a:xfrm>
            <a:off x="6172199" y="2638044"/>
            <a:ext cx="5629275" cy="4351338"/>
          </a:xfrm>
        </p:spPr>
        <p:txBody>
          <a:bodyPr>
            <a:normAutofit/>
          </a:bodyPr>
          <a:lstStyle/>
          <a:p>
            <a:r>
              <a:rPr lang="en-US" sz="2000" dirty="0">
                <a:latin typeface="OpenDyslexic" pitchFamily="2" charset="77"/>
              </a:rPr>
              <a:t>Motor efferent Neurons</a:t>
            </a:r>
          </a:p>
          <a:p>
            <a:endParaRPr lang="en-US" sz="2000" dirty="0">
              <a:latin typeface="OpenDyslexic" pitchFamily="2" charset="77"/>
            </a:endParaRPr>
          </a:p>
          <a:p>
            <a:r>
              <a:rPr lang="en-AU" sz="2200" dirty="0">
                <a:latin typeface="OpenDyslexic" pitchFamily="2" charset="77"/>
              </a:rPr>
              <a:t>Efferent neurons are motor neurons that carry neural impulses away from the central nervous system and towards muscles to cause movement.</a:t>
            </a:r>
          </a:p>
        </p:txBody>
      </p:sp>
    </p:spTree>
    <p:extLst>
      <p:ext uri="{BB962C8B-B14F-4D97-AF65-F5344CB8AC3E}">
        <p14:creationId xmlns:p14="http://schemas.microsoft.com/office/powerpoint/2010/main" val="347709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E8A7-1823-8A48-9735-C5E1CB694C06}"/>
              </a:ext>
            </a:extLst>
          </p:cNvPr>
          <p:cNvSpPr>
            <a:spLocks noGrp="1"/>
          </p:cNvSpPr>
          <p:nvPr>
            <p:ph type="title"/>
          </p:nvPr>
        </p:nvSpPr>
        <p:spPr>
          <a:xfrm>
            <a:off x="2231136" y="642958"/>
            <a:ext cx="7729728" cy="1188720"/>
          </a:xfrm>
        </p:spPr>
        <p:txBody>
          <a:bodyPr/>
          <a:lstStyle/>
          <a:p>
            <a:pPr algn="ctr"/>
            <a:r>
              <a:rPr lang="en-US" dirty="0">
                <a:latin typeface="OpenDyslexic" pitchFamily="2" charset="77"/>
              </a:rPr>
              <a:t>AUTONOMIC NERVOUS SYSTEM</a:t>
            </a:r>
          </a:p>
        </p:txBody>
      </p:sp>
      <p:sp>
        <p:nvSpPr>
          <p:cNvPr id="3" name="Content Placeholder 2">
            <a:extLst>
              <a:ext uri="{FF2B5EF4-FFF2-40B4-BE49-F238E27FC236}">
                <a16:creationId xmlns:a16="http://schemas.microsoft.com/office/drawing/2014/main" id="{53F737F4-57A1-144C-A9FA-EA5776B575D3}"/>
              </a:ext>
            </a:extLst>
          </p:cNvPr>
          <p:cNvSpPr>
            <a:spLocks noGrp="1"/>
          </p:cNvSpPr>
          <p:nvPr>
            <p:ph sz="half" idx="1"/>
          </p:nvPr>
        </p:nvSpPr>
        <p:spPr>
          <a:xfrm>
            <a:off x="406401" y="2400977"/>
            <a:ext cx="5481150" cy="3101982"/>
          </a:xfrm>
        </p:spPr>
        <p:txBody>
          <a:bodyPr>
            <a:noAutofit/>
          </a:bodyPr>
          <a:lstStyle/>
          <a:p>
            <a:r>
              <a:rPr lang="en-US" dirty="0">
                <a:latin typeface="OpenDyslexic" pitchFamily="2" charset="77"/>
              </a:rPr>
              <a:t>Sympathetic Division</a:t>
            </a:r>
          </a:p>
          <a:p>
            <a:endParaRPr lang="en-US" dirty="0">
              <a:latin typeface="OpenDyslexic" pitchFamily="2" charset="77"/>
            </a:endParaRPr>
          </a:p>
          <a:p>
            <a:r>
              <a:rPr lang="en-AU" dirty="0">
                <a:latin typeface="OpenDyslexic" pitchFamily="2" charset="77"/>
              </a:rPr>
              <a:t>The </a:t>
            </a:r>
            <a:r>
              <a:rPr lang="en-AU" b="1" dirty="0">
                <a:latin typeface="OpenDyslexic" pitchFamily="2" charset="77"/>
              </a:rPr>
              <a:t>sympathetic nervous system</a:t>
            </a:r>
            <a:r>
              <a:rPr lang="en-AU" dirty="0">
                <a:latin typeface="OpenDyslexic" pitchFamily="2" charset="77"/>
              </a:rPr>
              <a:t> directs the body's rapid involuntary response to dangerous or stressful situations. </a:t>
            </a:r>
          </a:p>
          <a:p>
            <a:endParaRPr lang="en-AU" dirty="0">
              <a:latin typeface="OpenDyslexic" pitchFamily="2" charset="77"/>
            </a:endParaRPr>
          </a:p>
          <a:p>
            <a:r>
              <a:rPr lang="en-AU" dirty="0">
                <a:latin typeface="OpenDyslexic" pitchFamily="2" charset="77"/>
              </a:rPr>
              <a:t>A flash flood of hormones boosts the body's alertness and heart rate, sending extra blood to the muscles.</a:t>
            </a:r>
            <a:endParaRPr lang="en-US" dirty="0">
              <a:latin typeface="OpenDyslexic" pitchFamily="2" charset="77"/>
            </a:endParaRPr>
          </a:p>
        </p:txBody>
      </p:sp>
      <p:sp>
        <p:nvSpPr>
          <p:cNvPr id="4" name="Content Placeholder 3">
            <a:extLst>
              <a:ext uri="{FF2B5EF4-FFF2-40B4-BE49-F238E27FC236}">
                <a16:creationId xmlns:a16="http://schemas.microsoft.com/office/drawing/2014/main" id="{07290726-4C4A-BF41-B70B-F818376EDEEC}"/>
              </a:ext>
            </a:extLst>
          </p:cNvPr>
          <p:cNvSpPr>
            <a:spLocks noGrp="1"/>
          </p:cNvSpPr>
          <p:nvPr>
            <p:ph sz="half" idx="2"/>
          </p:nvPr>
        </p:nvSpPr>
        <p:spPr>
          <a:xfrm>
            <a:off x="6096000" y="2282444"/>
            <a:ext cx="5909733" cy="3101982"/>
          </a:xfrm>
        </p:spPr>
        <p:txBody>
          <a:bodyPr>
            <a:noAutofit/>
          </a:bodyPr>
          <a:lstStyle/>
          <a:p>
            <a:r>
              <a:rPr lang="en-US" sz="2000" dirty="0">
                <a:latin typeface="OpenDyslexic" pitchFamily="2" charset="77"/>
              </a:rPr>
              <a:t>Parasympathetic division</a:t>
            </a:r>
          </a:p>
          <a:p>
            <a:endParaRPr lang="en-US" sz="2000" dirty="0">
              <a:latin typeface="OpenDyslexic" pitchFamily="2" charset="77"/>
            </a:endParaRPr>
          </a:p>
          <a:p>
            <a:r>
              <a:rPr lang="en-AU" sz="2000" dirty="0">
                <a:latin typeface="OpenDyslexic" pitchFamily="2" charset="77"/>
              </a:rPr>
              <a:t>The </a:t>
            </a:r>
            <a:r>
              <a:rPr lang="en-AU" sz="2000" b="1" dirty="0">
                <a:latin typeface="OpenDyslexic" pitchFamily="2" charset="77"/>
              </a:rPr>
              <a:t>parasympathetic nervous system is responsible</a:t>
            </a:r>
            <a:r>
              <a:rPr lang="en-AU" sz="2000" dirty="0">
                <a:latin typeface="OpenDyslexic" pitchFamily="2" charset="77"/>
              </a:rPr>
              <a:t> for the body's rest and digestion response when the body is relaxed, resting, or feeding. It basically undoes the work of sympathetic division after a stressful situation.</a:t>
            </a:r>
          </a:p>
          <a:p>
            <a:endParaRPr lang="en-AU" sz="2000" dirty="0">
              <a:latin typeface="OpenDyslexic" pitchFamily="2" charset="77"/>
            </a:endParaRPr>
          </a:p>
          <a:p>
            <a:r>
              <a:rPr lang="en-AU" sz="2000" dirty="0">
                <a:latin typeface="OpenDyslexic" pitchFamily="2" charset="77"/>
              </a:rPr>
              <a:t> The </a:t>
            </a:r>
            <a:r>
              <a:rPr lang="en-AU" sz="2000" b="1" dirty="0">
                <a:latin typeface="OpenDyslexic" pitchFamily="2" charset="77"/>
              </a:rPr>
              <a:t>parasympathetic nervous system</a:t>
            </a:r>
            <a:r>
              <a:rPr lang="en-AU" sz="2000" dirty="0">
                <a:latin typeface="OpenDyslexic" pitchFamily="2" charset="77"/>
              </a:rPr>
              <a:t> decreases respiration and heart rate and increases digestion.</a:t>
            </a:r>
            <a:endParaRPr lang="en-US" sz="2000" dirty="0">
              <a:latin typeface="OpenDyslexic" pitchFamily="2" charset="77"/>
            </a:endParaRPr>
          </a:p>
        </p:txBody>
      </p:sp>
    </p:spTree>
    <p:extLst>
      <p:ext uri="{BB962C8B-B14F-4D97-AF65-F5344CB8AC3E}">
        <p14:creationId xmlns:p14="http://schemas.microsoft.com/office/powerpoint/2010/main" val="257430990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78830AF-EBE7-4EA1-B8F4-6160B1FB0DBF}"/>
</file>

<file path=customXml/itemProps2.xml><?xml version="1.0" encoding="utf-8"?>
<ds:datastoreItem xmlns:ds="http://schemas.openxmlformats.org/officeDocument/2006/customXml" ds:itemID="{0C879A32-0925-485B-A8D8-CD66E8C0244D}"/>
</file>

<file path=customXml/itemProps3.xml><?xml version="1.0" encoding="utf-8"?>
<ds:datastoreItem xmlns:ds="http://schemas.openxmlformats.org/officeDocument/2006/customXml" ds:itemID="{903EEB13-D3D6-4F1F-8282-A062305F18C7}"/>
</file>

<file path=docProps/app.xml><?xml version="1.0" encoding="utf-8"?>
<Properties xmlns="http://schemas.openxmlformats.org/officeDocument/2006/extended-properties" xmlns:vt="http://schemas.openxmlformats.org/officeDocument/2006/docPropsVTypes">
  <Template>{29B528A3-3417-9A43-9B3D-8FFBDB374D34}tf10001120</Template>
  <TotalTime>27</TotalTime>
  <Words>557</Words>
  <Application>Microsoft Macintosh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OpenDyslexic</vt:lpstr>
      <vt:lpstr>Parcel</vt:lpstr>
      <vt:lpstr>THE NERVOUS SYSTEM</vt:lpstr>
      <vt:lpstr>PowerPoint Presentation</vt:lpstr>
      <vt:lpstr>NERVOUS SYSTEM</vt:lpstr>
      <vt:lpstr>CENTRAL NERVOUS SYSTEM</vt:lpstr>
      <vt:lpstr>PERIPHERAL NERVOUS SYSTEM  Your peripheral nervous system is made up of two parts: the somatic nervous system and the autonomic nervous system.</vt:lpstr>
      <vt:lpstr>SOMATIC NERVOUS SYSTEM</vt:lpstr>
      <vt:lpstr>AUTONOMIC NERVOUS SYSTEM</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Joshua Harmer (Y6)</dc:creator>
  <cp:lastModifiedBy>BURNS Sandra [Southern River College]</cp:lastModifiedBy>
  <cp:revision>4</cp:revision>
  <dcterms:created xsi:type="dcterms:W3CDTF">2020-06-22T11:46:23Z</dcterms:created>
  <dcterms:modified xsi:type="dcterms:W3CDTF">2020-06-23T08:40:15Z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71100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