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/>
    <p:restoredTop sz="94614"/>
  </p:normalViewPr>
  <p:slideViewPr>
    <p:cSldViewPr snapToGrid="0" snapToObjects="1">
      <p:cViewPr varScale="1">
        <p:scale>
          <a:sx n="47" d="100"/>
          <a:sy n="47" d="100"/>
        </p:scale>
        <p:origin x="2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3FD4-4003-644B-AE2D-27B8E9F63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CAD13-7D03-1846-9620-F31437F03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9AD2-AA29-8142-BBB9-67C61352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B255-C969-0C4C-A7F0-0F5936F7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EC99-44FD-C34D-BCDC-C19F014F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9F52-5123-BB48-A6F7-4600BFB6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65B8A-A826-F146-8322-748CE8981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D6DC-A93A-8143-A683-8DF27DD1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BAE7-9552-C54D-A593-8DEEADF7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2CCB-3617-3F41-86E3-CF0C7CAD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882F7-38DC-A347-B8BA-8402BB871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98606-47D1-444D-BBBA-55943F503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607D-6D22-634B-A78A-6E3D68DC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7622-BDA0-5949-8ECF-06669BE1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3CDA-FE05-C448-ABC4-9BC7E40E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0BA4-054A-1B44-9172-6F5E0CC2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451E-A81D-4B43-B88B-B22E5765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7CEF-11B5-DE41-896E-F18E3CAD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C6A7-64C5-2C42-AAFE-F6E1D0B5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2FF5-816F-C147-A5E8-130D9006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C5C3-759C-3741-8F18-E6FCD33F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DE47-5985-D24F-8B4F-446CB140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C114-FF0D-1B42-B3FE-B3A94AE8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D6D4-A763-9A4E-B517-375E4F58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A8C8-5C5F-984C-B5D5-20F8BB6E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FEAC-D34D-864A-9F8D-4602BEEE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8811-0C08-AB4A-A4F7-0BE28E37E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2541F-8F47-054D-A2CC-919036D6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9291-71B6-0340-A28E-825C214B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16597-9C38-FC45-8DD0-A2965A71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1993A-603E-4048-BF64-F9696EA8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6CFA-B513-A44A-8A3D-81BA5103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9D17-34F4-4842-AD15-3CAA18F3E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9A6C-CDCC-CC4D-9AD7-8CE86E19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30E2-8E82-634D-8FFE-70DD8D22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B6BC3-87BC-FD4D-8E57-619AA389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2A6FF-CC4E-0848-A9E6-4B181BA7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5F821-D533-8048-974A-6661C8E9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BB2D2-D134-A741-9A46-DC23B6A1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6D7F-B9FF-824D-AB12-DB82E5C3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A989F-6DA2-9047-8AC6-E8CEB0E7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74011-F5F5-C447-ABC8-776F20E5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DD41F-A0D4-3C46-90CF-59157A71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4986E-9E53-0F4A-A593-DE2F088B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0BF9B-E6E3-1E4D-BD34-C4182311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43739-FFBC-F845-BE6F-33AA50BF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CC28-99C3-FD43-BFE6-4AEDB06E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C3C7-67EB-D64A-94F7-005CB09A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02B3-F3A0-764E-A05E-467FAC0D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BE7D5-3290-4A4F-8737-57D2A22A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6F2C-792D-EE4E-89CD-27071284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1CD-DDBB-164F-9B5C-5F2A6A7F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E0BB-1C64-C849-AA29-4AD23513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B123-FF3A-DF41-9696-EF7A1F4CD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041E8-8305-734B-A9AB-C0D4547DC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23B52-65D1-224E-9D77-16D8D4F0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EDC00-D326-B445-9808-1666DAAB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17EF-A5D5-F548-8EAA-A9F89ED4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0CEA6-E5B6-6C40-BDF2-29DE5E5C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2824E-A20C-1B49-BABD-9380B35D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86C3-427E-B343-BFB1-7B5C83792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E63B-25AE-ED4F-BC08-4325C2908B8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64CE-8635-664E-B9B0-EEA21E45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380B-A214-B840-8399-56E8C56CE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0C6F-8CC3-B74A-8553-7C44715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D1F9-1D55-2546-AAFF-94A744683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Reaction times </a:t>
            </a:r>
            <a:br>
              <a:rPr lang="en-AU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58B4-08F3-E54F-982A-B3C1D874B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7ED5-0224-444F-9F9E-B21C8BA6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Nerve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CF8-D0F5-9E40-9B27-F55D12BB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/>
          <a:lstStyle/>
          <a:p>
            <a:r>
              <a:rPr lang="en-AU" b="1" dirty="0"/>
              <a:t>Responding to stimuli </a:t>
            </a:r>
            <a:endParaRPr lang="en-AU" dirty="0"/>
          </a:p>
          <a:p>
            <a:r>
              <a:rPr lang="en-AU" dirty="0"/>
              <a:t>A simple model of your nervous system is a stimulus– response model. </a:t>
            </a:r>
          </a:p>
          <a:p>
            <a:r>
              <a:rPr lang="en-AU" dirty="0"/>
              <a:t>Receptors stimulate the sensory nerves. </a:t>
            </a:r>
          </a:p>
          <a:p>
            <a:r>
              <a:rPr lang="en-AU" dirty="0"/>
              <a:t>The sensory nerves send a message to the brain. </a:t>
            </a:r>
          </a:p>
          <a:p>
            <a:r>
              <a:rPr lang="en-AU" dirty="0"/>
              <a:t>The brain works out the response that is required, then sends a message along motor nerves to the effectors—the muscles or glands that will put the response into effect. Figure 7.1.15 provides an example </a:t>
            </a:r>
          </a:p>
          <a:p>
            <a:endParaRPr lang="en-AU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4A2F-4AF1-BB45-B749-273F2289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EC6B-A205-774E-83A2-28EBACC5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Purpose </a:t>
            </a:r>
            <a:endParaRPr lang="en-AU" dirty="0"/>
          </a:p>
          <a:p>
            <a:r>
              <a:rPr lang="en-AU" dirty="0"/>
              <a:t>To calculate the reaction time for a simple task.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Materials </a:t>
            </a:r>
            <a:endParaRPr lang="en-AU" dirty="0"/>
          </a:p>
          <a:p>
            <a:r>
              <a:rPr lang="en-AU" dirty="0"/>
              <a:t>• metre ruler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6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ADAB1-7F1C-AB40-8F67-589CBC557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571"/>
            <a:ext cx="10632530" cy="6695429"/>
          </a:xfrm>
        </p:spPr>
      </p:pic>
    </p:spTree>
    <p:extLst>
      <p:ext uri="{BB962C8B-B14F-4D97-AF65-F5344CB8AC3E}">
        <p14:creationId xmlns:p14="http://schemas.microsoft.com/office/powerpoint/2010/main" val="272930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23B2-CB06-4A44-B31F-99FF9E62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33833"/>
            <a:ext cx="6421582" cy="5790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Work in pairs.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The person being tested (the subject) should sit with their elbow resting on the edge of a table.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The other person (the investigator) holds the ruler by the 100 cm mark so that it hangs vertically, with the 0 cm mark between the thumb and forefinger of the subject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2A39A-2F73-504A-85C1-FE96F883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987" y="0"/>
            <a:ext cx="5252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3CEB-F8F2-D84F-8C2F-63511DA7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AU" dirty="0"/>
              <a:t>When the investigator releases the ruler, the subject tries to catch it as quickly as possible, using just their thumb and finger.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AU" dirty="0"/>
              <a:t>Record the distance the ruler has fallen, and convert it to ‘time’ using the graph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AU" dirty="0"/>
              <a:t>Repeat the experiment five times to determine an average reaction time. You may wish to compare the times for left and right hands. </a:t>
            </a:r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3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A929-2CD8-B44C-BD24-A932422A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Results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475C-5879-2642-9509-D55FA5D8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5361708"/>
          </a:xfrm>
        </p:spPr>
        <p:txBody>
          <a:bodyPr>
            <a:normAutofit/>
          </a:bodyPr>
          <a:lstStyle/>
          <a:p>
            <a:r>
              <a:rPr lang="en-AU" dirty="0"/>
              <a:t>Enter the data into a suitable table or spreadsheet, and calculate the average reaction time. </a:t>
            </a:r>
          </a:p>
          <a:p>
            <a:r>
              <a:rPr lang="en-AU" b="1" dirty="0"/>
              <a:t>Discussion </a:t>
            </a:r>
            <a:endParaRPr lang="en-AU" dirty="0"/>
          </a:p>
          <a:p>
            <a:pPr marL="914400" lvl="1" indent="-457200">
              <a:buFont typeface="+mj-lt"/>
              <a:buAutoNum type="arabicPeriod"/>
            </a:pPr>
            <a:r>
              <a:rPr lang="en-AU" sz="2800" b="1" dirty="0"/>
              <a:t>a) Compare </a:t>
            </a:r>
            <a:r>
              <a:rPr lang="en-AU" sz="2800" dirty="0"/>
              <a:t>your reaction time with those of other students. </a:t>
            </a:r>
          </a:p>
          <a:p>
            <a:pPr marL="457200" lvl="1" indent="0">
              <a:buNone/>
            </a:pPr>
            <a:r>
              <a:rPr lang="en-AU" sz="2800" dirty="0"/>
              <a:t>	b) Propose reasons for any differences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AU" sz="2800" dirty="0"/>
              <a:t>Interpret your results to decide whether your reflexes improved with practice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AU" sz="2800" dirty="0"/>
              <a:t>Propose how factors such as fatigue, alertness or distractions might affect your reaction time	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AU" sz="2800" dirty="0"/>
              <a:t>a)</a:t>
            </a:r>
            <a:r>
              <a:rPr lang="en-AU" sz="2800" b="1" dirty="0"/>
              <a:t> Describe </a:t>
            </a:r>
            <a:r>
              <a:rPr lang="en-AU" sz="2800" dirty="0"/>
              <a:t>how your approach to catching the ruler changed as the experiment progressed. </a:t>
            </a:r>
          </a:p>
          <a:p>
            <a:pPr marL="457200" lvl="1" indent="0">
              <a:buNone/>
            </a:pPr>
            <a:r>
              <a:rPr lang="en-AU" sz="2800" b="1" dirty="0"/>
              <a:t>	b) Propose </a:t>
            </a:r>
            <a:r>
              <a:rPr lang="en-AU" sz="2800" dirty="0"/>
              <a:t>why these changes took place. </a:t>
            </a:r>
            <a:endParaRPr lang="en-AU" sz="2800" dirty="0">
              <a:effectLst/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AU" dirty="0">
              <a:effectLst/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AU" dirty="0"/>
          </a:p>
          <a:p>
            <a:pPr marL="971550" lvl="1" indent="-51435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9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DEB1D8-3C1E-4DA0-B637-3BC2AD83B1E2}"/>
</file>

<file path=customXml/itemProps2.xml><?xml version="1.0" encoding="utf-8"?>
<ds:datastoreItem xmlns:ds="http://schemas.openxmlformats.org/officeDocument/2006/customXml" ds:itemID="{54A2D0CF-C16B-4ED8-9C6C-B7A2670D0527}"/>
</file>

<file path=customXml/itemProps3.xml><?xml version="1.0" encoding="utf-8"?>
<ds:datastoreItem xmlns:ds="http://schemas.openxmlformats.org/officeDocument/2006/customXml" ds:itemID="{9450D744-2F38-45EB-B2A4-BF8D906AB7BD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312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Reaction times  </vt:lpstr>
      <vt:lpstr>Nerve Cells</vt:lpstr>
      <vt:lpstr>Reaction Times</vt:lpstr>
      <vt:lpstr>PowerPoint Presentation</vt:lpstr>
      <vt:lpstr>PowerPoint Presentation</vt:lpstr>
      <vt:lpstr>PowerPoint Presentation</vt:lpstr>
      <vt:lpstr>Results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 times  </dc:title>
  <dc:creator>BURNS Sandra [Southern River College]</dc:creator>
  <cp:lastModifiedBy>BURNS Sandra [Southern River College]</cp:lastModifiedBy>
  <cp:revision>2</cp:revision>
  <dcterms:created xsi:type="dcterms:W3CDTF">2020-07-01T03:38:00Z</dcterms:created>
  <dcterms:modified xsi:type="dcterms:W3CDTF">2020-07-01T03:57:14Z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71900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