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8" r:id="rId3"/>
    <p:sldId id="257" r:id="rId4"/>
    <p:sldId id="266" r:id="rId5"/>
    <p:sldId id="267" r:id="rId6"/>
    <p:sldId id="263" r:id="rId7"/>
    <p:sldId id="258" r:id="rId8"/>
    <p:sldId id="269" r:id="rId9"/>
    <p:sldId id="265" r:id="rId10"/>
    <p:sldId id="259" r:id="rId11"/>
    <p:sldId id="260" r:id="rId12"/>
    <p:sldId id="261" r:id="rId13"/>
    <p:sldId id="26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1463"/>
  </p:normalViewPr>
  <p:slideViewPr>
    <p:cSldViewPr snapToGrid="0" snapToObjects="1">
      <p:cViewPr varScale="1">
        <p:scale>
          <a:sx n="117" d="100"/>
          <a:sy n="117" d="100"/>
        </p:scale>
        <p:origin x="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96189-1402-2148-A4EF-2A7A08AA83E3}" type="datetimeFigureOut">
              <a:rPr lang="en-US" smtClean="0"/>
              <a:t>6/23/19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3CA10-5D18-1E4D-864B-2E3CF7EACB1B}" type="slidenum">
              <a:rPr lang="en-US" smtClean="0"/>
              <a:t>‹#›</a:t>
            </a:fld>
            <a:endParaRPr lang="en-US"/>
          </a:p>
        </p:txBody>
      </p:sp>
    </p:spTree>
    <p:extLst>
      <p:ext uri="{BB962C8B-B14F-4D97-AF65-F5344CB8AC3E}">
        <p14:creationId xmlns:p14="http://schemas.microsoft.com/office/powerpoint/2010/main" val="29505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Homeostasis</a:t>
            </a:r>
            <a:r>
              <a:rPr lang="en-AU" dirty="0"/>
              <a:t> is the state of steady internal conditions maintained by living things. This dynamic state of equilibrium is the condition of optimal functioning for the organism and includes many variables, such as body temperature and fluid balance, being kept within certain pre-set limits (</a:t>
            </a:r>
            <a:r>
              <a:rPr lang="en-AU" i="1" dirty="0"/>
              <a:t>homeostatic</a:t>
            </a:r>
            <a:r>
              <a:rPr lang="en-AU" dirty="0"/>
              <a:t> range).</a:t>
            </a:r>
            <a:endParaRPr lang="en-US" dirty="0"/>
          </a:p>
        </p:txBody>
      </p:sp>
      <p:sp>
        <p:nvSpPr>
          <p:cNvPr id="4" name="Slide Number Placeholder 3"/>
          <p:cNvSpPr>
            <a:spLocks noGrp="1"/>
          </p:cNvSpPr>
          <p:nvPr>
            <p:ph type="sldNum" sz="quarter" idx="10"/>
          </p:nvPr>
        </p:nvSpPr>
        <p:spPr/>
        <p:txBody>
          <a:bodyPr/>
          <a:lstStyle/>
          <a:p>
            <a:fld id="{F2F2778F-ADA1-F549-86F6-30C78CFAB2AD}" type="slidenum">
              <a:rPr lang="en-US" smtClean="0"/>
              <a:t>3</a:t>
            </a:fld>
            <a:endParaRPr lang="en-US"/>
          </a:p>
        </p:txBody>
      </p:sp>
    </p:spTree>
    <p:extLst>
      <p:ext uri="{BB962C8B-B14F-4D97-AF65-F5344CB8AC3E}">
        <p14:creationId xmlns:p14="http://schemas.microsoft.com/office/powerpoint/2010/main" val="341602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brain works out the response that is required, then sends a message along motor nerves to the effectors—the muscles or glands that will put the response into effect.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This stimulus–response diagram represents your body’s reaction to being too hot. </a:t>
            </a:r>
            <a:endParaRPr lang="en-AU" dirty="0"/>
          </a:p>
          <a:p>
            <a:endParaRPr lang="en-US" dirty="0"/>
          </a:p>
        </p:txBody>
      </p:sp>
      <p:sp>
        <p:nvSpPr>
          <p:cNvPr id="4" name="Slide Number Placeholder 3"/>
          <p:cNvSpPr>
            <a:spLocks noGrp="1"/>
          </p:cNvSpPr>
          <p:nvPr>
            <p:ph type="sldNum" sz="quarter" idx="10"/>
          </p:nvPr>
        </p:nvSpPr>
        <p:spPr/>
        <p:txBody>
          <a:bodyPr/>
          <a:lstStyle/>
          <a:p>
            <a:fld id="{A293CA10-5D18-1E4D-864B-2E3CF7EACB1B}" type="slidenum">
              <a:rPr lang="en-US" smtClean="0"/>
              <a:t>6</a:t>
            </a:fld>
            <a:endParaRPr lang="en-US"/>
          </a:p>
        </p:txBody>
      </p:sp>
    </p:spTree>
    <p:extLst>
      <p:ext uri="{BB962C8B-B14F-4D97-AF65-F5344CB8AC3E}">
        <p14:creationId xmlns:p14="http://schemas.microsoft.com/office/powerpoint/2010/main" val="58925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Within the spinal cord, a relay neurone passes the message directly to a motor neurone, which sends impulses to the arm muscles, which are the effectors. The arm muscles contract, lifting your hand away from the hot object. A message is sent to the brain shortly afterwards. Only then can the brain register pain. The nerve pathway operating in a reflex action is called a reflex arc. Figure 7.1.16 shows an example of a reflex arc. Most reflex actions involve only a few neurones and are therefore very rapid. </a:t>
            </a:r>
            <a:endParaRPr lang="en-AU" dirty="0"/>
          </a:p>
          <a:p>
            <a:endParaRPr lang="en-US" dirty="0"/>
          </a:p>
        </p:txBody>
      </p:sp>
      <p:sp>
        <p:nvSpPr>
          <p:cNvPr id="4" name="Slide Number Placeholder 3"/>
          <p:cNvSpPr>
            <a:spLocks noGrp="1"/>
          </p:cNvSpPr>
          <p:nvPr>
            <p:ph type="sldNum" sz="quarter" idx="10"/>
          </p:nvPr>
        </p:nvSpPr>
        <p:spPr/>
        <p:txBody>
          <a:bodyPr/>
          <a:lstStyle/>
          <a:p>
            <a:fld id="{A293CA10-5D18-1E4D-864B-2E3CF7EACB1B}" type="slidenum">
              <a:rPr lang="en-US" smtClean="0"/>
              <a:t>7</a:t>
            </a:fld>
            <a:endParaRPr lang="en-US"/>
          </a:p>
        </p:txBody>
      </p:sp>
    </p:spTree>
    <p:extLst>
      <p:ext uri="{BB962C8B-B14F-4D97-AF65-F5344CB8AC3E}">
        <p14:creationId xmlns:p14="http://schemas.microsoft.com/office/powerpoint/2010/main" val="354191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Within the spinal cord, a relay neurone passes the message directly to a motor neurone, which sends impulses to the arm muscles, which are the effectors. The arm muscles contract, lifting your hand away from the hot object. A message is sent to the brain shortly afterwards. Only then can the brain register pain. The nerve pathway operating in a reflex action is called a reflex arc. Figure 7.1.16 shows an example of a reflex arc. Most reflex actions involve only a few neurones and are therefore very rapid. </a:t>
            </a:r>
            <a:endParaRPr lang="en-AU" dirty="0"/>
          </a:p>
          <a:p>
            <a:endParaRPr lang="en-US" dirty="0"/>
          </a:p>
        </p:txBody>
      </p:sp>
      <p:sp>
        <p:nvSpPr>
          <p:cNvPr id="4" name="Slide Number Placeholder 3"/>
          <p:cNvSpPr>
            <a:spLocks noGrp="1"/>
          </p:cNvSpPr>
          <p:nvPr>
            <p:ph type="sldNum" sz="quarter" idx="10"/>
          </p:nvPr>
        </p:nvSpPr>
        <p:spPr/>
        <p:txBody>
          <a:bodyPr/>
          <a:lstStyle/>
          <a:p>
            <a:fld id="{A293CA10-5D18-1E4D-864B-2E3CF7EACB1B}" type="slidenum">
              <a:rPr lang="en-US" smtClean="0"/>
              <a:t>8</a:t>
            </a:fld>
            <a:endParaRPr lang="en-US"/>
          </a:p>
        </p:txBody>
      </p:sp>
    </p:spTree>
    <p:extLst>
      <p:ext uri="{BB962C8B-B14F-4D97-AF65-F5344CB8AC3E}">
        <p14:creationId xmlns:p14="http://schemas.microsoft.com/office/powerpoint/2010/main" val="3869951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93CA10-5D18-1E4D-864B-2E3CF7EACB1B}" type="slidenum">
              <a:rPr lang="en-US" smtClean="0"/>
              <a:t>10</a:t>
            </a:fld>
            <a:endParaRPr lang="en-US"/>
          </a:p>
        </p:txBody>
      </p:sp>
    </p:spTree>
    <p:extLst>
      <p:ext uri="{BB962C8B-B14F-4D97-AF65-F5344CB8AC3E}">
        <p14:creationId xmlns:p14="http://schemas.microsoft.com/office/powerpoint/2010/main" val="246664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4F74-F6AA-3D4C-B884-D482F8F03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CE3CC4-8C43-2748-B1F0-D9D9F7BC8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425023-0806-6E45-AAE1-C2A2C2F52EF7}"/>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5" name="Footer Placeholder 4">
            <a:extLst>
              <a:ext uri="{FF2B5EF4-FFF2-40B4-BE49-F238E27FC236}">
                <a16:creationId xmlns:a16="http://schemas.microsoft.com/office/drawing/2014/main" id="{F1B67AB0-401E-7E49-BAD2-3297BD0C5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5B8A4-4CF0-F74A-BBFF-34DAA97BC02D}"/>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259943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35A0-AF9D-DF46-8EB5-2B83BA554F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FA742B-CF5D-9A49-9C9F-5E7BDEA586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A5FE2-80EC-3449-B72D-746D7F73FB59}"/>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5" name="Footer Placeholder 4">
            <a:extLst>
              <a:ext uri="{FF2B5EF4-FFF2-40B4-BE49-F238E27FC236}">
                <a16:creationId xmlns:a16="http://schemas.microsoft.com/office/drawing/2014/main" id="{82BE0319-0A33-ED4A-B6A9-5978615F2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D9C2A-EE6C-3543-9438-8C2FEEE8CA2E}"/>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356410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5478D-B808-A846-9CB4-229E188BE9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36AE91-62BD-6347-A538-B814CAA532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E758-C682-894F-8613-A52AD813F390}"/>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5" name="Footer Placeholder 4">
            <a:extLst>
              <a:ext uri="{FF2B5EF4-FFF2-40B4-BE49-F238E27FC236}">
                <a16:creationId xmlns:a16="http://schemas.microsoft.com/office/drawing/2014/main" id="{7111721A-660D-F348-8567-286A19ED2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5849F-12F2-C94E-90F0-A79FD5FBFBAD}"/>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2819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B676-F75E-144F-88ED-2C1912261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5D567-B1EA-584D-891F-0EA72EDDA5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8BC2E-EBAA-B24B-B273-C043C6630174}"/>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5" name="Footer Placeholder 4">
            <a:extLst>
              <a:ext uri="{FF2B5EF4-FFF2-40B4-BE49-F238E27FC236}">
                <a16:creationId xmlns:a16="http://schemas.microsoft.com/office/drawing/2014/main" id="{8773BECB-9794-484C-811D-C3163F6C0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D0459-2681-0749-AB63-DCED0D141926}"/>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355356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691B-F1C4-F14F-8B79-B3D7E245FC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64C9D-58B9-9B47-9DE5-254404271A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1CF8F3-5D80-5C46-BFF6-CA9A6E7CE8DD}"/>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5" name="Footer Placeholder 4">
            <a:extLst>
              <a:ext uri="{FF2B5EF4-FFF2-40B4-BE49-F238E27FC236}">
                <a16:creationId xmlns:a16="http://schemas.microsoft.com/office/drawing/2014/main" id="{C65FAC12-2F97-4743-8917-45B0B4F1A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D27F3-5B5B-0F42-A381-9AA5C0A5B21E}"/>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103136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8FE-91FE-C849-AF90-E1DFC6388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BB4E0F-0A75-1849-9E72-78B0DA42F9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66D7C9-C102-BB43-868C-5EEEC68EB0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FA431E-9B8F-C74F-A15E-D0F40BA1D1B4}"/>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6" name="Footer Placeholder 5">
            <a:extLst>
              <a:ext uri="{FF2B5EF4-FFF2-40B4-BE49-F238E27FC236}">
                <a16:creationId xmlns:a16="http://schemas.microsoft.com/office/drawing/2014/main" id="{163DC228-E2D1-994E-88B2-10E5F44B12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ED9A6-B8D7-494E-BC72-F6A6F4E6F2F0}"/>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79605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B0C2-7FC8-4E40-A15C-1F3CBC8899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84AE2-0549-5943-91D6-F59A97B49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24F044-048C-484F-817B-190D10F40A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426A5C-0BB6-4F49-9BE5-1CD04EE5E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3B8C47-2F9F-654C-9DA2-DF26D47C7F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3EA845-BE08-5645-8971-B037421D4FB3}"/>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8" name="Footer Placeholder 7">
            <a:extLst>
              <a:ext uri="{FF2B5EF4-FFF2-40B4-BE49-F238E27FC236}">
                <a16:creationId xmlns:a16="http://schemas.microsoft.com/office/drawing/2014/main" id="{2FCEE2D0-BDF3-5747-9EFE-E6F726708C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C4B318-C52F-D542-B07E-9DAFFA0E2755}"/>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243056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0C23-B45D-9F4E-B649-8E4871B88C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AF95E4-6A35-2041-8DE1-57AE97D3124F}"/>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4" name="Footer Placeholder 3">
            <a:extLst>
              <a:ext uri="{FF2B5EF4-FFF2-40B4-BE49-F238E27FC236}">
                <a16:creationId xmlns:a16="http://schemas.microsoft.com/office/drawing/2014/main" id="{615CCF07-7562-9146-82FA-FE56D8326A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27C9C1-529D-9849-8853-CC319362FD97}"/>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37182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3D6DF-6733-7C4D-98F7-27BF643B0A72}"/>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3" name="Footer Placeholder 2">
            <a:extLst>
              <a:ext uri="{FF2B5EF4-FFF2-40B4-BE49-F238E27FC236}">
                <a16:creationId xmlns:a16="http://schemas.microsoft.com/office/drawing/2014/main" id="{512779A7-B2D7-304D-99C2-EA4B055CCC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AE28EE-4B3C-5E4F-A62A-D2881BB5B511}"/>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211757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D3C0-C4FD-6E4C-B240-4743C5171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66FE9B-1C1E-7D4A-9D5E-083094105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3743D-1B70-F14B-8372-85AA722AC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FB644F-24A2-BA4F-9F38-A908C5B3D57E}"/>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6" name="Footer Placeholder 5">
            <a:extLst>
              <a:ext uri="{FF2B5EF4-FFF2-40B4-BE49-F238E27FC236}">
                <a16:creationId xmlns:a16="http://schemas.microsoft.com/office/drawing/2014/main" id="{DCB5335E-080D-0849-886B-50C92D376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CCB3F-ED03-3F48-A9C6-1AD66C0FAAA2}"/>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248025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F4D5-E861-C14B-BD78-42918B351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6C6967-0DBB-E34A-991F-CA9CEFEEF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A22B8-07A6-C241-ABA4-B52F162D5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CE990D-FDD5-044B-9C42-6A902E6D7D7C}"/>
              </a:ext>
            </a:extLst>
          </p:cNvPr>
          <p:cNvSpPr>
            <a:spLocks noGrp="1"/>
          </p:cNvSpPr>
          <p:nvPr>
            <p:ph type="dt" sz="half" idx="10"/>
          </p:nvPr>
        </p:nvSpPr>
        <p:spPr/>
        <p:txBody>
          <a:bodyPr/>
          <a:lstStyle/>
          <a:p>
            <a:fld id="{FE142464-F714-A545-958A-9064A3067EBF}" type="datetimeFigureOut">
              <a:rPr lang="en-US" smtClean="0"/>
              <a:t>6/23/19</a:t>
            </a:fld>
            <a:endParaRPr lang="en-US"/>
          </a:p>
        </p:txBody>
      </p:sp>
      <p:sp>
        <p:nvSpPr>
          <p:cNvPr id="6" name="Footer Placeholder 5">
            <a:extLst>
              <a:ext uri="{FF2B5EF4-FFF2-40B4-BE49-F238E27FC236}">
                <a16:creationId xmlns:a16="http://schemas.microsoft.com/office/drawing/2014/main" id="{42C28EFF-48E6-2F48-B867-4CED01339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6597B-2E22-BB4C-84F7-12C18211CC72}"/>
              </a:ext>
            </a:extLst>
          </p:cNvPr>
          <p:cNvSpPr>
            <a:spLocks noGrp="1"/>
          </p:cNvSpPr>
          <p:nvPr>
            <p:ph type="sldNum" sz="quarter" idx="12"/>
          </p:nvPr>
        </p:nvSpPr>
        <p:spPr/>
        <p:txBody>
          <a:bodyPr/>
          <a:lstStyle/>
          <a:p>
            <a:fld id="{92AA4B69-77B4-6D4C-834E-F46E515CA250}" type="slidenum">
              <a:rPr lang="en-US" smtClean="0"/>
              <a:t>‹#›</a:t>
            </a:fld>
            <a:endParaRPr lang="en-US"/>
          </a:p>
        </p:txBody>
      </p:sp>
    </p:spTree>
    <p:extLst>
      <p:ext uri="{BB962C8B-B14F-4D97-AF65-F5344CB8AC3E}">
        <p14:creationId xmlns:p14="http://schemas.microsoft.com/office/powerpoint/2010/main" val="326004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BEBF3-99C5-724C-9D25-5E451A5ED1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CC3B07-7F31-5148-885D-C8E736A9C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6C86A-890A-D74D-84A6-8C91E46E4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42464-F714-A545-958A-9064A3067EBF}" type="datetimeFigureOut">
              <a:rPr lang="en-US" smtClean="0"/>
              <a:t>6/23/19</a:t>
            </a:fld>
            <a:endParaRPr lang="en-US"/>
          </a:p>
        </p:txBody>
      </p:sp>
      <p:sp>
        <p:nvSpPr>
          <p:cNvPr id="5" name="Footer Placeholder 4">
            <a:extLst>
              <a:ext uri="{FF2B5EF4-FFF2-40B4-BE49-F238E27FC236}">
                <a16:creationId xmlns:a16="http://schemas.microsoft.com/office/drawing/2014/main" id="{F32A0CB9-E65D-6346-85E2-4D888994B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0FD431-D939-AD4D-B406-46011E35E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A4B69-77B4-6D4C-834E-F46E515CA250}" type="slidenum">
              <a:rPr lang="en-US" smtClean="0"/>
              <a:t>‹#›</a:t>
            </a:fld>
            <a:endParaRPr lang="en-US"/>
          </a:p>
        </p:txBody>
      </p:sp>
    </p:spTree>
    <p:extLst>
      <p:ext uri="{BB962C8B-B14F-4D97-AF65-F5344CB8AC3E}">
        <p14:creationId xmlns:p14="http://schemas.microsoft.com/office/powerpoint/2010/main" val="1383237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F077-1293-8241-99BD-FE19F94B2885}"/>
              </a:ext>
            </a:extLst>
          </p:cNvPr>
          <p:cNvSpPr>
            <a:spLocks noGrp="1"/>
          </p:cNvSpPr>
          <p:nvPr>
            <p:ph type="ctrTitle"/>
          </p:nvPr>
        </p:nvSpPr>
        <p:spPr/>
        <p:txBody>
          <a:bodyPr/>
          <a:lstStyle/>
          <a:p>
            <a:r>
              <a:rPr lang="en-US" dirty="0"/>
              <a:t>Reflex arc</a:t>
            </a:r>
          </a:p>
        </p:txBody>
      </p:sp>
    </p:spTree>
    <p:extLst>
      <p:ext uri="{BB962C8B-B14F-4D97-AF65-F5344CB8AC3E}">
        <p14:creationId xmlns:p14="http://schemas.microsoft.com/office/powerpoint/2010/main" val="90303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CEEC315-E653-C948-B78C-EC732005FD7F}"/>
              </a:ext>
            </a:extLst>
          </p:cNvPr>
          <p:cNvSpPr>
            <a:spLocks noGrp="1"/>
          </p:cNvSpPr>
          <p:nvPr>
            <p:ph type="title"/>
          </p:nvPr>
        </p:nvSpPr>
        <p:spPr>
          <a:xfrm>
            <a:off x="586740" y="308928"/>
            <a:ext cx="8229600" cy="576262"/>
          </a:xfrm>
        </p:spPr>
        <p:txBody>
          <a:bodyPr>
            <a:noAutofit/>
          </a:bodyPr>
          <a:lstStyle/>
          <a:p>
            <a:r>
              <a:rPr lang="en-US" altLang="en-US" sz="4000" dirty="0"/>
              <a:t>Parts of the Reflex Arc</a:t>
            </a:r>
          </a:p>
        </p:txBody>
      </p:sp>
      <p:sp>
        <p:nvSpPr>
          <p:cNvPr id="5123" name="Content Placeholder 2">
            <a:extLst>
              <a:ext uri="{FF2B5EF4-FFF2-40B4-BE49-F238E27FC236}">
                <a16:creationId xmlns:a16="http://schemas.microsoft.com/office/drawing/2014/main" id="{F306C115-9646-6B46-8739-2B7E606370E8}"/>
              </a:ext>
            </a:extLst>
          </p:cNvPr>
          <p:cNvSpPr>
            <a:spLocks noGrp="1"/>
          </p:cNvSpPr>
          <p:nvPr>
            <p:ph idx="1"/>
          </p:nvPr>
        </p:nvSpPr>
        <p:spPr>
          <a:xfrm>
            <a:off x="1981200" y="1196891"/>
            <a:ext cx="8229600" cy="2235200"/>
          </a:xfrm>
        </p:spPr>
        <p:txBody>
          <a:bodyPr>
            <a:normAutofit/>
          </a:bodyPr>
          <a:lstStyle/>
          <a:p>
            <a:pPr marL="514350" indent="-514350">
              <a:buFont typeface="Arial" panose="020B0604020202020204" pitchFamily="34" charset="0"/>
              <a:buAutoNum type="arabicPeriod"/>
            </a:pPr>
            <a:r>
              <a:rPr lang="en-US" altLang="en-US" dirty="0">
                <a:solidFill>
                  <a:schemeClr val="accent5">
                    <a:lumMod val="75000"/>
                  </a:schemeClr>
                </a:solidFill>
              </a:rPr>
              <a:t>Receptor – detects the stimulus.</a:t>
            </a:r>
          </a:p>
          <a:p>
            <a:pPr marL="514350" indent="-514350">
              <a:buFont typeface="Arial" panose="020B0604020202020204" pitchFamily="34" charset="0"/>
              <a:buAutoNum type="arabicPeriod"/>
            </a:pPr>
            <a:r>
              <a:rPr lang="en-US" altLang="en-US" dirty="0">
                <a:solidFill>
                  <a:schemeClr val="accent5">
                    <a:lumMod val="75000"/>
                  </a:schemeClr>
                </a:solidFill>
              </a:rPr>
              <a:t>Sensory neuron – conveys the sensory information to brain or spinal cord.</a:t>
            </a:r>
          </a:p>
          <a:p>
            <a:pPr marL="0" indent="0">
              <a:buNone/>
            </a:pPr>
            <a:r>
              <a:rPr lang="en-US" altLang="en-US" dirty="0"/>
              <a:t> </a:t>
            </a:r>
          </a:p>
        </p:txBody>
      </p:sp>
      <p:pic>
        <p:nvPicPr>
          <p:cNvPr id="4" name="Picture 3">
            <a:extLst>
              <a:ext uri="{FF2B5EF4-FFF2-40B4-BE49-F238E27FC236}">
                <a16:creationId xmlns:a16="http://schemas.microsoft.com/office/drawing/2014/main" id="{DB795CC7-14D8-B44A-8DAE-1B59062782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5658" y="3299126"/>
            <a:ext cx="9261218" cy="277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6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0608D5D-AAE1-6842-A7E4-27445E7A9333}"/>
              </a:ext>
            </a:extLst>
          </p:cNvPr>
          <p:cNvSpPr>
            <a:spLocks noGrp="1"/>
          </p:cNvSpPr>
          <p:nvPr>
            <p:ph type="title"/>
          </p:nvPr>
        </p:nvSpPr>
        <p:spPr>
          <a:xfrm>
            <a:off x="838200" y="24268"/>
            <a:ext cx="10515600" cy="1325563"/>
          </a:xfrm>
        </p:spPr>
        <p:txBody>
          <a:bodyPr>
            <a:normAutofit/>
          </a:bodyPr>
          <a:lstStyle/>
          <a:p>
            <a:r>
              <a:rPr lang="en-US" altLang="en-US" sz="4000" dirty="0"/>
              <a:t>Parts of the Reflex Arc</a:t>
            </a:r>
          </a:p>
        </p:txBody>
      </p:sp>
      <p:sp>
        <p:nvSpPr>
          <p:cNvPr id="3" name="Content Placeholder 2">
            <a:extLst>
              <a:ext uri="{FF2B5EF4-FFF2-40B4-BE49-F238E27FC236}">
                <a16:creationId xmlns:a16="http://schemas.microsoft.com/office/drawing/2014/main" id="{E7F1F181-8905-F04A-AC31-0F618FF54E00}"/>
              </a:ext>
            </a:extLst>
          </p:cNvPr>
          <p:cNvSpPr>
            <a:spLocks noGrp="1"/>
          </p:cNvSpPr>
          <p:nvPr>
            <p:ph idx="1"/>
          </p:nvPr>
        </p:nvSpPr>
        <p:spPr>
          <a:xfrm>
            <a:off x="1752600" y="1349831"/>
            <a:ext cx="8229600" cy="2140954"/>
          </a:xfrm>
        </p:spPr>
        <p:txBody>
          <a:bodyPr rtlCol="0">
            <a:normAutofit/>
          </a:bodyPr>
          <a:lstStyle/>
          <a:p>
            <a:pPr>
              <a:buNone/>
              <a:defRPr/>
            </a:pPr>
            <a:r>
              <a:rPr lang="en-US" dirty="0">
                <a:solidFill>
                  <a:schemeClr val="accent5">
                    <a:lumMod val="75000"/>
                  </a:schemeClr>
                </a:solidFill>
              </a:rPr>
              <a:t>3. Interneuron: relay neurons. </a:t>
            </a:r>
          </a:p>
          <a:p>
            <a:pPr>
              <a:buNone/>
              <a:defRPr/>
            </a:pPr>
            <a:r>
              <a:rPr lang="en-US" dirty="0">
                <a:solidFill>
                  <a:schemeClr val="accent5">
                    <a:lumMod val="75000"/>
                  </a:schemeClr>
                </a:solidFill>
              </a:rPr>
              <a:t>4. Motor neuron: conduct motor output to the periphery. </a:t>
            </a:r>
          </a:p>
        </p:txBody>
      </p:sp>
      <p:pic>
        <p:nvPicPr>
          <p:cNvPr id="4" name="Picture 3">
            <a:extLst>
              <a:ext uri="{FF2B5EF4-FFF2-40B4-BE49-F238E27FC236}">
                <a16:creationId xmlns:a16="http://schemas.microsoft.com/office/drawing/2014/main" id="{668D7AB9-523C-D343-8679-5EE84F0C99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1533" y="3398108"/>
            <a:ext cx="10312267" cy="309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5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2922984-CA77-3445-991C-7189592CABB1}"/>
              </a:ext>
            </a:extLst>
          </p:cNvPr>
          <p:cNvSpPr>
            <a:spLocks noGrp="1"/>
          </p:cNvSpPr>
          <p:nvPr>
            <p:ph type="title"/>
          </p:nvPr>
        </p:nvSpPr>
        <p:spPr>
          <a:xfrm>
            <a:off x="838200" y="176507"/>
            <a:ext cx="10515600" cy="1325563"/>
          </a:xfrm>
        </p:spPr>
        <p:txBody>
          <a:bodyPr>
            <a:normAutofit/>
          </a:bodyPr>
          <a:lstStyle/>
          <a:p>
            <a:r>
              <a:rPr lang="en-US" altLang="en-US" sz="4000" dirty="0"/>
              <a:t>Parts of the Reflex Arc</a:t>
            </a:r>
          </a:p>
        </p:txBody>
      </p:sp>
      <p:sp>
        <p:nvSpPr>
          <p:cNvPr id="7171" name="Content Placeholder 2">
            <a:extLst>
              <a:ext uri="{FF2B5EF4-FFF2-40B4-BE49-F238E27FC236}">
                <a16:creationId xmlns:a16="http://schemas.microsoft.com/office/drawing/2014/main" id="{F76732AD-70A2-E144-B0A7-A979E872DBE3}"/>
              </a:ext>
            </a:extLst>
          </p:cNvPr>
          <p:cNvSpPr>
            <a:spLocks noGrp="1"/>
          </p:cNvSpPr>
          <p:nvPr>
            <p:ph idx="1"/>
          </p:nvPr>
        </p:nvSpPr>
        <p:spPr>
          <a:xfrm>
            <a:off x="1981200" y="1502070"/>
            <a:ext cx="8229600" cy="1313588"/>
          </a:xfrm>
        </p:spPr>
        <p:txBody>
          <a:bodyPr>
            <a:normAutofit/>
          </a:bodyPr>
          <a:lstStyle/>
          <a:p>
            <a:pPr>
              <a:buNone/>
            </a:pPr>
            <a:r>
              <a:rPr lang="en-US" altLang="en-US" dirty="0">
                <a:solidFill>
                  <a:schemeClr val="accent5">
                    <a:lumMod val="75000"/>
                  </a:schemeClr>
                </a:solidFill>
              </a:rPr>
              <a:t>5. Effector: a muscle or gland that responds to stimulation to produce reflex or behavioural actions</a:t>
            </a:r>
          </a:p>
        </p:txBody>
      </p:sp>
      <p:pic>
        <p:nvPicPr>
          <p:cNvPr id="7172" name="Picture 3">
            <a:extLst>
              <a:ext uri="{FF2B5EF4-FFF2-40B4-BE49-F238E27FC236}">
                <a16:creationId xmlns:a16="http://schemas.microsoft.com/office/drawing/2014/main" id="{451D64D2-61CD-BE46-86B4-0B0B025B2C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366" y="3417570"/>
            <a:ext cx="10525434" cy="304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58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3B4D-D2EC-5740-AA04-62F4532B4FEC}"/>
              </a:ext>
            </a:extLst>
          </p:cNvPr>
          <p:cNvSpPr>
            <a:spLocks noGrp="1"/>
          </p:cNvSpPr>
          <p:nvPr>
            <p:ph type="title"/>
          </p:nvPr>
        </p:nvSpPr>
        <p:spPr/>
        <p:txBody>
          <a:bodyPr/>
          <a:lstStyle/>
          <a:p>
            <a:r>
              <a:rPr lang="en-US" dirty="0"/>
              <a:t>Flow chart</a:t>
            </a:r>
          </a:p>
        </p:txBody>
      </p:sp>
      <p:pic>
        <p:nvPicPr>
          <p:cNvPr id="11" name="Content Placeholder 10">
            <a:extLst>
              <a:ext uri="{FF2B5EF4-FFF2-40B4-BE49-F238E27FC236}">
                <a16:creationId xmlns:a16="http://schemas.microsoft.com/office/drawing/2014/main" id="{A8322F0F-5CC0-7E47-BB2C-006DA82E7551}"/>
              </a:ext>
            </a:extLst>
          </p:cNvPr>
          <p:cNvPicPr>
            <a:picLocks noGrp="1" noChangeAspect="1"/>
          </p:cNvPicPr>
          <p:nvPr>
            <p:ph idx="1"/>
          </p:nvPr>
        </p:nvPicPr>
        <p:blipFill>
          <a:blip r:embed="rId2"/>
          <a:stretch>
            <a:fillRect/>
          </a:stretch>
        </p:blipFill>
        <p:spPr>
          <a:xfrm>
            <a:off x="351377" y="2613423"/>
            <a:ext cx="11671747" cy="2003822"/>
          </a:xfrm>
        </p:spPr>
      </p:pic>
      <p:pic>
        <p:nvPicPr>
          <p:cNvPr id="6145" name="Picture 1" descr="page60image3696">
            <a:extLst>
              <a:ext uri="{FF2B5EF4-FFF2-40B4-BE49-F238E27FC236}">
                <a16:creationId xmlns:a16="http://schemas.microsoft.com/office/drawing/2014/main" id="{49C841AD-4D51-DE4D-B7D1-8BD165A48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11600"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97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DE5F-72D4-104B-928A-196DDF3930B3}"/>
              </a:ext>
            </a:extLst>
          </p:cNvPr>
          <p:cNvSpPr>
            <a:spLocks noGrp="1"/>
          </p:cNvSpPr>
          <p:nvPr>
            <p:ph type="title"/>
          </p:nvPr>
        </p:nvSpPr>
        <p:spPr/>
        <p:txBody>
          <a:bodyPr/>
          <a:lstStyle/>
          <a:p>
            <a:r>
              <a:rPr lang="en-US" dirty="0"/>
              <a:t>Reflex action</a:t>
            </a:r>
          </a:p>
        </p:txBody>
      </p:sp>
      <p:sp>
        <p:nvSpPr>
          <p:cNvPr id="3" name="Content Placeholder 2">
            <a:extLst>
              <a:ext uri="{FF2B5EF4-FFF2-40B4-BE49-F238E27FC236}">
                <a16:creationId xmlns:a16="http://schemas.microsoft.com/office/drawing/2014/main" id="{D895A04C-7395-4748-9EDD-2AE735433610}"/>
              </a:ext>
            </a:extLst>
          </p:cNvPr>
          <p:cNvSpPr>
            <a:spLocks noGrp="1"/>
          </p:cNvSpPr>
          <p:nvPr>
            <p:ph idx="1"/>
          </p:nvPr>
        </p:nvSpPr>
        <p:spPr/>
        <p:txBody>
          <a:bodyPr/>
          <a:lstStyle/>
          <a:p>
            <a:r>
              <a:rPr lang="en-AU" dirty="0"/>
              <a:t>During a reflex action, the sensory neuron carries the message from the receptor to the spinal cord. </a:t>
            </a:r>
          </a:p>
          <a:p>
            <a:r>
              <a:rPr lang="en-AU" dirty="0"/>
              <a:t>The interneuron then sends two messages at the same time, one to the brain and the other to the muscles via the motor neuron. </a:t>
            </a:r>
          </a:p>
          <a:p>
            <a:r>
              <a:rPr lang="en-AU" dirty="0"/>
              <a:t>This means the muscle is moving at the same time as the brain gets the message that the object was hot. </a:t>
            </a:r>
          </a:p>
          <a:p>
            <a:r>
              <a:rPr lang="en-AU" dirty="0"/>
              <a:t>This make reflexes even faster than usual responses. </a:t>
            </a:r>
          </a:p>
          <a:p>
            <a:endParaRPr lang="en-US" dirty="0"/>
          </a:p>
        </p:txBody>
      </p:sp>
    </p:spTree>
    <p:extLst>
      <p:ext uri="{BB962C8B-B14F-4D97-AF65-F5344CB8AC3E}">
        <p14:creationId xmlns:p14="http://schemas.microsoft.com/office/powerpoint/2010/main" val="345643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57A0-24E8-1B4A-80D7-7414B565AE76}"/>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66363F70-091C-A741-B6C2-125AD840AF74}"/>
              </a:ext>
            </a:extLst>
          </p:cNvPr>
          <p:cNvSpPr>
            <a:spLocks noGrp="1"/>
          </p:cNvSpPr>
          <p:nvPr>
            <p:ph idx="1"/>
          </p:nvPr>
        </p:nvSpPr>
        <p:spPr/>
        <p:txBody>
          <a:bodyPr/>
          <a:lstStyle/>
          <a:p>
            <a:r>
              <a:rPr lang="en-US" dirty="0"/>
              <a:t>Describe the stages of the reflex arc</a:t>
            </a:r>
          </a:p>
        </p:txBody>
      </p:sp>
    </p:spTree>
    <p:extLst>
      <p:ext uri="{BB962C8B-B14F-4D97-AF65-F5344CB8AC3E}">
        <p14:creationId xmlns:p14="http://schemas.microsoft.com/office/powerpoint/2010/main" val="294518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6A969-AF23-B64D-909E-9BDDC10C54D6}"/>
              </a:ext>
            </a:extLst>
          </p:cNvPr>
          <p:cNvSpPr>
            <a:spLocks noGrp="1"/>
          </p:cNvSpPr>
          <p:nvPr>
            <p:ph idx="1"/>
          </p:nvPr>
        </p:nvSpPr>
        <p:spPr>
          <a:xfrm>
            <a:off x="400050" y="1432561"/>
            <a:ext cx="11029950" cy="5054736"/>
          </a:xfrm>
        </p:spPr>
        <p:txBody>
          <a:bodyPr rtlCol="0">
            <a:normAutofit/>
          </a:bodyPr>
          <a:lstStyle/>
          <a:p>
            <a:pPr>
              <a:buFont typeface="Arial"/>
              <a:buChar char="•"/>
              <a:defRPr/>
            </a:pPr>
            <a:r>
              <a:rPr lang="en-US" dirty="0"/>
              <a:t>Reflexes are automatic, unconscious to changes, either inside or outside the body.</a:t>
            </a:r>
          </a:p>
          <a:p>
            <a:pPr>
              <a:buFont typeface="Arial"/>
              <a:buChar char="•"/>
              <a:defRPr/>
            </a:pPr>
            <a:r>
              <a:rPr lang="en-US" dirty="0"/>
              <a:t>They do not immediately involve the brain</a:t>
            </a:r>
          </a:p>
          <a:p>
            <a:pPr>
              <a:buFont typeface="Arial"/>
              <a:buChar char="•"/>
              <a:defRPr/>
            </a:pPr>
            <a:r>
              <a:rPr lang="en-US" dirty="0"/>
              <a:t>Reflexes allow quicker reaction times to potentially harmful stimulus</a:t>
            </a:r>
          </a:p>
          <a:p>
            <a:pPr>
              <a:buFont typeface="Arial"/>
              <a:buChar char="•"/>
              <a:defRPr/>
            </a:pPr>
            <a:r>
              <a:rPr lang="en-US" dirty="0"/>
              <a:t>Many of the actions we carry out every day done without conscious thought</a:t>
            </a:r>
          </a:p>
          <a:p>
            <a:pPr>
              <a:buFont typeface="Arial"/>
              <a:buChar char="•"/>
              <a:defRPr/>
            </a:pPr>
            <a:r>
              <a:rPr lang="en-US" dirty="0"/>
              <a:t>These are called Reflex Actions</a:t>
            </a:r>
          </a:p>
          <a:p>
            <a:pPr>
              <a:buFont typeface="Arial"/>
              <a:buChar char="•"/>
              <a:defRPr/>
            </a:pPr>
            <a:r>
              <a:rPr lang="en-US" dirty="0"/>
              <a:t>They are impulses in reflex actions do not follow the same path as those in conscious actions</a:t>
            </a:r>
          </a:p>
          <a:p>
            <a:pPr>
              <a:buFont typeface="Arial"/>
              <a:buChar char="•"/>
              <a:defRPr/>
            </a:pPr>
            <a:endParaRPr lang="en-US" dirty="0"/>
          </a:p>
        </p:txBody>
      </p:sp>
      <p:sp>
        <p:nvSpPr>
          <p:cNvPr id="2" name="TextBox 1">
            <a:extLst>
              <a:ext uri="{FF2B5EF4-FFF2-40B4-BE49-F238E27FC236}">
                <a16:creationId xmlns:a16="http://schemas.microsoft.com/office/drawing/2014/main" id="{086464E0-B90A-6048-A537-6C7D4749959D}"/>
              </a:ext>
            </a:extLst>
          </p:cNvPr>
          <p:cNvSpPr txBox="1"/>
          <p:nvPr/>
        </p:nvSpPr>
        <p:spPr>
          <a:xfrm>
            <a:off x="925830" y="582930"/>
            <a:ext cx="8801100" cy="707886"/>
          </a:xfrm>
          <a:prstGeom prst="rect">
            <a:avLst/>
          </a:prstGeom>
          <a:noFill/>
        </p:spPr>
        <p:txBody>
          <a:bodyPr wrap="square" rtlCol="0">
            <a:spAutoFit/>
          </a:bodyPr>
          <a:lstStyle/>
          <a:p>
            <a:r>
              <a:rPr lang="en-US" sz="4000" dirty="0"/>
              <a:t>Reflexes Introduction</a:t>
            </a:r>
          </a:p>
        </p:txBody>
      </p:sp>
    </p:spTree>
    <p:extLst>
      <p:ext uri="{BB962C8B-B14F-4D97-AF65-F5344CB8AC3E}">
        <p14:creationId xmlns:p14="http://schemas.microsoft.com/office/powerpoint/2010/main" val="163640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4506-9DBA-1D41-8B8A-D8E7FE985CD8}"/>
              </a:ext>
            </a:extLst>
          </p:cNvPr>
          <p:cNvSpPr>
            <a:spLocks noGrp="1"/>
          </p:cNvSpPr>
          <p:nvPr>
            <p:ph type="title"/>
          </p:nvPr>
        </p:nvSpPr>
        <p:spPr>
          <a:xfrm>
            <a:off x="864870" y="0"/>
            <a:ext cx="10515600" cy="1325563"/>
          </a:xfrm>
        </p:spPr>
        <p:txBody>
          <a:bodyPr/>
          <a:lstStyle/>
          <a:p>
            <a:r>
              <a:rPr lang="en-US" dirty="0"/>
              <a:t>Reflexes</a:t>
            </a:r>
          </a:p>
        </p:txBody>
      </p:sp>
      <p:sp>
        <p:nvSpPr>
          <p:cNvPr id="3" name="Content Placeholder 2">
            <a:extLst>
              <a:ext uri="{FF2B5EF4-FFF2-40B4-BE49-F238E27FC236}">
                <a16:creationId xmlns:a16="http://schemas.microsoft.com/office/drawing/2014/main" id="{8E3792D0-914C-0B47-AAC6-CBB311DF5E8A}"/>
              </a:ext>
            </a:extLst>
          </p:cNvPr>
          <p:cNvSpPr>
            <a:spLocks noGrp="1"/>
          </p:cNvSpPr>
          <p:nvPr>
            <p:ph idx="1"/>
          </p:nvPr>
        </p:nvSpPr>
        <p:spPr>
          <a:xfrm>
            <a:off x="226060" y="1061977"/>
            <a:ext cx="6248400" cy="5569585"/>
          </a:xfrm>
        </p:spPr>
        <p:txBody>
          <a:bodyPr>
            <a:normAutofit/>
          </a:bodyPr>
          <a:lstStyle/>
          <a:p>
            <a:pPr>
              <a:defRPr/>
            </a:pPr>
            <a:r>
              <a:rPr lang="en-US" dirty="0"/>
              <a:t>Reflexes maintain autonomic systems – </a:t>
            </a:r>
            <a:r>
              <a:rPr lang="en-US" dirty="0">
                <a:solidFill>
                  <a:schemeClr val="accent5">
                    <a:lumMod val="75000"/>
                  </a:schemeClr>
                </a:solidFill>
              </a:rPr>
              <a:t>heart rate, breathing rate, blood pressure, digestion.</a:t>
            </a:r>
          </a:p>
          <a:p>
            <a:pPr>
              <a:defRPr/>
            </a:pPr>
            <a:r>
              <a:rPr lang="en-US" dirty="0"/>
              <a:t>Reflexes maintain balance and posture; </a:t>
            </a:r>
            <a:r>
              <a:rPr lang="en-US" i="1" dirty="0"/>
              <a:t>e.g</a:t>
            </a:r>
            <a:r>
              <a:rPr lang="en-US" dirty="0"/>
              <a:t>., </a:t>
            </a:r>
            <a:r>
              <a:rPr lang="en-US" dirty="0">
                <a:solidFill>
                  <a:schemeClr val="accent5">
                    <a:lumMod val="75000"/>
                  </a:schemeClr>
                </a:solidFill>
              </a:rPr>
              <a:t>spinal reflexes control trunk and limb muscles.</a:t>
            </a:r>
          </a:p>
          <a:p>
            <a:pPr>
              <a:defRPr/>
            </a:pPr>
            <a:r>
              <a:rPr lang="en-US" dirty="0"/>
              <a:t>Brain reflexes involve reflex center in brainstem; </a:t>
            </a:r>
            <a:r>
              <a:rPr lang="en-US" i="1" dirty="0"/>
              <a:t>e.g</a:t>
            </a:r>
            <a:r>
              <a:rPr lang="en-US" dirty="0"/>
              <a:t>., </a:t>
            </a:r>
            <a:r>
              <a:rPr lang="en-US" dirty="0">
                <a:solidFill>
                  <a:schemeClr val="accent5">
                    <a:lumMod val="75000"/>
                  </a:schemeClr>
                </a:solidFill>
              </a:rPr>
              <a:t>reflexes for eye movement.</a:t>
            </a:r>
          </a:p>
          <a:p>
            <a:endParaRPr lang="en-US" dirty="0"/>
          </a:p>
        </p:txBody>
      </p:sp>
      <p:pic>
        <p:nvPicPr>
          <p:cNvPr id="4" name="Picture 3">
            <a:extLst>
              <a:ext uri="{FF2B5EF4-FFF2-40B4-BE49-F238E27FC236}">
                <a16:creationId xmlns:a16="http://schemas.microsoft.com/office/drawing/2014/main" id="{92438A55-C45E-7C40-97EF-D4F07904AF32}"/>
              </a:ext>
            </a:extLst>
          </p:cNvPr>
          <p:cNvPicPr>
            <a:picLocks noChangeAspect="1"/>
          </p:cNvPicPr>
          <p:nvPr/>
        </p:nvPicPr>
        <p:blipFill>
          <a:blip r:embed="rId2"/>
          <a:stretch>
            <a:fillRect/>
          </a:stretch>
        </p:blipFill>
        <p:spPr>
          <a:xfrm>
            <a:off x="6111774" y="1523271"/>
            <a:ext cx="6080226" cy="4037270"/>
          </a:xfrm>
          <a:prstGeom prst="rect">
            <a:avLst/>
          </a:prstGeom>
        </p:spPr>
      </p:pic>
    </p:spTree>
    <p:extLst>
      <p:ext uri="{BB962C8B-B14F-4D97-AF65-F5344CB8AC3E}">
        <p14:creationId xmlns:p14="http://schemas.microsoft.com/office/powerpoint/2010/main" val="300735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F752-C63F-1342-B164-D30540BD82A7}"/>
              </a:ext>
            </a:extLst>
          </p:cNvPr>
          <p:cNvSpPr>
            <a:spLocks noGrp="1"/>
          </p:cNvSpPr>
          <p:nvPr>
            <p:ph type="title"/>
          </p:nvPr>
        </p:nvSpPr>
        <p:spPr/>
        <p:txBody>
          <a:bodyPr/>
          <a:lstStyle/>
          <a:p>
            <a:r>
              <a:rPr lang="en-US" dirty="0"/>
              <a:t>More examples of Reflex Arcs</a:t>
            </a:r>
          </a:p>
        </p:txBody>
      </p:sp>
      <p:sp>
        <p:nvSpPr>
          <p:cNvPr id="6" name="TextBox 5">
            <a:extLst>
              <a:ext uri="{FF2B5EF4-FFF2-40B4-BE49-F238E27FC236}">
                <a16:creationId xmlns:a16="http://schemas.microsoft.com/office/drawing/2014/main" id="{4F468C85-F44B-0549-8A4F-54D61ADB6283}"/>
              </a:ext>
            </a:extLst>
          </p:cNvPr>
          <p:cNvSpPr txBox="1"/>
          <p:nvPr/>
        </p:nvSpPr>
        <p:spPr>
          <a:xfrm>
            <a:off x="838200" y="2014151"/>
            <a:ext cx="909447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Knee jerk reaction – involved in keeping standing</a:t>
            </a:r>
          </a:p>
          <a:p>
            <a:pPr marL="457200" indent="-457200">
              <a:buFont typeface="Arial" panose="020B0604020202020204" pitchFamily="34" charset="0"/>
              <a:buChar char="•"/>
            </a:pPr>
            <a:r>
              <a:rPr lang="en-US" sz="2800" dirty="0"/>
              <a:t>Pupil Dilation – Protect eyes from light</a:t>
            </a:r>
          </a:p>
          <a:p>
            <a:pPr marL="457200" indent="-457200">
              <a:buFont typeface="Arial" panose="020B0604020202020204" pitchFamily="34" charset="0"/>
              <a:buChar char="•"/>
            </a:pPr>
            <a:r>
              <a:rPr lang="en-US" sz="2800" dirty="0"/>
              <a:t>Vomit Reflex </a:t>
            </a:r>
          </a:p>
          <a:p>
            <a:pPr marL="457200" indent="-457200">
              <a:buFont typeface="Arial" panose="020B0604020202020204" pitchFamily="34" charset="0"/>
              <a:buChar char="•"/>
            </a:pPr>
            <a:r>
              <a:rPr lang="en-US" sz="2800" dirty="0"/>
              <a:t>Cough Reflex</a:t>
            </a:r>
          </a:p>
          <a:p>
            <a:pPr marL="457200" indent="-457200">
              <a:buFont typeface="Arial" panose="020B0604020202020204" pitchFamily="34" charset="0"/>
              <a:buChar char="•"/>
            </a:pPr>
            <a:r>
              <a:rPr lang="en-US" sz="2800" dirty="0"/>
              <a:t>Sneeze Reflex</a:t>
            </a:r>
          </a:p>
          <a:p>
            <a:pPr marL="457200" indent="-457200">
              <a:buFont typeface="Arial" panose="020B0604020202020204" pitchFamily="34" charset="0"/>
              <a:buChar char="•"/>
            </a:pPr>
            <a:r>
              <a:rPr lang="en-US" sz="2800" dirty="0"/>
              <a:t>Eye tracking Reflex</a:t>
            </a:r>
          </a:p>
          <a:p>
            <a:pPr marL="457200" indent="-457200">
              <a:buFont typeface="Arial" panose="020B0604020202020204" pitchFamily="34" charset="0"/>
              <a:buChar char="•"/>
            </a:pPr>
            <a:r>
              <a:rPr lang="en-US" sz="2800" dirty="0"/>
              <a:t>Nausea</a:t>
            </a:r>
          </a:p>
          <a:p>
            <a:endParaRPr lang="en-US" sz="2800" dirty="0"/>
          </a:p>
        </p:txBody>
      </p:sp>
    </p:spTree>
    <p:extLst>
      <p:ext uri="{BB962C8B-B14F-4D97-AF65-F5344CB8AC3E}">
        <p14:creationId xmlns:p14="http://schemas.microsoft.com/office/powerpoint/2010/main" val="36417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6053-032A-7A4A-8D8F-8C9AB001494A}"/>
              </a:ext>
            </a:extLst>
          </p:cNvPr>
          <p:cNvSpPr>
            <a:spLocks noGrp="1"/>
          </p:cNvSpPr>
          <p:nvPr>
            <p:ph type="title"/>
          </p:nvPr>
        </p:nvSpPr>
        <p:spPr>
          <a:xfrm>
            <a:off x="815340" y="76929"/>
            <a:ext cx="10515600" cy="1325563"/>
          </a:xfrm>
        </p:spPr>
        <p:txBody>
          <a:bodyPr/>
          <a:lstStyle/>
          <a:p>
            <a:r>
              <a:rPr lang="en-US" dirty="0"/>
              <a:t>Responding to stimuli</a:t>
            </a:r>
          </a:p>
        </p:txBody>
      </p:sp>
      <p:sp>
        <p:nvSpPr>
          <p:cNvPr id="3" name="Content Placeholder 2">
            <a:extLst>
              <a:ext uri="{FF2B5EF4-FFF2-40B4-BE49-F238E27FC236}">
                <a16:creationId xmlns:a16="http://schemas.microsoft.com/office/drawing/2014/main" id="{4A7EF86D-F601-FE41-938A-12CB998A8A1B}"/>
              </a:ext>
            </a:extLst>
          </p:cNvPr>
          <p:cNvSpPr>
            <a:spLocks noGrp="1"/>
          </p:cNvSpPr>
          <p:nvPr>
            <p:ph idx="1"/>
          </p:nvPr>
        </p:nvSpPr>
        <p:spPr>
          <a:xfrm>
            <a:off x="244560" y="1424400"/>
            <a:ext cx="5597610" cy="5296440"/>
          </a:xfrm>
        </p:spPr>
        <p:txBody>
          <a:bodyPr>
            <a:normAutofit/>
          </a:bodyPr>
          <a:lstStyle/>
          <a:p>
            <a:r>
              <a:rPr lang="en-AU" dirty="0"/>
              <a:t>A simple model of your nervous system is a stimulus – response model. </a:t>
            </a:r>
          </a:p>
          <a:p>
            <a:r>
              <a:rPr lang="en-AU" dirty="0"/>
              <a:t>Receptors stimulate the sensory nerves. </a:t>
            </a:r>
          </a:p>
          <a:p>
            <a:r>
              <a:rPr lang="en-AU" dirty="0"/>
              <a:t>The sensory nerves send a message to the brain. </a:t>
            </a:r>
          </a:p>
          <a:p>
            <a:endParaRPr lang="en-US" dirty="0"/>
          </a:p>
        </p:txBody>
      </p:sp>
      <p:pic>
        <p:nvPicPr>
          <p:cNvPr id="5" name="Picture 4">
            <a:extLst>
              <a:ext uri="{FF2B5EF4-FFF2-40B4-BE49-F238E27FC236}">
                <a16:creationId xmlns:a16="http://schemas.microsoft.com/office/drawing/2014/main" id="{23088433-701A-164F-AD8E-DC102B3BF68D}"/>
              </a:ext>
            </a:extLst>
          </p:cNvPr>
          <p:cNvPicPr>
            <a:picLocks noChangeAspect="1"/>
          </p:cNvPicPr>
          <p:nvPr/>
        </p:nvPicPr>
        <p:blipFill rotWithShape="1">
          <a:blip r:embed="rId3"/>
          <a:srcRect l="4021" r="4713"/>
          <a:stretch/>
        </p:blipFill>
        <p:spPr>
          <a:xfrm>
            <a:off x="5921460" y="625217"/>
            <a:ext cx="6270540" cy="5854700"/>
          </a:xfrm>
          <a:prstGeom prst="rect">
            <a:avLst/>
          </a:prstGeom>
        </p:spPr>
      </p:pic>
      <p:sp>
        <p:nvSpPr>
          <p:cNvPr id="6" name="TextBox 5">
            <a:extLst>
              <a:ext uri="{FF2B5EF4-FFF2-40B4-BE49-F238E27FC236}">
                <a16:creationId xmlns:a16="http://schemas.microsoft.com/office/drawing/2014/main" id="{BA89CF48-8941-E945-8C86-5508A3426E65}"/>
              </a:ext>
            </a:extLst>
          </p:cNvPr>
          <p:cNvSpPr txBox="1"/>
          <p:nvPr/>
        </p:nvSpPr>
        <p:spPr>
          <a:xfrm>
            <a:off x="11084011" y="877330"/>
            <a:ext cx="1028699" cy="105032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5086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EE86469-9C33-E64E-B342-3C37C050E5F3}"/>
              </a:ext>
            </a:extLst>
          </p:cNvPr>
          <p:cNvSpPr>
            <a:spLocks noGrp="1"/>
          </p:cNvSpPr>
          <p:nvPr>
            <p:ph type="title"/>
          </p:nvPr>
        </p:nvSpPr>
        <p:spPr>
          <a:xfrm>
            <a:off x="472440" y="274638"/>
            <a:ext cx="8229600" cy="531812"/>
          </a:xfrm>
        </p:spPr>
        <p:txBody>
          <a:bodyPr>
            <a:noAutofit/>
          </a:bodyPr>
          <a:lstStyle/>
          <a:p>
            <a:r>
              <a:rPr lang="en-US" altLang="en-US" sz="4000" dirty="0"/>
              <a:t>Reflex Arc</a:t>
            </a:r>
          </a:p>
        </p:txBody>
      </p:sp>
      <p:sp>
        <p:nvSpPr>
          <p:cNvPr id="3" name="Content Placeholder 2">
            <a:extLst>
              <a:ext uri="{FF2B5EF4-FFF2-40B4-BE49-F238E27FC236}">
                <a16:creationId xmlns:a16="http://schemas.microsoft.com/office/drawing/2014/main" id="{AE991288-C1C0-8A49-BE4F-355102FF84DE}"/>
              </a:ext>
            </a:extLst>
          </p:cNvPr>
          <p:cNvSpPr>
            <a:spLocks noGrp="1"/>
          </p:cNvSpPr>
          <p:nvPr>
            <p:ph idx="1"/>
          </p:nvPr>
        </p:nvSpPr>
        <p:spPr>
          <a:xfrm>
            <a:off x="359410" y="1046480"/>
            <a:ext cx="11327130" cy="3102610"/>
          </a:xfrm>
        </p:spPr>
        <p:txBody>
          <a:bodyPr rtlCol="0">
            <a:noAutofit/>
          </a:bodyPr>
          <a:lstStyle/>
          <a:p>
            <a:pPr>
              <a:buFont typeface="Arial"/>
              <a:buChar char="•"/>
              <a:defRPr/>
            </a:pPr>
            <a:r>
              <a:rPr lang="en-US" dirty="0">
                <a:solidFill>
                  <a:schemeClr val="accent5">
                    <a:lumMod val="75000"/>
                  </a:schemeClr>
                </a:solidFill>
              </a:rPr>
              <a:t>The reflex arc governs the operation of reflexes.  </a:t>
            </a:r>
          </a:p>
          <a:p>
            <a:pPr>
              <a:buFont typeface="Arial"/>
              <a:buChar char="•"/>
              <a:defRPr/>
            </a:pPr>
            <a:r>
              <a:rPr lang="en-US" dirty="0">
                <a:solidFill>
                  <a:schemeClr val="accent5">
                    <a:lumMod val="75000"/>
                  </a:schemeClr>
                </a:solidFill>
              </a:rPr>
              <a:t>Nerve impulses follow nerve pathways as they travel through the nervous system.  </a:t>
            </a:r>
          </a:p>
        </p:txBody>
      </p:sp>
      <p:pic>
        <p:nvPicPr>
          <p:cNvPr id="4100" name="Picture 3">
            <a:extLst>
              <a:ext uri="{FF2B5EF4-FFF2-40B4-BE49-F238E27FC236}">
                <a16:creationId xmlns:a16="http://schemas.microsoft.com/office/drawing/2014/main" id="{C31B2099-D6D3-F947-A77E-5962DB7D11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454173"/>
            <a:ext cx="8375650" cy="251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74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EE86469-9C33-E64E-B342-3C37C050E5F3}"/>
              </a:ext>
            </a:extLst>
          </p:cNvPr>
          <p:cNvSpPr>
            <a:spLocks noGrp="1"/>
          </p:cNvSpPr>
          <p:nvPr>
            <p:ph type="title"/>
          </p:nvPr>
        </p:nvSpPr>
        <p:spPr>
          <a:xfrm>
            <a:off x="472440" y="274638"/>
            <a:ext cx="8229600" cy="531812"/>
          </a:xfrm>
        </p:spPr>
        <p:txBody>
          <a:bodyPr>
            <a:noAutofit/>
          </a:bodyPr>
          <a:lstStyle/>
          <a:p>
            <a:r>
              <a:rPr lang="en-US" altLang="en-US" sz="4000" dirty="0"/>
              <a:t>Reflex Arc</a:t>
            </a:r>
          </a:p>
        </p:txBody>
      </p:sp>
      <p:sp>
        <p:nvSpPr>
          <p:cNvPr id="3" name="Content Placeholder 2">
            <a:extLst>
              <a:ext uri="{FF2B5EF4-FFF2-40B4-BE49-F238E27FC236}">
                <a16:creationId xmlns:a16="http://schemas.microsoft.com/office/drawing/2014/main" id="{AE991288-C1C0-8A49-BE4F-355102FF84DE}"/>
              </a:ext>
            </a:extLst>
          </p:cNvPr>
          <p:cNvSpPr>
            <a:spLocks noGrp="1"/>
          </p:cNvSpPr>
          <p:nvPr>
            <p:ph idx="1"/>
          </p:nvPr>
        </p:nvSpPr>
        <p:spPr>
          <a:xfrm>
            <a:off x="359410" y="1046480"/>
            <a:ext cx="11327130" cy="3102610"/>
          </a:xfrm>
        </p:spPr>
        <p:txBody>
          <a:bodyPr rtlCol="0">
            <a:noAutofit/>
          </a:bodyPr>
          <a:lstStyle/>
          <a:p>
            <a:pPr>
              <a:buFont typeface="Arial"/>
              <a:buChar char="•"/>
              <a:defRPr/>
            </a:pPr>
            <a:r>
              <a:rPr lang="en-US" dirty="0">
                <a:solidFill>
                  <a:schemeClr val="accent5">
                    <a:lumMod val="75000"/>
                  </a:schemeClr>
                </a:solidFill>
              </a:rPr>
              <a:t>The simplest of these pathways, which include only a few neurons, is called the </a:t>
            </a:r>
            <a:r>
              <a:rPr lang="en-US" i="1" dirty="0">
                <a:solidFill>
                  <a:schemeClr val="accent5">
                    <a:lumMod val="75000"/>
                  </a:schemeClr>
                </a:solidFill>
              </a:rPr>
              <a:t>reflex arc</a:t>
            </a:r>
            <a:r>
              <a:rPr lang="en-US" dirty="0">
                <a:solidFill>
                  <a:schemeClr val="accent5">
                    <a:lumMod val="75000"/>
                  </a:schemeClr>
                </a:solidFill>
              </a:rPr>
              <a:t>.  </a:t>
            </a:r>
          </a:p>
          <a:p>
            <a:pPr>
              <a:buFont typeface="Arial"/>
              <a:buChar char="•"/>
              <a:defRPr/>
            </a:pPr>
            <a:r>
              <a:rPr lang="en-US" dirty="0">
                <a:solidFill>
                  <a:schemeClr val="accent5">
                    <a:lumMod val="75000"/>
                  </a:schemeClr>
                </a:solidFill>
              </a:rPr>
              <a:t>Reflexes whose arc passes through the spinal cord are called </a:t>
            </a:r>
            <a:r>
              <a:rPr lang="en-US" i="1" dirty="0">
                <a:solidFill>
                  <a:schemeClr val="accent5">
                    <a:lumMod val="75000"/>
                  </a:schemeClr>
                </a:solidFill>
              </a:rPr>
              <a:t>spinal reflexes.</a:t>
            </a:r>
            <a:endParaRPr lang="en-US" dirty="0">
              <a:solidFill>
                <a:schemeClr val="accent5">
                  <a:lumMod val="75000"/>
                </a:schemeClr>
              </a:solidFill>
            </a:endParaRPr>
          </a:p>
        </p:txBody>
      </p:sp>
      <p:pic>
        <p:nvPicPr>
          <p:cNvPr id="4100" name="Picture 3">
            <a:extLst>
              <a:ext uri="{FF2B5EF4-FFF2-40B4-BE49-F238E27FC236}">
                <a16:creationId xmlns:a16="http://schemas.microsoft.com/office/drawing/2014/main" id="{C31B2099-D6D3-F947-A77E-5962DB7D11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269116"/>
            <a:ext cx="8375650" cy="251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212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D0ED-879F-9B41-993A-D4D84D95FB09}"/>
              </a:ext>
            </a:extLst>
          </p:cNvPr>
          <p:cNvSpPr>
            <a:spLocks noGrp="1"/>
          </p:cNvSpPr>
          <p:nvPr>
            <p:ph type="title"/>
          </p:nvPr>
        </p:nvSpPr>
        <p:spPr/>
        <p:txBody>
          <a:bodyPr/>
          <a:lstStyle/>
          <a:p>
            <a:r>
              <a:rPr lang="en-US" dirty="0"/>
              <a:t>Reflex arc </a:t>
            </a:r>
          </a:p>
        </p:txBody>
      </p:sp>
      <p:pic>
        <p:nvPicPr>
          <p:cNvPr id="4" name="Content Placeholder 3">
            <a:extLst>
              <a:ext uri="{FF2B5EF4-FFF2-40B4-BE49-F238E27FC236}">
                <a16:creationId xmlns:a16="http://schemas.microsoft.com/office/drawing/2014/main" id="{007E5401-45FE-2D49-A12D-71C51C89786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640" y="2493878"/>
            <a:ext cx="11842719" cy="343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807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3E489AE-238D-43C1-887B-D09FB9A3B02D}"/>
</file>

<file path=customXml/itemProps2.xml><?xml version="1.0" encoding="utf-8"?>
<ds:datastoreItem xmlns:ds="http://schemas.openxmlformats.org/officeDocument/2006/customXml" ds:itemID="{F854C48A-CAED-4A3D-8471-C5FADCAA5CC6}"/>
</file>

<file path=customXml/itemProps3.xml><?xml version="1.0" encoding="utf-8"?>
<ds:datastoreItem xmlns:ds="http://schemas.openxmlformats.org/officeDocument/2006/customXml" ds:itemID="{2B2CFB5D-02B6-4F52-8EED-421D7EE1240A}"/>
</file>

<file path=docProps/app.xml><?xml version="1.0" encoding="utf-8"?>
<Properties xmlns="http://schemas.openxmlformats.org/officeDocument/2006/extended-properties" xmlns:vt="http://schemas.openxmlformats.org/officeDocument/2006/docPropsVTypes">
  <TotalTime>1169</TotalTime>
  <Words>708</Words>
  <Application>Microsoft Macintosh PowerPoint</Application>
  <PresentationFormat>Widescreen</PresentationFormat>
  <Paragraphs>58</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Reflex arc</vt:lpstr>
      <vt:lpstr>Learning outcomes</vt:lpstr>
      <vt:lpstr>PowerPoint Presentation</vt:lpstr>
      <vt:lpstr>Reflexes</vt:lpstr>
      <vt:lpstr>More examples of Reflex Arcs</vt:lpstr>
      <vt:lpstr>Responding to stimuli</vt:lpstr>
      <vt:lpstr>Reflex Arc</vt:lpstr>
      <vt:lpstr>Reflex Arc</vt:lpstr>
      <vt:lpstr>Reflex arc </vt:lpstr>
      <vt:lpstr>Parts of the Reflex Arc</vt:lpstr>
      <vt:lpstr>Parts of the Reflex Arc</vt:lpstr>
      <vt:lpstr>Parts of the Reflex Arc</vt:lpstr>
      <vt:lpstr>Flow chart</vt:lpstr>
      <vt:lpstr>Reflex action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Reflex arc</dc:title>
  <dc:creator>sandra.burns@bigpond.com</dc:creator>
  <cp:lastModifiedBy>sandra.burns@bigpond.com</cp:lastModifiedBy>
  <cp:revision>11</cp:revision>
  <dcterms:created xsi:type="dcterms:W3CDTF">2018-09-06T07:41:57Z</dcterms:created>
  <dcterms:modified xsi:type="dcterms:W3CDTF">2019-06-23T12:00:32Z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74400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