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audio1.wav" ContentType="audio/wav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4"/>
  </p:sldMasterIdLst>
  <p:notesMasterIdLst>
    <p:notesMasterId r:id="rId28"/>
  </p:notesMasterIdLst>
  <p:sldIdLst>
    <p:sldId id="332" r:id="rId5"/>
    <p:sldId id="293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4" r:id="rId20"/>
    <p:sldId id="366" r:id="rId21"/>
    <p:sldId id="368" r:id="rId22"/>
    <p:sldId id="369" r:id="rId23"/>
    <p:sldId id="346" r:id="rId24"/>
    <p:sldId id="370" r:id="rId25"/>
    <p:sldId id="289" r:id="rId26"/>
    <p:sldId id="371" r:id="rId27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29"/>
      <p:bold r:id="rId30"/>
      <p:italic r:id="rId31"/>
      <p:boldItalic r:id="rId32"/>
    </p:embeddedFont>
    <p:embeddedFont>
      <p:font typeface="Century Gothic" panose="020B0502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D8B"/>
    <a:srgbClr val="FFF2E6"/>
    <a:srgbClr val="FF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40CECF-2EC5-44C4-A8A7-45B56658353C}">
  <a:tblStyle styleId="{3640CECF-2EC5-44C4-A8A7-45B56658353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1"/>
    <p:restoredTop sz="69432"/>
  </p:normalViewPr>
  <p:slideViewPr>
    <p:cSldViewPr snapToGrid="0">
      <p:cViewPr varScale="1">
        <p:scale>
          <a:sx n="94" d="100"/>
          <a:sy n="94" d="100"/>
        </p:scale>
        <p:origin x="69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NEW Tiela [Southern River College]" userId="bf386e6b-4d7d-43de-b407-a69201ec0eea" providerId="ADAL" clId="{274E8AD4-28F1-422A-B502-6C727311E405}"/>
    <pc:docChg chg="modSld">
      <pc:chgData name="AGNEW Tiela [Southern River College]" userId="bf386e6b-4d7d-43de-b407-a69201ec0eea" providerId="ADAL" clId="{274E8AD4-28F1-422A-B502-6C727311E405}" dt="2022-09-18T12:32:31.341" v="0" actId="729"/>
      <pc:docMkLst>
        <pc:docMk/>
      </pc:docMkLst>
      <pc:sldChg chg="mod modShow">
        <pc:chgData name="AGNEW Tiela [Southern River College]" userId="bf386e6b-4d7d-43de-b407-a69201ec0eea" providerId="ADAL" clId="{274E8AD4-28F1-422A-B502-6C727311E405}" dt="2022-09-18T12:32:31.341" v="0" actId="729"/>
        <pc:sldMkLst>
          <pc:docMk/>
          <pc:sldMk cId="1364341936" sldId="33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444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Please include tasks/questions here rather than just referring to a worksheet. This will save on photocopying and facilitate sharing with other schools.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Try and build tasks/questions which escalate through Bloom’s Taxonomy. This will help with differentiation.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6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Blank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721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1_Daily Review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2D99AB61-213D-A04E-971A-64F80C5218B6}"/>
              </a:ext>
            </a:extLst>
          </p:cNvPr>
          <p:cNvSpPr txBox="1"/>
          <p:nvPr userDrawn="1"/>
        </p:nvSpPr>
        <p:spPr>
          <a:xfrm rot="-5400000">
            <a:off x="-811550" y="2427000"/>
            <a:ext cx="20592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077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 preserve="1">
  <p:cSld name="1_Relevanc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NOW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363666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90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INTENTION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ate Prior Knowledge">
  <p:cSld name="BLANK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 rot="-5400000">
            <a:off x="-1398650" y="2399550"/>
            <a:ext cx="3233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ACTIVATE PRIOR KNOWLEDGE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BLANK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Development/Guided Practice">
  <p:cSld name="BLANK_1_1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8"/>
          <p:cNvSpPr txBox="1"/>
          <p:nvPr/>
        </p:nvSpPr>
        <p:spPr>
          <a:xfrm rot="-5400000">
            <a:off x="-1790900" y="2604200"/>
            <a:ext cx="4017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>
  <p:cSld name="BLANK_1_1_1_1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0"/>
          <p:cNvSpPr txBox="1"/>
          <p:nvPr/>
        </p:nvSpPr>
        <p:spPr>
          <a:xfrm rot="-5400000">
            <a:off x="-1128800" y="2670800"/>
            <a:ext cx="26937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INDEPENDENT PRACTICE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552550" y="689050"/>
            <a:ext cx="61737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 preserve="1">
  <p:cSld name="1_Independent Practic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0"/>
          <p:cNvSpPr txBox="1"/>
          <p:nvPr/>
        </p:nvSpPr>
        <p:spPr>
          <a:xfrm rot="-5400000">
            <a:off x="-1128800" y="2670800"/>
            <a:ext cx="26937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LESSON CLOSURE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552550" y="689050"/>
            <a:ext cx="61737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03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.png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95;p14">
            <a:extLst>
              <a:ext uri="{FF2B5EF4-FFF2-40B4-BE49-F238E27FC236}">
                <a16:creationId xmlns:a16="http://schemas.microsoft.com/office/drawing/2014/main" id="{586E2318-5473-F044-8CF6-3131AC0DA1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1314231"/>
              </p:ext>
            </p:extLst>
          </p:nvPr>
        </p:nvGraphicFramePr>
        <p:xfrm>
          <a:off x="6827802" y="333957"/>
          <a:ext cx="2134475" cy="1270786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CFU</a:t>
                      </a: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78;p12">
            <a:extLst>
              <a:ext uri="{FF2B5EF4-FFF2-40B4-BE49-F238E27FC236}">
                <a16:creationId xmlns:a16="http://schemas.microsoft.com/office/drawing/2014/main" id="{0AC21EE6-6A42-3B4E-96FD-6335373F4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09706"/>
              </p:ext>
            </p:extLst>
          </p:nvPr>
        </p:nvGraphicFramePr>
        <p:xfrm>
          <a:off x="6827802" y="1706603"/>
          <a:ext cx="2134475" cy="96006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Scaffolding for students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oogle Shape;95;p14">
            <a:extLst>
              <a:ext uri="{FF2B5EF4-FFF2-40B4-BE49-F238E27FC236}">
                <a16:creationId xmlns:a16="http://schemas.microsoft.com/office/drawing/2014/main" id="{E7E44A34-2CE7-3E4A-A36C-BB694BEEF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64664"/>
              </p:ext>
            </p:extLst>
          </p:nvPr>
        </p:nvGraphicFramePr>
        <p:xfrm>
          <a:off x="6827802" y="2843000"/>
          <a:ext cx="2134475" cy="1121385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Arial"/>
                          <a:sym typeface="Arial"/>
                        </a:rPr>
                        <a:t>Allow students to make the connection</a:t>
                      </a:r>
                      <a:endParaRPr sz="11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34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A522328-F13A-4E86-AF42-637DAD98BA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8FE96-05E9-4E43-A869-D9D9861BBDD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aorta">
            <a:extLst>
              <a:ext uri="{FF2B5EF4-FFF2-40B4-BE49-F238E27FC236}">
                <a16:creationId xmlns:a16="http://schemas.microsoft.com/office/drawing/2014/main" id="{A9084B43-19F2-442E-B46C-7E6A219A9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13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21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BBB95BC-79A1-4744-95B6-851A15C80A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600" dirty="0"/>
              <a:t>I will be able to describe the function of major </a:t>
            </a:r>
            <a:r>
              <a:rPr lang="en-AU" sz="1600" b="1" dirty="0"/>
              <a:t>body systems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46F78-70FC-45B7-8F4D-7BE10D2D620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5025290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b="1" dirty="0"/>
              <a:t>Capillary</a:t>
            </a:r>
          </a:p>
          <a:p>
            <a:pPr marL="114300" indent="0">
              <a:buNone/>
            </a:pPr>
            <a:r>
              <a:rPr lang="en-AU" dirty="0"/>
              <a:t>Small blood vessel that allows nutrient exchange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2" descr="Image result for capillary">
            <a:extLst>
              <a:ext uri="{FF2B5EF4-FFF2-40B4-BE49-F238E27FC236}">
                <a16:creationId xmlns:a16="http://schemas.microsoft.com/office/drawing/2014/main" id="{D188B2E6-0DF5-430A-8B89-941B8A038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150" y="752649"/>
            <a:ext cx="2922444" cy="274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72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AB67CB9-4D35-48C5-B972-12F4C9B34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E9945-7728-4CD9-8BF0-B18D9A06F88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FE873-CF04-44C0-9363-E56C1FA97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36" y="238007"/>
            <a:ext cx="6095181" cy="457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2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4E7C077-9BE4-4994-B969-7DA01841D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600" dirty="0"/>
              <a:t>I will be able to describe the function of major </a:t>
            </a:r>
            <a:r>
              <a:rPr lang="en-AU" sz="1600" b="1" dirty="0"/>
              <a:t>body systems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0257-66E5-4676-B45B-89AEDF5A586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4976053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b="1" dirty="0"/>
              <a:t>Respiratory system</a:t>
            </a:r>
          </a:p>
          <a:p>
            <a:pPr marL="114300" indent="0">
              <a:buNone/>
            </a:pPr>
            <a:endParaRPr lang="en-AU" b="1" dirty="0"/>
          </a:p>
          <a:p>
            <a:pPr marL="114300" indent="0">
              <a:buNone/>
            </a:pPr>
            <a:r>
              <a:rPr lang="en-AU" dirty="0"/>
              <a:t>The organ that links the circulatory and the respiratory system is the </a:t>
            </a:r>
            <a:r>
              <a:rPr lang="en-AU" b="1" dirty="0"/>
              <a:t>alveoli.</a:t>
            </a:r>
          </a:p>
          <a:p>
            <a:pPr marL="114300" indent="0">
              <a:buNone/>
            </a:pPr>
            <a:endParaRPr lang="en-AU" b="1" dirty="0"/>
          </a:p>
          <a:p>
            <a:pPr marL="114300" indent="0">
              <a:buNone/>
            </a:pPr>
            <a:r>
              <a:rPr lang="en-AU" dirty="0"/>
              <a:t>Once you have breathed in and oxygen has reached your alveoli, oxygen</a:t>
            </a:r>
            <a:r>
              <a:rPr lang="en-AU" b="1" dirty="0"/>
              <a:t> diffuses </a:t>
            </a:r>
            <a:r>
              <a:rPr lang="en-AU" dirty="0"/>
              <a:t>into red blood cells in capillaries that surround the alveoli.</a:t>
            </a:r>
            <a:endParaRPr lang="en-US" dirty="0"/>
          </a:p>
          <a:p>
            <a:pPr marL="114300" indent="0">
              <a:buNone/>
            </a:pPr>
            <a:endParaRPr lang="en-AU" sz="2400" b="1" dirty="0"/>
          </a:p>
          <a:p>
            <a:pPr marL="11430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800BA-29E9-4FD5-8C37-2A74D4DDC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685" y="1106904"/>
            <a:ext cx="3253603" cy="347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23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E5C1C1C-7E9D-4E23-B042-629CD46B2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600" dirty="0"/>
              <a:t>I will be able to describe the function of major </a:t>
            </a:r>
            <a:r>
              <a:rPr lang="en-AU" sz="1600" b="1" dirty="0"/>
              <a:t>body systems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94E9A-79BF-4722-B589-7E034FA023C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dirty="0"/>
              <a:t>Digestive system</a:t>
            </a:r>
          </a:p>
          <a:p>
            <a:pPr marL="114300" indent="0">
              <a:buNone/>
            </a:pPr>
            <a:r>
              <a:rPr lang="en-AU" dirty="0"/>
              <a:t>This is the system made up of the </a:t>
            </a:r>
            <a:r>
              <a:rPr lang="en-AU" b="1" dirty="0"/>
              <a:t>gastrointestinal tract, mouth, </a:t>
            </a:r>
            <a:r>
              <a:rPr lang="en-AU" b="1" dirty="0" err="1"/>
              <a:t>esophagus</a:t>
            </a:r>
            <a:r>
              <a:rPr lang="en-AU" b="1" dirty="0"/>
              <a:t>, mouth, stomach, gall bladder, small intestine and large intestine.</a:t>
            </a:r>
            <a:r>
              <a:rPr lang="en-AU" dirty="0"/>
              <a:t> 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Activity: In groups find the function of one of these parts and be ready to share with the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3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sz="1600" dirty="0"/>
              <a:t>I will be able to describe the function of major </a:t>
            </a:r>
            <a:r>
              <a:rPr lang="en-AU" sz="1600" b="1" dirty="0"/>
              <a:t>body systems</a:t>
            </a:r>
            <a:endParaRPr lang="en-US" sz="1600" dirty="0"/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D12FC4CD-456D-9049-AFD4-F45BBEFC165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b="1" dirty="0"/>
              <a:t>Gastrointestinal Tract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dirty="0"/>
              <a:t>Series of hollow organs joined in a long twisting tube from the mouth to the anus.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lang="en-AU" dirty="0"/>
          </a:p>
          <a:p>
            <a:pPr marL="114300" indent="0">
              <a:buNone/>
            </a:pPr>
            <a:r>
              <a:rPr lang="en-AU" b="1" dirty="0" err="1"/>
              <a:t>Esophagus</a:t>
            </a:r>
            <a:endParaRPr lang="en-AU" b="1" dirty="0"/>
          </a:p>
          <a:p>
            <a:pPr marL="114300" indent="0">
              <a:buNone/>
            </a:pPr>
            <a:r>
              <a:rPr lang="en-AU" dirty="0"/>
              <a:t>Once start swallowing brain signals muscles </a:t>
            </a:r>
            <a:r>
              <a:rPr lang="en-AU" dirty="0" err="1"/>
              <a:t>esophagus</a:t>
            </a:r>
            <a:r>
              <a:rPr lang="en-AU" dirty="0"/>
              <a:t>.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Sphincter stays closed and stops contents of stomach flowing back to </a:t>
            </a:r>
            <a:r>
              <a:rPr lang="en-AU" dirty="0" err="1"/>
              <a:t>esophagus</a:t>
            </a:r>
            <a:r>
              <a:rPr lang="en-AU" dirty="0"/>
              <a:t>.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dirty="0"/>
          </a:p>
        </p:txBody>
      </p:sp>
      <p:pic>
        <p:nvPicPr>
          <p:cNvPr id="1026" name="Picture 2" descr="Human model showing the digestive system, which includes the mouth, salivary glands, esophagus, stomach, liver, gallbladder, pancreas, large and small intestines, appendix, rectum, and anus.">
            <a:extLst>
              <a:ext uri="{FF2B5EF4-FFF2-40B4-BE49-F238E27FC236}">
                <a16:creationId xmlns:a16="http://schemas.microsoft.com/office/drawing/2014/main" id="{64B15F15-1C02-4280-A901-E7F0B1003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757" y="803564"/>
            <a:ext cx="2608368" cy="307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0C9F0B1-D246-41F5-86E9-EA66B77A8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600" dirty="0"/>
              <a:t>I will be able to describe the function of major </a:t>
            </a:r>
            <a:r>
              <a:rPr lang="en-AU" sz="1600" b="1" dirty="0"/>
              <a:t>body systems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1BF8B-D81A-42AD-821B-0DA49F0D20D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dirty="0"/>
              <a:t>Stomach</a:t>
            </a:r>
          </a:p>
          <a:p>
            <a:pPr marL="114300" indent="0">
              <a:buNone/>
            </a:pPr>
            <a:r>
              <a:rPr lang="en-AU" dirty="0"/>
              <a:t>After food enters your stomach mixes liquids and food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Stomach slowly empties contents into small intestine.</a:t>
            </a:r>
          </a:p>
          <a:p>
            <a:pPr marL="114300" indent="0">
              <a:buNone/>
            </a:pPr>
            <a:endParaRPr lang="en-AU" b="1" dirty="0"/>
          </a:p>
          <a:p>
            <a:pPr marL="114300" indent="0">
              <a:buNone/>
            </a:pPr>
            <a:r>
              <a:rPr lang="en-AU" b="1" dirty="0"/>
              <a:t>Gallbladder</a:t>
            </a:r>
          </a:p>
          <a:p>
            <a:pPr marL="114300" indent="0">
              <a:buNone/>
            </a:pPr>
            <a:r>
              <a:rPr lang="en-AU" dirty="0"/>
              <a:t>Stores bile which is produced by the </a:t>
            </a:r>
            <a:r>
              <a:rPr lang="en-AU" b="1" dirty="0"/>
              <a:t>liver </a:t>
            </a:r>
            <a:r>
              <a:rPr lang="en-AU" dirty="0"/>
              <a:t>to help with digestion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2" descr="Human model showing the digestive system, which includes the mouth, salivary glands, esophagus, stomach, liver, gallbladder, pancreas, large and small intestines, appendix, rectum, and anus.">
            <a:extLst>
              <a:ext uri="{FF2B5EF4-FFF2-40B4-BE49-F238E27FC236}">
                <a16:creationId xmlns:a16="http://schemas.microsoft.com/office/drawing/2014/main" id="{82FF878C-688B-456E-B2E8-4A7D53C94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820" y="852700"/>
            <a:ext cx="2597180" cy="306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75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0C9F0B1-D246-41F5-86E9-EA66B77A8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600" dirty="0"/>
              <a:t>I will be able to describe the function of major </a:t>
            </a:r>
            <a:r>
              <a:rPr lang="en-AU" sz="1600" b="1" dirty="0"/>
              <a:t>body systems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1BF8B-D81A-42AD-821B-0DA49F0D20D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dirty="0"/>
              <a:t>Small intestine</a:t>
            </a:r>
          </a:p>
          <a:p>
            <a:pPr marL="114300" indent="0">
              <a:buNone/>
            </a:pPr>
            <a:r>
              <a:rPr lang="en-AU" dirty="0"/>
              <a:t>Mixes food with digestive juices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Waste products of digestive process to large intestine.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b="1" dirty="0"/>
              <a:t>Large intestine</a:t>
            </a:r>
          </a:p>
          <a:p>
            <a:pPr marL="114300" indent="0">
              <a:buNone/>
            </a:pPr>
            <a:r>
              <a:rPr lang="en-AU" dirty="0"/>
              <a:t>Absorbs water and changes waste from a liquid to a stool</a:t>
            </a:r>
          </a:p>
          <a:p>
            <a:pPr marL="114300" indent="0">
              <a:buNone/>
            </a:pPr>
            <a:endParaRPr lang="en-AU" dirty="0"/>
          </a:p>
        </p:txBody>
      </p:sp>
      <p:pic>
        <p:nvPicPr>
          <p:cNvPr id="4" name="Picture 2" descr="Human model showing the digestive system, which includes the mouth, salivary glands, esophagus, stomach, liver, gallbladder, pancreas, large and small intestines, appendix, rectum, and anus.">
            <a:extLst>
              <a:ext uri="{FF2B5EF4-FFF2-40B4-BE49-F238E27FC236}">
                <a16:creationId xmlns:a16="http://schemas.microsoft.com/office/drawing/2014/main" id="{82FF878C-688B-456E-B2E8-4A7D53C94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820" y="852700"/>
            <a:ext cx="2597180" cy="306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08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0C9F0B1-D246-41F5-86E9-EA66B77A8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600" dirty="0"/>
              <a:t>I will be able to describe the function of major </a:t>
            </a:r>
            <a:r>
              <a:rPr lang="en-AU" sz="1600" b="1" dirty="0"/>
              <a:t>body systems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1BF8B-D81A-42AD-821B-0DA49F0D20D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dirty="0"/>
              <a:t>Anus</a:t>
            </a:r>
          </a:p>
          <a:p>
            <a:pPr marL="114300" indent="0">
              <a:buNone/>
            </a:pPr>
            <a:r>
              <a:rPr lang="en-AU" dirty="0"/>
              <a:t>Rectum stores stool and pushes it out of your anus during a bowel movement.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b="1" dirty="0"/>
              <a:t>Pancreas</a:t>
            </a:r>
          </a:p>
          <a:p>
            <a:pPr marL="114300" indent="0">
              <a:buNone/>
            </a:pPr>
            <a:r>
              <a:rPr lang="en-AU" dirty="0"/>
              <a:t>Secretion of substances which help with digestion.</a:t>
            </a:r>
          </a:p>
          <a:p>
            <a:pPr marL="114300" indent="0">
              <a:buNone/>
            </a:pPr>
            <a:endParaRPr lang="en-AU" sz="3000" dirty="0"/>
          </a:p>
        </p:txBody>
      </p:sp>
      <p:pic>
        <p:nvPicPr>
          <p:cNvPr id="4" name="Picture 2" descr="Human model showing the digestive system, which includes the mouth, salivary glands, esophagus, stomach, liver, gallbladder, pancreas, large and small intestines, appendix, rectum, and anus.">
            <a:extLst>
              <a:ext uri="{FF2B5EF4-FFF2-40B4-BE49-F238E27FC236}">
                <a16:creationId xmlns:a16="http://schemas.microsoft.com/office/drawing/2014/main" id="{82FF878C-688B-456E-B2E8-4A7D53C94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820" y="852700"/>
            <a:ext cx="2597180" cy="306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439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EC87547-41D2-4293-BBA6-E6CFE3154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600" dirty="0"/>
              <a:t>I will be able to describe the function of major </a:t>
            </a:r>
            <a:r>
              <a:rPr lang="en-AU" sz="1600" b="1" dirty="0"/>
              <a:t>body systems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2B844-8BAF-415E-A6C7-90C3721ABA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</p:spPr>
        <p:txBody>
          <a:bodyPr/>
          <a:lstStyle/>
          <a:p>
            <a:pPr marL="0" lvl="0" indent="0">
              <a:buNone/>
            </a:pPr>
            <a:r>
              <a:rPr lang="en-AU" b="1" dirty="0"/>
              <a:t>Excretory system</a:t>
            </a:r>
          </a:p>
          <a:p>
            <a:pPr marL="0" lvl="0" indent="0">
              <a:buNone/>
            </a:pPr>
            <a:r>
              <a:rPr lang="en-AU" dirty="0"/>
              <a:t>The excretory system is the system that removes waste from the body.</a:t>
            </a:r>
          </a:p>
          <a:p>
            <a:pPr marL="0" lvl="0" indent="0">
              <a:buNone/>
            </a:pPr>
            <a:endParaRPr lang="en-AU" dirty="0"/>
          </a:p>
          <a:p>
            <a:pPr lvl="0" indent="-457200">
              <a:buFontTx/>
              <a:buChar char="-"/>
            </a:pPr>
            <a:r>
              <a:rPr lang="en-AU" dirty="0"/>
              <a:t>Regulates the chemical composition of body fluids</a:t>
            </a:r>
          </a:p>
          <a:p>
            <a:pPr lvl="0" indent="-457200">
              <a:buFontTx/>
              <a:buChar char="-"/>
            </a:pPr>
            <a:r>
              <a:rPr lang="en-AU" dirty="0"/>
              <a:t>Removes metabolic waste</a:t>
            </a:r>
          </a:p>
          <a:p>
            <a:pPr lvl="0" indent="-457200">
              <a:buFontTx/>
              <a:buChar char="-"/>
            </a:pPr>
            <a:r>
              <a:rPr lang="en-AU" dirty="0"/>
              <a:t>Retains proper amount of water, salts and nutrients</a:t>
            </a:r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4" name="Google Shape;95;p14">
            <a:extLst>
              <a:ext uri="{FF2B5EF4-FFF2-40B4-BE49-F238E27FC236}">
                <a16:creationId xmlns:a16="http://schemas.microsoft.com/office/drawing/2014/main" id="{79B84547-D553-4FB6-850A-18799E5D7A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1697759"/>
              </p:ext>
            </p:extLst>
          </p:nvPr>
        </p:nvGraphicFramePr>
        <p:xfrm>
          <a:off x="6827804" y="266051"/>
          <a:ext cx="2134475" cy="1871508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5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Which parts of the body make up the excretory system?</a:t>
                      </a: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94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name different body systems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32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describe the function of different organs involved in an organ system</a:t>
            </a: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sz="2400" dirty="0"/>
              <a:t>I will be able to describe the function of major </a:t>
            </a:r>
            <a:r>
              <a:rPr lang="en-AU" sz="2400" b="1" dirty="0"/>
              <a:t>body systems</a:t>
            </a:r>
            <a:endParaRPr lang="en-US" sz="2400" dirty="0"/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306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sz="1600" dirty="0"/>
              <a:t>I will be able to describe the function of major </a:t>
            </a:r>
            <a:r>
              <a:rPr lang="en-AU" sz="1600" b="1" dirty="0"/>
              <a:t>body systems</a:t>
            </a:r>
            <a:endParaRPr lang="en-US" sz="1600" dirty="0"/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B23798FC-439D-FA4F-B89C-5EB6D908342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000" b="1" dirty="0"/>
              <a:t>Activity: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lang="en-AU" sz="2000" b="1" dirty="0"/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000" b="1" dirty="0"/>
              <a:t>1) Can you create a graphic organiser of the different body systems.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518423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931C463-F3A7-4164-8B68-EDC7D45EE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600" dirty="0"/>
              <a:t>I will be able to describe the function of major </a:t>
            </a:r>
            <a:r>
              <a:rPr lang="en-AU" sz="1600" b="1" dirty="0"/>
              <a:t>body systems</a:t>
            </a:r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007091-355F-4DE6-8B71-E1A9C9B84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12541"/>
              </p:ext>
            </p:extLst>
          </p:nvPr>
        </p:nvGraphicFramePr>
        <p:xfrm>
          <a:off x="1693945" y="759656"/>
          <a:ext cx="6802941" cy="3809169"/>
        </p:xfrm>
        <a:graphic>
          <a:graphicData uri="http://schemas.openxmlformats.org/drawingml/2006/table">
            <a:tbl>
              <a:tblPr firstRow="1" firstCol="1" bandRow="1">
                <a:tableStyleId>{3640CECF-2EC5-44C4-A8A7-45B56658353C}</a:tableStyleId>
              </a:tblPr>
              <a:tblGrid>
                <a:gridCol w="2267647">
                  <a:extLst>
                    <a:ext uri="{9D8B030D-6E8A-4147-A177-3AD203B41FA5}">
                      <a16:colId xmlns:a16="http://schemas.microsoft.com/office/drawing/2014/main" val="1174727301"/>
                    </a:ext>
                  </a:extLst>
                </a:gridCol>
                <a:gridCol w="2267647">
                  <a:extLst>
                    <a:ext uri="{9D8B030D-6E8A-4147-A177-3AD203B41FA5}">
                      <a16:colId xmlns:a16="http://schemas.microsoft.com/office/drawing/2014/main" val="2355871834"/>
                    </a:ext>
                  </a:extLst>
                </a:gridCol>
                <a:gridCol w="2267647">
                  <a:extLst>
                    <a:ext uri="{9D8B030D-6E8A-4147-A177-3AD203B41FA5}">
                      <a16:colId xmlns:a16="http://schemas.microsoft.com/office/drawing/2014/main" val="308390760"/>
                    </a:ext>
                  </a:extLst>
                </a:gridCol>
              </a:tblGrid>
              <a:tr h="6802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Body System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5754" marR="4575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Important Organs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5754" marR="4575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How does this body system help you? (function)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5754" marR="45754" marT="0" marB="0"/>
                </a:tc>
                <a:extLst>
                  <a:ext uri="{0D108BD9-81ED-4DB2-BD59-A6C34878D82A}">
                    <a16:rowId xmlns:a16="http://schemas.microsoft.com/office/drawing/2014/main" val="229342072"/>
                  </a:ext>
                </a:extLst>
              </a:tr>
              <a:tr h="31289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5754" marR="4575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5754" marR="4575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5754" marR="45754" marT="0" marB="0"/>
                </a:tc>
                <a:extLst>
                  <a:ext uri="{0D108BD9-81ED-4DB2-BD59-A6C34878D82A}">
                    <a16:rowId xmlns:a16="http://schemas.microsoft.com/office/drawing/2014/main" val="2085830779"/>
                  </a:ext>
                </a:extLst>
              </a:tr>
            </a:tbl>
          </a:graphicData>
        </a:graphic>
      </p:graphicFrame>
      <p:pic>
        <p:nvPicPr>
          <p:cNvPr id="2052" name="Picture 1">
            <a:extLst>
              <a:ext uri="{FF2B5EF4-FFF2-40B4-BE49-F238E27FC236}">
                <a16:creationId xmlns:a16="http://schemas.microsoft.com/office/drawing/2014/main" id="{6A2E2137-4B5B-4C6E-93FA-69B84F4F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339091">
            <a:off x="7781114" y="3493682"/>
            <a:ext cx="1077912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E318E350-5FBC-4C39-9915-40F43FDD7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79917">
            <a:off x="680989" y="3102704"/>
            <a:ext cx="993775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7">
            <a:extLst>
              <a:ext uri="{FF2B5EF4-FFF2-40B4-BE49-F238E27FC236}">
                <a16:creationId xmlns:a16="http://schemas.microsoft.com/office/drawing/2014/main" id="{95C2B412-DB03-485B-A25C-CF649A84A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1152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1DF4778-8465-43ED-947E-AD5C4F825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3009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halkduster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halkduster"/>
                <a:ea typeface="MS Mincho" panose="02020609040205080304" pitchFamily="49" charset="-128"/>
                <a:cs typeface="Times New Roman" panose="02020603050405020304" pitchFamily="18" charset="0"/>
              </a:rPr>
              <a:t>                                            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05B151A-48CE-4713-93F8-374E85390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4445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sz="1600" dirty="0"/>
              <a:t>I will be able to describe the function of major </a:t>
            </a:r>
            <a:r>
              <a:rPr lang="en-AU" sz="1600" b="1" dirty="0"/>
              <a:t>body systems</a:t>
            </a:r>
            <a:endParaRPr lang="en-US" sz="1600" dirty="0"/>
          </a:p>
        </p:txBody>
      </p:sp>
      <p:sp>
        <p:nvSpPr>
          <p:cNvPr id="5" name="Google Shape;93;p14">
            <a:extLst>
              <a:ext uri="{FF2B5EF4-FFF2-40B4-BE49-F238E27FC236}">
                <a16:creationId xmlns:a16="http://schemas.microsoft.com/office/drawing/2014/main" id="{A5AB204E-CAC4-984B-BCDE-A4E6175B4ED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b="1" dirty="0"/>
              <a:t>Exit ticket</a:t>
            </a:r>
          </a:p>
          <a:p>
            <a:pPr marL="0" lvl="0" indent="0">
              <a:buNone/>
            </a:pPr>
            <a:endParaRPr lang="en-US" sz="2000" b="1" dirty="0"/>
          </a:p>
          <a:p>
            <a:pPr marL="0" lvl="0" indent="0">
              <a:buNone/>
            </a:pPr>
            <a:r>
              <a:rPr lang="en-US" sz="2000" b="1" dirty="0"/>
              <a:t>Based on what we have learnt today</a:t>
            </a:r>
          </a:p>
          <a:p>
            <a:pPr marL="0" lvl="0" indent="0">
              <a:buNone/>
            </a:pPr>
            <a:r>
              <a:rPr lang="en-US" sz="2000" b="1" dirty="0"/>
              <a:t> </a:t>
            </a:r>
            <a:r>
              <a:rPr lang="en-US" altLang="en-US" sz="2000" dirty="0"/>
              <a:t>If you were going to teach this lesson to younger students, what would you identify as the key things they would need to know?</a:t>
            </a:r>
            <a:endParaRPr lang="en-US" sz="2000" b="1" dirty="0"/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sz="32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name different body systems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32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describe the function of different organs involved in an organ system</a:t>
            </a: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sz="2400" dirty="0"/>
              <a:t>I will be able to describe the function of major </a:t>
            </a:r>
            <a:r>
              <a:rPr lang="en-AU" sz="2400" b="1" dirty="0"/>
              <a:t>body systems</a:t>
            </a:r>
            <a:endParaRPr lang="en-US" sz="2400" dirty="0"/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86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ED15A43-456B-487B-BD53-6B7A5EAC22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400" dirty="0"/>
              <a:t>I will be able to describe the function of major </a:t>
            </a:r>
            <a:r>
              <a:rPr lang="en-AU" sz="1400" b="1" dirty="0"/>
              <a:t>body systems</a:t>
            </a: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BE948-F7BC-4D91-9D4C-C65A8A3CEFF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dirty="0"/>
              <a:t>Brainstorm time</a:t>
            </a:r>
          </a:p>
          <a:p>
            <a:pPr marL="114300" indent="0">
              <a:buNone/>
            </a:pPr>
            <a:endParaRPr lang="en-AU" b="1" dirty="0"/>
          </a:p>
          <a:p>
            <a:pPr marL="114300" indent="0">
              <a:buNone/>
            </a:pPr>
            <a:r>
              <a:rPr lang="en-AU" dirty="0"/>
              <a:t>What are the different body systems that you remember?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What organs make up each of the systems?</a:t>
            </a:r>
            <a:endParaRPr lang="en-US" dirty="0"/>
          </a:p>
        </p:txBody>
      </p:sp>
      <p:pic>
        <p:nvPicPr>
          <p:cNvPr id="4" name="MS900388269[1].wav">
            <a:hlinkClick r:id="" action="ppaction://media"/>
            <a:extLst>
              <a:ext uri="{FF2B5EF4-FFF2-40B4-BE49-F238E27FC236}">
                <a16:creationId xmlns:a16="http://schemas.microsoft.com/office/drawing/2014/main" id="{05A2F5BB-C8E0-4665-B3CB-7B15F1BB4224}"/>
              </a:ext>
            </a:extLst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4535163" y="4665580"/>
            <a:ext cx="144016" cy="1440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FA8C26-65CA-458A-AF66-5D60D8A61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233" y="4625037"/>
            <a:ext cx="6659562" cy="252413"/>
          </a:xfrm>
          <a:prstGeom prst="rect">
            <a:avLst/>
          </a:prstGeom>
          <a:gradFill rotWithShape="1">
            <a:gsLst>
              <a:gs pos="0">
                <a:srgbClr val="FFFF66"/>
              </a:gs>
              <a:gs pos="100000">
                <a:srgbClr val="FF3300"/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646860-B6CB-45E9-A5A3-F3D024220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233" y="4625037"/>
            <a:ext cx="6659562" cy="2524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E6BEE251-D1AA-4382-A9A9-898727439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608" y="3769660"/>
            <a:ext cx="12700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4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9565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704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5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B8541B0-52FE-48C0-9B96-D6C4D50F5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600" dirty="0"/>
              <a:t>I will be able to describe the function of major </a:t>
            </a:r>
            <a:r>
              <a:rPr lang="en-AU" sz="1600" b="1" dirty="0"/>
              <a:t>body systems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7A2CF-91D4-4790-9490-CCFF502648A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3210558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dirty="0"/>
              <a:t>Of the organ systems displayed which do you not recognise?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b="1" dirty="0"/>
              <a:t>Year 8- </a:t>
            </a:r>
            <a:r>
              <a:rPr lang="en-AU" dirty="0"/>
              <a:t>Digestive, circulatory, reproductive, excretory, respiratory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b="1" dirty="0"/>
              <a:t>Year 9- </a:t>
            </a:r>
            <a:r>
              <a:rPr lang="en-AU" dirty="0"/>
              <a:t>Nervous system, immune system and endocrine system</a:t>
            </a:r>
            <a:endParaRPr lang="en-US" dirty="0"/>
          </a:p>
        </p:txBody>
      </p:sp>
      <p:pic>
        <p:nvPicPr>
          <p:cNvPr id="1026" name="Picture 2" descr="Integration of Systems | Biology for Majors II">
            <a:extLst>
              <a:ext uri="{FF2B5EF4-FFF2-40B4-BE49-F238E27FC236}">
                <a16:creationId xmlns:a16="http://schemas.microsoft.com/office/drawing/2014/main" id="{6A5196BC-8A08-4971-9034-E8A0F27B0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9199"/>
            <a:ext cx="4468251" cy="446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15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6336CAF-5F7A-46CD-A59C-A602BE159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600" dirty="0"/>
              <a:t>I will be able to describe the function of major </a:t>
            </a:r>
            <a:r>
              <a:rPr lang="en-AU" sz="1600" b="1" dirty="0"/>
              <a:t>body systems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8DEE5-0CAD-43F7-82F9-B322A2CDF3E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4000" b="1" dirty="0"/>
              <a:t>Today: Revision of body systems from year 8!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868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8DA0EFB-5D47-4738-AFCF-F585CAB46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276EE-BA0E-4288-BC72-DE2FAA54B69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dirty="0"/>
              <a:t>Circulatory System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The Circulatory s</a:t>
            </a:r>
            <a:r>
              <a:rPr lang="en-US" dirty="0" err="1"/>
              <a:t>ystem</a:t>
            </a:r>
            <a:r>
              <a:rPr lang="en-US" dirty="0"/>
              <a:t> that is responsible for carrying blood, nutrients, and waste throughout the body.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The system is made up of 3 independent systems that work together </a:t>
            </a:r>
            <a:r>
              <a:rPr lang="en-US" b="1" dirty="0"/>
              <a:t>cardiovascular (heart), pulmonary (lungs) and systematic (arteries, veins and vessels). 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22C8FF8-8104-49D4-942C-FD9F02890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600" dirty="0"/>
              <a:t>I will be able to describe the function of major </a:t>
            </a:r>
            <a:r>
              <a:rPr lang="en-AU" sz="1600" b="1" dirty="0"/>
              <a:t>body systems</a:t>
            </a:r>
            <a:endParaRPr lang="en-US" sz="1600" dirty="0"/>
          </a:p>
        </p:txBody>
      </p:sp>
      <p:pic>
        <p:nvPicPr>
          <p:cNvPr id="4" name="Picture 2" descr="Diagram showing the flow of blood from the heart to the rest of the human body.">
            <a:extLst>
              <a:ext uri="{FF2B5EF4-FFF2-40B4-BE49-F238E27FC236}">
                <a16:creationId xmlns:a16="http://schemas.microsoft.com/office/drawing/2014/main" id="{D27953F1-B1F0-44B1-90D5-656F6EE6F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15" y="852700"/>
            <a:ext cx="4448054" cy="408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9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4A574E4-2E5C-41E1-A8D8-B270DEAEE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600" dirty="0"/>
              <a:t>I will be able to describe the function of major </a:t>
            </a:r>
            <a:r>
              <a:rPr lang="en-AU" sz="1600" b="1" dirty="0"/>
              <a:t>body systems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5937B-DA1E-4A76-87C4-B5C37206E7E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4575124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b="1" dirty="0"/>
              <a:t>Arteries </a:t>
            </a:r>
            <a:r>
              <a:rPr lang="en-AU" dirty="0"/>
              <a:t>move </a:t>
            </a:r>
            <a:r>
              <a:rPr lang="en-AU" b="1" dirty="0"/>
              <a:t>oxygenated </a:t>
            </a:r>
            <a:r>
              <a:rPr lang="en-AU" dirty="0"/>
              <a:t>blood away from the heart and are coloured </a:t>
            </a:r>
            <a:r>
              <a:rPr lang="en-AU" b="1" dirty="0"/>
              <a:t>red.</a:t>
            </a:r>
          </a:p>
          <a:p>
            <a:pPr marL="114300" indent="0">
              <a:buNone/>
            </a:pPr>
            <a:endParaRPr lang="en-AU" b="1" dirty="0"/>
          </a:p>
          <a:p>
            <a:pPr marL="114300" indent="0">
              <a:buNone/>
            </a:pPr>
            <a:r>
              <a:rPr lang="en-AU" b="1" dirty="0"/>
              <a:t>Veins </a:t>
            </a:r>
            <a:r>
              <a:rPr lang="en-AU" dirty="0"/>
              <a:t>move </a:t>
            </a:r>
            <a:r>
              <a:rPr lang="en-AU" b="1" dirty="0"/>
              <a:t>deoxygenated </a:t>
            </a:r>
            <a:r>
              <a:rPr lang="en-AU" dirty="0"/>
              <a:t>blood towards the heart and are coloured </a:t>
            </a:r>
            <a:r>
              <a:rPr lang="en-AU" b="1" dirty="0"/>
              <a:t>blue.</a:t>
            </a:r>
            <a:endParaRPr lang="en-US" b="1" dirty="0"/>
          </a:p>
        </p:txBody>
      </p:sp>
      <p:pic>
        <p:nvPicPr>
          <p:cNvPr id="4" name="Picture 4" descr="Image result for vein">
            <a:extLst>
              <a:ext uri="{FF2B5EF4-FFF2-40B4-BE49-F238E27FC236}">
                <a16:creationId xmlns:a16="http://schemas.microsoft.com/office/drawing/2014/main" id="{099F42FF-0AE0-473E-AA67-268AC6280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74" y="1519311"/>
            <a:ext cx="3658831" cy="237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249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3764167-A649-4807-B183-CDA557877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600" dirty="0"/>
              <a:t>I will be able to describe the function of major </a:t>
            </a:r>
            <a:r>
              <a:rPr lang="en-AU" sz="1600" b="1" dirty="0"/>
              <a:t>body systems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DBD1A-E08E-4A25-934E-082F51F9FB7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dirty="0"/>
              <a:t>Aorta</a:t>
            </a:r>
          </a:p>
          <a:p>
            <a:pPr marL="114300" indent="0">
              <a:buNone/>
            </a:pPr>
            <a:r>
              <a:rPr lang="en-AU" dirty="0"/>
              <a:t>The aorta is a major artery that carries blood to the systemic circulatory system. 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The </a:t>
            </a:r>
            <a:r>
              <a:rPr lang="en-AU" b="1" dirty="0"/>
              <a:t>Atrium </a:t>
            </a:r>
            <a:r>
              <a:rPr lang="en-AU" dirty="0"/>
              <a:t>is the upper chamber of the heart, whereas the </a:t>
            </a:r>
            <a:r>
              <a:rPr lang="en-AU" b="1" dirty="0"/>
              <a:t>ventricle </a:t>
            </a:r>
            <a:r>
              <a:rPr lang="en-AU" dirty="0"/>
              <a:t>is the lower chamber of the heart.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77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E537B60B-C924-CB46-990A-730EC40F8177}" vid="{CB89637F-0F8C-4540-8136-D7886A0EAE8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SharedWithUsers xmlns="d5c732d2-f217-444a-91d8-37c5714ca695">
      <UserInfo>
        <DisplayName/>
        <AccountId xsi:nil="true"/>
        <AccountType/>
      </UserInfo>
    </SharedWithUsers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F5C54E-4178-4455-9C9F-5CB7F5A87EF6}"/>
</file>

<file path=customXml/itemProps2.xml><?xml version="1.0" encoding="utf-8"?>
<ds:datastoreItem xmlns:ds="http://schemas.openxmlformats.org/officeDocument/2006/customXml" ds:itemID="{D6802FB4-FA58-4E1E-92D1-E3E958F362D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14B06D6-2107-4346-BE89-D7B67AA00A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EI Template SRC UPDATED (JUNE) (2)</Template>
  <TotalTime>76</TotalTime>
  <Words>881</Words>
  <Application>Microsoft Office PowerPoint</Application>
  <PresentationFormat>On-screen Show (16:9)</PresentationFormat>
  <Paragraphs>145</Paragraphs>
  <Slides>23</Slides>
  <Notes>5</Notes>
  <HiddenSlides>1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Cambria</vt:lpstr>
      <vt:lpstr>Chalkduster</vt:lpstr>
      <vt:lpstr>Century Gothic</vt:lpstr>
      <vt:lpstr>Arial</vt:lpstr>
      <vt:lpstr>Simple Light</vt:lpstr>
      <vt:lpstr>PowerPoint Presentation</vt:lpstr>
      <vt:lpstr>I will be able to describe the function of major body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will be able to describe the function of major body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Leanne Ward</dc:creator>
  <cp:lastModifiedBy>AGNEW Tiela [Southern River College]</cp:lastModifiedBy>
  <cp:revision>13</cp:revision>
  <dcterms:created xsi:type="dcterms:W3CDTF">2019-10-27T08:38:08Z</dcterms:created>
  <dcterms:modified xsi:type="dcterms:W3CDTF">2022-09-18T12:32:43Z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</Properties>
</file>