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83" r:id="rId3"/>
    <p:sldId id="284" r:id="rId4"/>
    <p:sldId id="285" r:id="rId5"/>
    <p:sldId id="287" r:id="rId6"/>
    <p:sldId id="288" r:id="rId7"/>
    <p:sldId id="289" r:id="rId8"/>
    <p:sldId id="292" r:id="rId9"/>
    <p:sldId id="294" r:id="rId10"/>
    <p:sldId id="295" r:id="rId11"/>
    <p:sldId id="293" r:id="rId12"/>
    <p:sldId id="290" r:id="rId13"/>
    <p:sldId id="291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57"/>
    <p:restoredTop sz="92318"/>
  </p:normalViewPr>
  <p:slideViewPr>
    <p:cSldViewPr snapToGrid="0" snapToObjects="1">
      <p:cViewPr varScale="1">
        <p:scale>
          <a:sx n="117" d="100"/>
          <a:sy n="117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29B16-DDB6-4E5D-BE24-D3E42A6BA2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B5FC34-1573-4587-B37B-8D9A099209A3}">
      <dgm:prSet/>
      <dgm:spPr/>
      <dgm:t>
        <a:bodyPr/>
        <a:lstStyle/>
        <a:p>
          <a:r>
            <a:rPr lang="en-GB" dirty="0">
              <a:solidFill>
                <a:schemeClr val="accent6"/>
              </a:solidFill>
            </a:rPr>
            <a:t>Broad overview of the historical context for the ancient civilisation</a:t>
          </a:r>
          <a:endParaRPr lang="en-US" dirty="0">
            <a:solidFill>
              <a:schemeClr val="accent6"/>
            </a:solidFill>
          </a:endParaRPr>
        </a:p>
      </dgm:t>
    </dgm:pt>
    <dgm:pt modelId="{9AE8A89F-B5DA-4C3E-9957-1FCF5A40C10C}" type="parTrans" cxnId="{8B2218AF-3C54-4253-B30A-C2AD2FC98E40}">
      <dgm:prSet/>
      <dgm:spPr/>
      <dgm:t>
        <a:bodyPr/>
        <a:lstStyle/>
        <a:p>
          <a:endParaRPr lang="en-US"/>
        </a:p>
      </dgm:t>
    </dgm:pt>
    <dgm:pt modelId="{22C53706-D99C-415F-B47E-2D27747E8680}" type="sibTrans" cxnId="{8B2218AF-3C54-4253-B30A-C2AD2FC98E40}">
      <dgm:prSet/>
      <dgm:spPr/>
      <dgm:t>
        <a:bodyPr/>
        <a:lstStyle/>
        <a:p>
          <a:endParaRPr lang="en-US"/>
        </a:p>
      </dgm:t>
    </dgm:pt>
    <dgm:pt modelId="{86BD3C89-B44B-42E7-B43A-DA84AAA25C70}">
      <dgm:prSet/>
      <dgm:spPr/>
      <dgm:t>
        <a:bodyPr/>
        <a:lstStyle/>
        <a:p>
          <a:r>
            <a:rPr lang="en-GB" dirty="0">
              <a:solidFill>
                <a:schemeClr val="accent6"/>
              </a:solidFill>
            </a:rPr>
            <a:t>The geographical location of Greece and Troy (including key sites)</a:t>
          </a:r>
          <a:endParaRPr lang="en-US" dirty="0">
            <a:solidFill>
              <a:schemeClr val="accent6"/>
            </a:solidFill>
          </a:endParaRPr>
        </a:p>
      </dgm:t>
    </dgm:pt>
    <dgm:pt modelId="{FDDD995F-2B57-40EE-95F0-B3706DC4149E}" type="parTrans" cxnId="{A6AAC75F-3F7A-482D-932C-FBE82029BE72}">
      <dgm:prSet/>
      <dgm:spPr/>
      <dgm:t>
        <a:bodyPr/>
        <a:lstStyle/>
        <a:p>
          <a:endParaRPr lang="en-US"/>
        </a:p>
      </dgm:t>
    </dgm:pt>
    <dgm:pt modelId="{1FF02A53-3FB1-4DC4-9B5D-86CA6C0D0261}" type="sibTrans" cxnId="{A6AAC75F-3F7A-482D-932C-FBE82029BE72}">
      <dgm:prSet/>
      <dgm:spPr/>
      <dgm:t>
        <a:bodyPr/>
        <a:lstStyle/>
        <a:p>
          <a:endParaRPr lang="en-US"/>
        </a:p>
      </dgm:t>
    </dgm:pt>
    <dgm:pt modelId="{5949B5C9-9F36-AC46-8B13-439A3DC5772C}" type="pres">
      <dgm:prSet presAssocID="{DDE29B16-DDB6-4E5D-BE24-D3E42A6BA233}" presName="linear" presStyleCnt="0">
        <dgm:presLayoutVars>
          <dgm:animLvl val="lvl"/>
          <dgm:resizeHandles val="exact"/>
        </dgm:presLayoutVars>
      </dgm:prSet>
      <dgm:spPr/>
    </dgm:pt>
    <dgm:pt modelId="{DC96CB09-DD9B-A842-BBBC-E13E5C1B59A0}" type="pres">
      <dgm:prSet presAssocID="{7FB5FC34-1573-4587-B37B-8D9A099209A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332587-C596-5046-8064-FCE9F180E651}" type="pres">
      <dgm:prSet presAssocID="{22C53706-D99C-415F-B47E-2D27747E8680}" presName="spacer" presStyleCnt="0"/>
      <dgm:spPr/>
    </dgm:pt>
    <dgm:pt modelId="{96A43EC7-57B4-1642-B257-6E88507D1FFC}" type="pres">
      <dgm:prSet presAssocID="{86BD3C89-B44B-42E7-B43A-DA84AAA25C7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E75034A-D6E1-4948-B233-98DBFD904905}" type="presOf" srcId="{7FB5FC34-1573-4587-B37B-8D9A099209A3}" destId="{DC96CB09-DD9B-A842-BBBC-E13E5C1B59A0}" srcOrd="0" destOrd="0" presId="urn:microsoft.com/office/officeart/2005/8/layout/vList2"/>
    <dgm:cxn modelId="{74F7054D-0778-C74B-A807-A113803A0782}" type="presOf" srcId="{86BD3C89-B44B-42E7-B43A-DA84AAA25C70}" destId="{96A43EC7-57B4-1642-B257-6E88507D1FFC}" srcOrd="0" destOrd="0" presId="urn:microsoft.com/office/officeart/2005/8/layout/vList2"/>
    <dgm:cxn modelId="{A6AAC75F-3F7A-482D-932C-FBE82029BE72}" srcId="{DDE29B16-DDB6-4E5D-BE24-D3E42A6BA233}" destId="{86BD3C89-B44B-42E7-B43A-DA84AAA25C70}" srcOrd="1" destOrd="0" parTransId="{FDDD995F-2B57-40EE-95F0-B3706DC4149E}" sibTransId="{1FF02A53-3FB1-4DC4-9B5D-86CA6C0D0261}"/>
    <dgm:cxn modelId="{8B2218AF-3C54-4253-B30A-C2AD2FC98E40}" srcId="{DDE29B16-DDB6-4E5D-BE24-D3E42A6BA233}" destId="{7FB5FC34-1573-4587-B37B-8D9A099209A3}" srcOrd="0" destOrd="0" parTransId="{9AE8A89F-B5DA-4C3E-9957-1FCF5A40C10C}" sibTransId="{22C53706-D99C-415F-B47E-2D27747E8680}"/>
    <dgm:cxn modelId="{F90A22F5-7406-6C41-9957-5BA71BB8FDC2}" type="presOf" srcId="{DDE29B16-DDB6-4E5D-BE24-D3E42A6BA233}" destId="{5949B5C9-9F36-AC46-8B13-439A3DC5772C}" srcOrd="0" destOrd="0" presId="urn:microsoft.com/office/officeart/2005/8/layout/vList2"/>
    <dgm:cxn modelId="{B3CE2D83-0A37-484D-9296-10C69AC2D6B4}" type="presParOf" srcId="{5949B5C9-9F36-AC46-8B13-439A3DC5772C}" destId="{DC96CB09-DD9B-A842-BBBC-E13E5C1B59A0}" srcOrd="0" destOrd="0" presId="urn:microsoft.com/office/officeart/2005/8/layout/vList2"/>
    <dgm:cxn modelId="{F432BC0A-027E-7E42-9495-68E385D59855}" type="presParOf" srcId="{5949B5C9-9F36-AC46-8B13-439A3DC5772C}" destId="{2F332587-C596-5046-8064-FCE9F180E651}" srcOrd="1" destOrd="0" presId="urn:microsoft.com/office/officeart/2005/8/layout/vList2"/>
    <dgm:cxn modelId="{6C632AC1-1377-8B4B-876D-3855E7AAB6CB}" type="presParOf" srcId="{5949B5C9-9F36-AC46-8B13-439A3DC5772C}" destId="{96A43EC7-57B4-1642-B257-6E88507D1FF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6CB09-DD9B-A842-BBBC-E13E5C1B59A0}">
      <dsp:nvSpPr>
        <dsp:cNvPr id="0" name=""/>
        <dsp:cNvSpPr/>
      </dsp:nvSpPr>
      <dsp:spPr>
        <a:xfrm>
          <a:off x="0" y="33120"/>
          <a:ext cx="10058399" cy="1909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>
              <a:solidFill>
                <a:schemeClr val="accent6"/>
              </a:solidFill>
            </a:rPr>
            <a:t>Broad overview of the historical context for the ancient civilisation</a:t>
          </a:r>
          <a:endParaRPr lang="en-US" sz="4800" kern="1200" dirty="0">
            <a:solidFill>
              <a:schemeClr val="accent6"/>
            </a:solidFill>
          </a:endParaRPr>
        </a:p>
      </dsp:txBody>
      <dsp:txXfrm>
        <a:off x="93211" y="126331"/>
        <a:ext cx="9871977" cy="1723017"/>
      </dsp:txXfrm>
    </dsp:sp>
    <dsp:sp modelId="{96A43EC7-57B4-1642-B257-6E88507D1FFC}">
      <dsp:nvSpPr>
        <dsp:cNvPr id="0" name=""/>
        <dsp:cNvSpPr/>
      </dsp:nvSpPr>
      <dsp:spPr>
        <a:xfrm>
          <a:off x="0" y="2080800"/>
          <a:ext cx="10058399" cy="1909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>
              <a:solidFill>
                <a:schemeClr val="accent6"/>
              </a:solidFill>
            </a:rPr>
            <a:t>The geographical location of Greece and Troy (including key sites)</a:t>
          </a:r>
          <a:endParaRPr lang="en-US" sz="4800" kern="1200" dirty="0">
            <a:solidFill>
              <a:schemeClr val="accent6"/>
            </a:solidFill>
          </a:endParaRPr>
        </a:p>
      </dsp:txBody>
      <dsp:txXfrm>
        <a:off x="93211" y="2174011"/>
        <a:ext cx="9871977" cy="172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22222"/>
                </a:solidFill>
                <a:effectLst/>
                <a:latin typeface="Baskerville" panose="02020502070401020303" pitchFamily="18" charset="0"/>
              </a:rPr>
              <a:t>called “Age of Heroes” because it is the source of the mythological heroes and epics like Hercules, the Iliad and the Odyssey.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999" y="5599611"/>
            <a:ext cx="11214564" cy="84809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/>
            <a:r>
              <a:rPr 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TITLE: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Greek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Civilisations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r>
              <a:rPr 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GOAL/S: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the features of ancient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greece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bg1"/>
                </a:solidFill>
              </a:rPr>
              <a:t>Ms</a:t>
            </a:r>
            <a:r>
              <a:rPr lang="en-US" sz="1500" dirty="0">
                <a:solidFill>
                  <a:schemeClr val="bg1"/>
                </a:solidFill>
              </a:rPr>
              <a:t> Barrie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A5CE9BD-C8B7-4631-96FA-E2C08A2147F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Lesson 3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DB3AAD7-BAEE-8101-8C69-55E30CC6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400963"/>
            <a:ext cx="9321800" cy="5104114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E425D3FC-3434-E18D-CB11-F6879DD87A8F}"/>
              </a:ext>
            </a:extLst>
          </p:cNvPr>
          <p:cNvSpPr txBox="1">
            <a:spLocks/>
          </p:cNvSpPr>
          <p:nvPr/>
        </p:nvSpPr>
        <p:spPr>
          <a:xfrm>
            <a:off x="6438900" y="3272839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686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523FC0-9FE3-B069-CA78-2956936E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65" y="0"/>
            <a:ext cx="9164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0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98DD-A030-05B1-F538-0ADFAC5AE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some things you notice about Greek geography?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B83B9-0907-881D-D676-AC96D4EEF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Discussion question:</a:t>
            </a:r>
          </a:p>
        </p:txBody>
      </p:sp>
    </p:spTree>
    <p:extLst>
      <p:ext uri="{BB962C8B-B14F-4D97-AF65-F5344CB8AC3E}">
        <p14:creationId xmlns:p14="http://schemas.microsoft.com/office/powerpoint/2010/main" val="30922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456-4D2D-0553-4DC1-CFCBC3D1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12" y="4389813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AU" sz="4000" b="1" dirty="0">
                <a:solidFill>
                  <a:schemeClr val="tx1"/>
                </a:solidFill>
                <a:effectLst/>
                <a:latin typeface="Cochin" panose="02000603020000020003" pitchFamily="2" charset="0"/>
              </a:rPr>
              <a:t>Greece became a major hub of activity in the Mediterranean during </a:t>
            </a:r>
            <a:r>
              <a:rPr lang="en-AU" sz="4000" b="1" dirty="0">
                <a:solidFill>
                  <a:schemeClr val="tx1"/>
                </a:solidFill>
                <a:latin typeface="Cochin" panose="02000603020000020003" pitchFamily="2" charset="0"/>
              </a:rPr>
              <a:t> </a:t>
            </a:r>
            <a:r>
              <a:rPr lang="en-AU" sz="4000" b="1" dirty="0">
                <a:solidFill>
                  <a:schemeClr val="tx1"/>
                </a:solidFill>
                <a:effectLst/>
                <a:latin typeface="Cochin" panose="02000603020000020003" pitchFamily="2" charset="0"/>
              </a:rPr>
              <a:t>the Bronze Age.</a:t>
            </a:r>
            <a:br>
              <a:rPr lang="en-AU" sz="4000" dirty="0">
                <a:solidFill>
                  <a:schemeClr val="accent6"/>
                </a:solidFill>
                <a:effectLst/>
                <a:latin typeface="Cochin" panose="02000603020000020003" pitchFamily="2" charset="0"/>
              </a:rPr>
            </a:br>
            <a:br>
              <a:rPr lang="en-AU" sz="4000" dirty="0">
                <a:solidFill>
                  <a:schemeClr val="accent6"/>
                </a:solidFill>
                <a:effectLst/>
                <a:latin typeface="Cochin" panose="02000603020000020003" pitchFamily="2" charset="0"/>
              </a:rPr>
            </a:br>
            <a:r>
              <a:rPr lang="en-AU" sz="4000" b="1" dirty="0">
                <a:solidFill>
                  <a:schemeClr val="accent6"/>
                </a:solidFill>
                <a:effectLst/>
                <a:latin typeface="Cochin" panose="02000603020000020003" pitchFamily="2" charset="0"/>
              </a:rPr>
              <a:t>Greek communities often developed independently because of the mountains. </a:t>
            </a:r>
            <a:br>
              <a:rPr lang="en-AU" sz="4000" b="1" dirty="0">
                <a:solidFill>
                  <a:schemeClr val="accent6"/>
                </a:solidFill>
                <a:effectLst/>
                <a:latin typeface="Cochin" panose="02000603020000020003" pitchFamily="2" charset="0"/>
              </a:rPr>
            </a:br>
            <a:r>
              <a:rPr lang="en-AU" sz="4000" b="1" dirty="0">
                <a:solidFill>
                  <a:schemeClr val="accent6"/>
                </a:solidFill>
                <a:effectLst/>
                <a:latin typeface="Cochin" panose="02000603020000020003" pitchFamily="2" charset="0"/>
              </a:rPr>
              <a:t>Thus, they were diverse.</a:t>
            </a:r>
            <a:br>
              <a:rPr lang="en-AU" sz="4000" dirty="0">
                <a:solidFill>
                  <a:schemeClr val="accent6"/>
                </a:solidFill>
                <a:effectLst/>
                <a:latin typeface="Cochin" panose="02000603020000020003" pitchFamily="2" charset="0"/>
              </a:rPr>
            </a:br>
            <a:br>
              <a:rPr lang="en-AU" sz="4000" dirty="0">
                <a:solidFill>
                  <a:schemeClr val="accent6"/>
                </a:solidFill>
                <a:effectLst/>
                <a:latin typeface="Cochin" panose="02000603020000020003" pitchFamily="2" charset="0"/>
              </a:rPr>
            </a:br>
            <a:r>
              <a:rPr lang="en-AU" sz="4000" b="1" dirty="0">
                <a:solidFill>
                  <a:schemeClr val="accent6"/>
                </a:solidFill>
                <a:effectLst/>
                <a:latin typeface="Cochin" panose="02000603020000020003" pitchFamily="2" charset="0"/>
              </a:rPr>
              <a:t>As a result, they fought each other a lot.</a:t>
            </a:r>
            <a:br>
              <a:rPr lang="en-AU" sz="4000" dirty="0">
                <a:solidFill>
                  <a:schemeClr val="accent6"/>
                </a:solidFill>
                <a:effectLst/>
                <a:latin typeface="Cochin" panose="02000603020000020003" pitchFamily="2" charset="0"/>
              </a:rPr>
            </a:br>
            <a:r>
              <a:rPr lang="en-AU" sz="4000" b="1" dirty="0">
                <a:solidFill>
                  <a:schemeClr val="accent6"/>
                </a:solidFill>
                <a:effectLst/>
                <a:latin typeface="Cochin" panose="02000603020000020003" pitchFamily="2" charset="0"/>
              </a:rPr>
              <a:t> </a:t>
            </a:r>
            <a:br>
              <a:rPr lang="en-AU" sz="4000" dirty="0">
                <a:solidFill>
                  <a:schemeClr val="accent6"/>
                </a:solidFill>
                <a:effectLst/>
                <a:latin typeface="Cochin" panose="02000603020000020003" pitchFamily="2" charset="0"/>
              </a:rPr>
            </a:br>
            <a:endParaRPr lang="en-US" sz="4000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B6E68-F621-E663-17E0-1770754C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228" y="5647386"/>
            <a:ext cx="101346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9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745649-1B64-840D-4FE3-CEC7A822A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0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278-6DA1-F603-575F-AC344701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6DF8-516D-00EE-4283-1D9F4172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i="1" dirty="0"/>
              <a:t>Identify</a:t>
            </a:r>
            <a:r>
              <a:rPr lang="en-US" sz="3600" dirty="0"/>
              <a:t> the </a:t>
            </a:r>
            <a:r>
              <a:rPr lang="en-US" sz="3600" b="1" u="sng" dirty="0"/>
              <a:t>historical context </a:t>
            </a:r>
            <a:r>
              <a:rPr lang="en-US" sz="3600" dirty="0"/>
              <a:t>of Bronze Age Greece.</a:t>
            </a:r>
          </a:p>
          <a:p>
            <a:pPr marL="457200" indent="-457200" algn="ctr">
              <a:buFont typeface="+mj-lt"/>
              <a:buAutoNum type="alphaLcPeriod"/>
            </a:pPr>
            <a:r>
              <a:rPr lang="en-US" sz="3600" dirty="0"/>
              <a:t>List any KEY PEOPLE</a:t>
            </a:r>
          </a:p>
          <a:p>
            <a:pPr marL="457200" indent="-457200" algn="ctr">
              <a:buFont typeface="+mj-lt"/>
              <a:buAutoNum type="alphaLcPeriod"/>
            </a:pPr>
            <a:r>
              <a:rPr lang="en-US" sz="3600" dirty="0"/>
              <a:t>List any KEY EVENTS</a:t>
            </a:r>
          </a:p>
          <a:p>
            <a:pPr marL="457200" indent="-457200" algn="ctr">
              <a:buFont typeface="+mj-lt"/>
              <a:buAutoNum type="alphaLcPeriod"/>
            </a:pPr>
            <a:r>
              <a:rPr lang="en-US" sz="3600" dirty="0"/>
              <a:t>List any KEY IDEAS</a:t>
            </a:r>
          </a:p>
        </p:txBody>
      </p:sp>
    </p:spTree>
    <p:extLst>
      <p:ext uri="{BB962C8B-B14F-4D97-AF65-F5344CB8AC3E}">
        <p14:creationId xmlns:p14="http://schemas.microsoft.com/office/powerpoint/2010/main" val="291520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7471-7068-DACA-4D88-2A63E67B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887E24C-5CAD-E513-F359-767231775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534661"/>
              </p:ext>
            </p:extLst>
          </p:nvPr>
        </p:nvGraphicFramePr>
        <p:xfrm>
          <a:off x="878339" y="2000280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78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6444-24E3-E62C-AE31-484275F4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cap="all" spc="200" dirty="0">
                <a:solidFill>
                  <a:srgbClr val="FFFFFF"/>
                </a:solidFill>
                <a:effectLst/>
                <a:latin typeface="+mj-lt"/>
              </a:rPr>
              <a:t>Unit 1: ANCIENT CIVILISATIONS</a:t>
            </a:r>
            <a:r>
              <a:rPr lang="en-US" sz="2400" cap="all" spc="200" dirty="0">
                <a:solidFill>
                  <a:srgbClr val="FFFFFF"/>
                </a:solidFill>
                <a:latin typeface="+mj-lt"/>
              </a:rPr>
              <a:t> – </a:t>
            </a:r>
            <a:br>
              <a:rPr lang="en-US" sz="2400" cap="all" spc="200" dirty="0">
                <a:solidFill>
                  <a:srgbClr val="FFFFFF"/>
                </a:solidFill>
                <a:latin typeface="+mj-lt"/>
              </a:rPr>
            </a:br>
            <a:r>
              <a:rPr lang="en-US" sz="2400" cap="all" spc="200" dirty="0">
                <a:solidFill>
                  <a:srgbClr val="FFFFFF"/>
                </a:solidFill>
                <a:effectLst/>
                <a:latin typeface="+mj-lt"/>
              </a:rPr>
              <a:t>Late Bronze Age Greece and Troy c. 1500–c. 1050 BCE </a:t>
            </a:r>
            <a:endParaRPr lang="en-US" sz="2400" cap="all" spc="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6A275-265B-F8C2-C368-C027AB29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45" y="758952"/>
            <a:ext cx="11410682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REVIEW: What we are studying?</a:t>
            </a:r>
          </a:p>
        </p:txBody>
      </p:sp>
    </p:spTree>
    <p:extLst>
      <p:ext uri="{BB962C8B-B14F-4D97-AF65-F5344CB8AC3E}">
        <p14:creationId xmlns:p14="http://schemas.microsoft.com/office/powerpoint/2010/main" val="448123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294BC-3282-81D5-103F-C248E438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cap="all" dirty="0">
                <a:solidFill>
                  <a:schemeClr val="tx1"/>
                </a:solidFill>
                <a:effectLst/>
              </a:rPr>
              <a:t>1. Late Bronze Age</a:t>
            </a:r>
            <a:br>
              <a:rPr lang="en-US" sz="6000" cap="all" dirty="0">
                <a:solidFill>
                  <a:schemeClr val="tx1"/>
                </a:solidFill>
                <a:effectLst/>
              </a:rPr>
            </a:br>
            <a:br>
              <a:rPr lang="en-US" sz="6000" cap="all" dirty="0">
                <a:solidFill>
                  <a:schemeClr val="tx1"/>
                </a:solidFill>
              </a:rPr>
            </a:br>
            <a:r>
              <a:rPr lang="en-US" sz="6000" cap="all" dirty="0">
                <a:solidFill>
                  <a:schemeClr val="tx1"/>
                </a:solidFill>
              </a:rPr>
              <a:t>2. </a:t>
            </a:r>
            <a:r>
              <a:rPr lang="en-US" sz="6000" cap="all" dirty="0">
                <a:solidFill>
                  <a:schemeClr val="tx1"/>
                </a:solidFill>
                <a:effectLst/>
              </a:rPr>
              <a:t>Greece and Troy</a:t>
            </a:r>
            <a:br>
              <a:rPr lang="en-US" sz="6000" cap="all" dirty="0">
                <a:solidFill>
                  <a:schemeClr val="tx1"/>
                </a:solidFill>
                <a:effectLst/>
              </a:rPr>
            </a:br>
            <a:r>
              <a:rPr lang="en-US" sz="6000" cap="all" dirty="0">
                <a:solidFill>
                  <a:schemeClr val="tx1"/>
                </a:solidFill>
                <a:effectLst/>
              </a:rPr>
              <a:t> </a:t>
            </a:r>
            <a:br>
              <a:rPr lang="en-US" sz="6000" cap="all" dirty="0">
                <a:solidFill>
                  <a:schemeClr val="tx1"/>
                </a:solidFill>
                <a:effectLst/>
              </a:rPr>
            </a:br>
            <a:r>
              <a:rPr lang="en-US" sz="6000" cap="all" dirty="0">
                <a:solidFill>
                  <a:schemeClr val="tx1"/>
                </a:solidFill>
                <a:effectLst/>
              </a:rPr>
              <a:t>3. c. 1500–c. 1050 BCE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82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5B88-D6C9-9C58-26BC-1A77C337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Bronze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A6BE-9B26-F1A1-4715-8E66CD25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Social, economic, and technological advances in Greece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Hub of Mediterranean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Key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civilisations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time: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Cycladic (Cyclades)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Minoan (Crete)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Helladic/Mycenaean (mainland) – the ‘Age of Heroes’</a:t>
            </a:r>
          </a:p>
          <a:p>
            <a:pPr>
              <a:buFont typeface="Wingdings" pitchFamily="2" charset="2"/>
              <a:buChar char="Ø"/>
            </a:pPr>
            <a:r>
              <a:rPr lang="en-AU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 OF AGE: Rise of the mysterious ‘Dorians’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swept away the cultures that had gone before them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4068" lvl="1" indent="-342900">
              <a:buFont typeface="+mj-lt"/>
              <a:buAutoNum type="arabicParenR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3C0CF53-AAB9-4301-6FEA-E2803548C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50838" y="-1714500"/>
            <a:ext cx="1905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5B88-D6C9-9C58-26BC-1A77C337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it called the ‘Bronze’ 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A6BE-9B26-F1A1-4715-8E66CD25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Bronze Age was the time from around 2,000BC to 700BC when </a:t>
            </a:r>
            <a:r>
              <a:rPr lang="en-AU" sz="3200" b="1" i="1" u="sng" dirty="0">
                <a:solidFill>
                  <a:schemeClr val="accent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people used bronze</a:t>
            </a:r>
            <a:r>
              <a:rPr lang="en-AU" sz="32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AU" sz="32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Stone Age, flint was shaped and used as tools and weapons, but in the Bronze Age, </a:t>
            </a:r>
            <a:r>
              <a:rPr lang="en-AU" sz="3200" b="1" i="1" u="sng" dirty="0">
                <a:solidFill>
                  <a:schemeClr val="accent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stone was gradually replaced by bronze</a:t>
            </a:r>
            <a:r>
              <a:rPr lang="en-AU" sz="32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AU" sz="32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Bronze was made by melting </a:t>
            </a:r>
            <a:r>
              <a:rPr lang="en-AU" sz="3200" b="1" i="1" u="sng" dirty="0">
                <a:solidFill>
                  <a:schemeClr val="accent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 and copper</a:t>
            </a:r>
            <a:r>
              <a:rPr lang="en-AU" sz="32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AU" sz="32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32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mixing them together.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3C0CF53-AAB9-4301-6FEA-E2803548C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50838" y="-1714500"/>
            <a:ext cx="1905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4C139-1D85-4C69-F2B7-3DFCB980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362" y="5569616"/>
            <a:ext cx="6154849" cy="8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2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ere is Greece | Where is Greece Located">
            <a:extLst>
              <a:ext uri="{FF2B5EF4-FFF2-40B4-BE49-F238E27FC236}">
                <a16:creationId xmlns:a16="http://schemas.microsoft.com/office/drawing/2014/main" id="{DBB739E1-E5AB-576C-3B9B-0C21AC75E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0"/>
          <a:stretch/>
        </p:blipFill>
        <p:spPr bwMode="auto">
          <a:xfrm>
            <a:off x="600075" y="-115910"/>
            <a:ext cx="10990263" cy="697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43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97D3-F26D-F043-DD35-626B4C04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Mapping Activity -  Greece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833E-EB1F-BF97-8E99-13C2F9E2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On the Map provided, label the following important locations.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Glue in your book once complete.</a:t>
            </a:r>
          </a:p>
        </p:txBody>
      </p:sp>
    </p:spTree>
    <p:extLst>
      <p:ext uri="{BB962C8B-B14F-4D97-AF65-F5344CB8AC3E}">
        <p14:creationId xmlns:p14="http://schemas.microsoft.com/office/powerpoint/2010/main" val="334509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A7ED23-D774-80E8-0B51-9C8A7106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9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9875</TotalTime>
  <Words>370</Words>
  <Application>Microsoft Macintosh PowerPoint</Application>
  <PresentationFormat>Widescreen</PresentationFormat>
  <Paragraphs>39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</vt:lpstr>
      <vt:lpstr>Calibri</vt:lpstr>
      <vt:lpstr>Calibri Light</vt:lpstr>
      <vt:lpstr>Cochin</vt:lpstr>
      <vt:lpstr>Wingdings</vt:lpstr>
      <vt:lpstr>Retrospect</vt:lpstr>
      <vt:lpstr>PowerPoint Presentation</vt:lpstr>
      <vt:lpstr>Today’s Lesson</vt:lpstr>
      <vt:lpstr>REVIEW: What we are studying?</vt:lpstr>
      <vt:lpstr>1. Late Bronze Age  2. Greece and Troy   3. c. 1500–c. 1050 BCE</vt:lpstr>
      <vt:lpstr>The Bronze Age</vt:lpstr>
      <vt:lpstr>Why is it called the ‘Bronze’ Age?</vt:lpstr>
      <vt:lpstr>PowerPoint Presentation</vt:lpstr>
      <vt:lpstr>Mapping Activity -  Greece</vt:lpstr>
      <vt:lpstr>PowerPoint Presentation</vt:lpstr>
      <vt:lpstr>PowerPoint Presentation</vt:lpstr>
      <vt:lpstr>What are some things you notice about Greek geography?</vt:lpstr>
      <vt:lpstr>Greece became a major hub of activity in the Mediterranean during  the Bronze Age.  Greek communities often developed independently because of the mountains.  Thus, they were diverse.  As a result, they fought each other a lot.  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227</cp:revision>
  <dcterms:created xsi:type="dcterms:W3CDTF">2022-07-13T05:26:46Z</dcterms:created>
  <dcterms:modified xsi:type="dcterms:W3CDTF">2023-02-04T09:24:24Z</dcterms:modified>
</cp:coreProperties>
</file>