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1"/>
  </p:notesMasterIdLst>
  <p:sldIdLst>
    <p:sldId id="283" r:id="rId2"/>
    <p:sldId id="288" r:id="rId3"/>
    <p:sldId id="284" r:id="rId4"/>
    <p:sldId id="285" r:id="rId5"/>
    <p:sldId id="286" r:id="rId6"/>
    <p:sldId id="287" r:id="rId7"/>
    <p:sldId id="269" r:id="rId8"/>
    <p:sldId id="292" r:id="rId9"/>
    <p:sldId id="289" r:id="rId10"/>
    <p:sldId id="290" r:id="rId11"/>
    <p:sldId id="291" r:id="rId12"/>
    <p:sldId id="293" r:id="rId13"/>
    <p:sldId id="294" r:id="rId14"/>
    <p:sldId id="295" r:id="rId15"/>
    <p:sldId id="296" r:id="rId16"/>
    <p:sldId id="297" r:id="rId17"/>
    <p:sldId id="298" r:id="rId18"/>
    <p:sldId id="299" r:id="rId19"/>
    <p:sldId id="30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0"/>
    <p:restoredTop sz="92250"/>
  </p:normalViewPr>
  <p:slideViewPr>
    <p:cSldViewPr snapToGrid="0" snapToObjects="1">
      <p:cViewPr varScale="1">
        <p:scale>
          <a:sx n="115" d="100"/>
          <a:sy n="115" d="100"/>
        </p:scale>
        <p:origin x="24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EAD9E-3FE6-4A7C-BCB1-8A621334AFA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C73B051-D17A-4D8D-908C-61714CBAFA36}">
      <dgm:prSet custT="1"/>
      <dgm:spPr/>
      <dgm:t>
        <a:bodyPr/>
        <a:lstStyle/>
        <a:p>
          <a:pPr>
            <a:lnSpc>
              <a:spcPct val="100000"/>
            </a:lnSpc>
          </a:pPr>
          <a:r>
            <a:rPr lang="en-US" sz="2000" dirty="0"/>
            <a:t>Read through Feedback on Portfolio Task</a:t>
          </a:r>
        </a:p>
      </dgm:t>
    </dgm:pt>
    <dgm:pt modelId="{1AD16EF9-034B-4EB1-BD98-73AF7E143962}" type="parTrans" cxnId="{123D9993-913E-45C1-9DFF-34DEF4DFC48D}">
      <dgm:prSet/>
      <dgm:spPr/>
      <dgm:t>
        <a:bodyPr/>
        <a:lstStyle/>
        <a:p>
          <a:endParaRPr lang="en-US"/>
        </a:p>
      </dgm:t>
    </dgm:pt>
    <dgm:pt modelId="{4214FDFE-3663-4B65-865B-4D16D9B5E495}" type="sibTrans" cxnId="{123D9993-913E-45C1-9DFF-34DEF4DFC48D}">
      <dgm:prSet/>
      <dgm:spPr/>
      <dgm:t>
        <a:bodyPr/>
        <a:lstStyle/>
        <a:p>
          <a:endParaRPr lang="en-US"/>
        </a:p>
      </dgm:t>
    </dgm:pt>
    <dgm:pt modelId="{6041E317-8780-4A0F-B2D6-725889AA2C32}">
      <dgm:prSet custT="1"/>
      <dgm:spPr/>
      <dgm:t>
        <a:bodyPr/>
        <a:lstStyle/>
        <a:p>
          <a:pPr>
            <a:lnSpc>
              <a:spcPct val="100000"/>
            </a:lnSpc>
          </a:pPr>
          <a:r>
            <a:rPr lang="en-US" sz="2000" dirty="0"/>
            <a:t>Answer the following question: </a:t>
          </a:r>
          <a:r>
            <a:rPr lang="en-US" sz="2000" b="1" i="1" dirty="0"/>
            <a:t>what could I do to improve next time?</a:t>
          </a:r>
          <a:endParaRPr lang="en-US" sz="2000" dirty="0"/>
        </a:p>
      </dgm:t>
    </dgm:pt>
    <dgm:pt modelId="{F04ED1D7-A8DA-4345-8AB2-13B61D8270AB}" type="parTrans" cxnId="{2A651A01-7B0F-47AE-9F18-7157A1F5A782}">
      <dgm:prSet/>
      <dgm:spPr/>
      <dgm:t>
        <a:bodyPr/>
        <a:lstStyle/>
        <a:p>
          <a:endParaRPr lang="en-US"/>
        </a:p>
      </dgm:t>
    </dgm:pt>
    <dgm:pt modelId="{26DF7045-F4FF-488E-AAAC-D4EF7678A514}" type="sibTrans" cxnId="{2A651A01-7B0F-47AE-9F18-7157A1F5A782}">
      <dgm:prSet/>
      <dgm:spPr/>
      <dgm:t>
        <a:bodyPr/>
        <a:lstStyle/>
        <a:p>
          <a:endParaRPr lang="en-US"/>
        </a:p>
      </dgm:t>
    </dgm:pt>
    <dgm:pt modelId="{31BB3B5D-1FD2-4F2C-9713-0A790BB83DA0}">
      <dgm:prSet custT="1"/>
      <dgm:spPr/>
      <dgm:t>
        <a:bodyPr/>
        <a:lstStyle/>
        <a:p>
          <a:pPr>
            <a:lnSpc>
              <a:spcPct val="100000"/>
            </a:lnSpc>
          </a:pPr>
          <a:r>
            <a:rPr lang="en-US" sz="2000" dirty="0"/>
            <a:t>Put Portfolio Task in assessment folder</a:t>
          </a:r>
        </a:p>
      </dgm:t>
    </dgm:pt>
    <dgm:pt modelId="{71623014-CE57-41DF-B1B3-E753B0D8C384}" type="parTrans" cxnId="{AA782EBC-7241-4182-A95E-2C4D798B4066}">
      <dgm:prSet/>
      <dgm:spPr/>
      <dgm:t>
        <a:bodyPr/>
        <a:lstStyle/>
        <a:p>
          <a:endParaRPr lang="en-US"/>
        </a:p>
      </dgm:t>
    </dgm:pt>
    <dgm:pt modelId="{058D9785-87FD-4AF2-9783-0B7BC7A454E6}" type="sibTrans" cxnId="{AA782EBC-7241-4182-A95E-2C4D798B4066}">
      <dgm:prSet/>
      <dgm:spPr/>
      <dgm:t>
        <a:bodyPr/>
        <a:lstStyle/>
        <a:p>
          <a:endParaRPr lang="en-US"/>
        </a:p>
      </dgm:t>
    </dgm:pt>
    <dgm:pt modelId="{BB3F5C63-1EAD-41A1-9134-E8C4123935DE}" type="pres">
      <dgm:prSet presAssocID="{5B8EAD9E-3FE6-4A7C-BCB1-8A621334AFA1}" presName="root" presStyleCnt="0">
        <dgm:presLayoutVars>
          <dgm:dir/>
          <dgm:resizeHandles val="exact"/>
        </dgm:presLayoutVars>
      </dgm:prSet>
      <dgm:spPr/>
    </dgm:pt>
    <dgm:pt modelId="{D0830BB6-E2D2-4BB0-BC24-2DCD81E7BC69}" type="pres">
      <dgm:prSet presAssocID="{EC73B051-D17A-4D8D-908C-61714CBAFA36}" presName="compNode" presStyleCnt="0"/>
      <dgm:spPr/>
    </dgm:pt>
    <dgm:pt modelId="{184EB800-0C16-4B83-9B12-BAE58F288387}" type="pres">
      <dgm:prSet presAssocID="{EC73B051-D17A-4D8D-908C-61714CBAFA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ncil"/>
        </a:ext>
      </dgm:extLst>
    </dgm:pt>
    <dgm:pt modelId="{1100A1B8-6D3F-4FC1-B213-0C420B110F58}" type="pres">
      <dgm:prSet presAssocID="{EC73B051-D17A-4D8D-908C-61714CBAFA36}" presName="spaceRect" presStyleCnt="0"/>
      <dgm:spPr/>
    </dgm:pt>
    <dgm:pt modelId="{AF84C7B5-99A6-4A9E-9FB5-20B49F5490E0}" type="pres">
      <dgm:prSet presAssocID="{EC73B051-D17A-4D8D-908C-61714CBAFA36}" presName="textRect" presStyleLbl="revTx" presStyleIdx="0" presStyleCnt="3">
        <dgm:presLayoutVars>
          <dgm:chMax val="1"/>
          <dgm:chPref val="1"/>
        </dgm:presLayoutVars>
      </dgm:prSet>
      <dgm:spPr/>
    </dgm:pt>
    <dgm:pt modelId="{FE976A97-A710-4BA7-B6A3-6826334D19F6}" type="pres">
      <dgm:prSet presAssocID="{4214FDFE-3663-4B65-865B-4D16D9B5E495}" presName="sibTrans" presStyleCnt="0"/>
      <dgm:spPr/>
    </dgm:pt>
    <dgm:pt modelId="{DE853A38-B107-4CD0-84F9-2F91462AAAAB}" type="pres">
      <dgm:prSet presAssocID="{6041E317-8780-4A0F-B2D6-725889AA2C32}" presName="compNode" presStyleCnt="0"/>
      <dgm:spPr/>
    </dgm:pt>
    <dgm:pt modelId="{C909FBD4-E062-426B-973A-1493DE1ABBB2}" type="pres">
      <dgm:prSet presAssocID="{6041E317-8780-4A0F-B2D6-725889AA2C3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Questions"/>
        </a:ext>
      </dgm:extLst>
    </dgm:pt>
    <dgm:pt modelId="{27A2F227-3A98-4020-B624-5F9851AB9544}" type="pres">
      <dgm:prSet presAssocID="{6041E317-8780-4A0F-B2D6-725889AA2C32}" presName="spaceRect" presStyleCnt="0"/>
      <dgm:spPr/>
    </dgm:pt>
    <dgm:pt modelId="{0785A57A-0076-4F44-AF6C-02A58A32FF8B}" type="pres">
      <dgm:prSet presAssocID="{6041E317-8780-4A0F-B2D6-725889AA2C32}" presName="textRect" presStyleLbl="revTx" presStyleIdx="1" presStyleCnt="3">
        <dgm:presLayoutVars>
          <dgm:chMax val="1"/>
          <dgm:chPref val="1"/>
        </dgm:presLayoutVars>
      </dgm:prSet>
      <dgm:spPr/>
    </dgm:pt>
    <dgm:pt modelId="{C6EA7090-3592-43FE-92B3-1BA28D7A38B4}" type="pres">
      <dgm:prSet presAssocID="{26DF7045-F4FF-488E-AAAC-D4EF7678A514}" presName="sibTrans" presStyleCnt="0"/>
      <dgm:spPr/>
    </dgm:pt>
    <dgm:pt modelId="{03009BBF-3A62-44EA-8A35-2FBB0DA68203}" type="pres">
      <dgm:prSet presAssocID="{31BB3B5D-1FD2-4F2C-9713-0A790BB83DA0}" presName="compNode" presStyleCnt="0"/>
      <dgm:spPr/>
    </dgm:pt>
    <dgm:pt modelId="{3B8F2823-540B-4B38-86DF-56384F4D7538}" type="pres">
      <dgm:prSet presAssocID="{31BB3B5D-1FD2-4F2C-9713-0A790BB83D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Open Folder"/>
        </a:ext>
      </dgm:extLst>
    </dgm:pt>
    <dgm:pt modelId="{EEA6DAF7-933B-4823-9452-909B41D18378}" type="pres">
      <dgm:prSet presAssocID="{31BB3B5D-1FD2-4F2C-9713-0A790BB83DA0}" presName="spaceRect" presStyleCnt="0"/>
      <dgm:spPr/>
    </dgm:pt>
    <dgm:pt modelId="{CDA107CD-DAA5-40D8-8A2C-7D22409D3677}" type="pres">
      <dgm:prSet presAssocID="{31BB3B5D-1FD2-4F2C-9713-0A790BB83DA0}" presName="textRect" presStyleLbl="revTx" presStyleIdx="2" presStyleCnt="3">
        <dgm:presLayoutVars>
          <dgm:chMax val="1"/>
          <dgm:chPref val="1"/>
        </dgm:presLayoutVars>
      </dgm:prSet>
      <dgm:spPr/>
    </dgm:pt>
  </dgm:ptLst>
  <dgm:cxnLst>
    <dgm:cxn modelId="{2A651A01-7B0F-47AE-9F18-7157A1F5A782}" srcId="{5B8EAD9E-3FE6-4A7C-BCB1-8A621334AFA1}" destId="{6041E317-8780-4A0F-B2D6-725889AA2C32}" srcOrd="1" destOrd="0" parTransId="{F04ED1D7-A8DA-4345-8AB2-13B61D8270AB}" sibTransId="{26DF7045-F4FF-488E-AAAC-D4EF7678A514}"/>
    <dgm:cxn modelId="{67CD6C46-5A11-4E07-8DD5-F589A61068D4}" type="presOf" srcId="{31BB3B5D-1FD2-4F2C-9713-0A790BB83DA0}" destId="{CDA107CD-DAA5-40D8-8A2C-7D22409D3677}" srcOrd="0" destOrd="0" presId="urn:microsoft.com/office/officeart/2018/2/layout/IconLabelList"/>
    <dgm:cxn modelId="{DE312877-3ED3-4B79-A5FB-5EF17977C006}" type="presOf" srcId="{6041E317-8780-4A0F-B2D6-725889AA2C32}" destId="{0785A57A-0076-4F44-AF6C-02A58A32FF8B}" srcOrd="0" destOrd="0" presId="urn:microsoft.com/office/officeart/2018/2/layout/IconLabelList"/>
    <dgm:cxn modelId="{052E4880-D9BB-496E-8639-6E2F1CEC4F8B}" type="presOf" srcId="{5B8EAD9E-3FE6-4A7C-BCB1-8A621334AFA1}" destId="{BB3F5C63-1EAD-41A1-9134-E8C4123935DE}" srcOrd="0" destOrd="0" presId="urn:microsoft.com/office/officeart/2018/2/layout/IconLabelList"/>
    <dgm:cxn modelId="{123D9993-913E-45C1-9DFF-34DEF4DFC48D}" srcId="{5B8EAD9E-3FE6-4A7C-BCB1-8A621334AFA1}" destId="{EC73B051-D17A-4D8D-908C-61714CBAFA36}" srcOrd="0" destOrd="0" parTransId="{1AD16EF9-034B-4EB1-BD98-73AF7E143962}" sibTransId="{4214FDFE-3663-4B65-865B-4D16D9B5E495}"/>
    <dgm:cxn modelId="{20610E9C-C399-48E2-871C-1D72B391A181}" type="presOf" srcId="{EC73B051-D17A-4D8D-908C-61714CBAFA36}" destId="{AF84C7B5-99A6-4A9E-9FB5-20B49F5490E0}" srcOrd="0" destOrd="0" presId="urn:microsoft.com/office/officeart/2018/2/layout/IconLabelList"/>
    <dgm:cxn modelId="{AA782EBC-7241-4182-A95E-2C4D798B4066}" srcId="{5B8EAD9E-3FE6-4A7C-BCB1-8A621334AFA1}" destId="{31BB3B5D-1FD2-4F2C-9713-0A790BB83DA0}" srcOrd="2" destOrd="0" parTransId="{71623014-CE57-41DF-B1B3-E753B0D8C384}" sibTransId="{058D9785-87FD-4AF2-9783-0B7BC7A454E6}"/>
    <dgm:cxn modelId="{CA146210-659F-4C2A-A34C-E9A3DE9D9A55}" type="presParOf" srcId="{BB3F5C63-1EAD-41A1-9134-E8C4123935DE}" destId="{D0830BB6-E2D2-4BB0-BC24-2DCD81E7BC69}" srcOrd="0" destOrd="0" presId="urn:microsoft.com/office/officeart/2018/2/layout/IconLabelList"/>
    <dgm:cxn modelId="{FDAE1BEE-C38E-488E-BB67-46A71B73A818}" type="presParOf" srcId="{D0830BB6-E2D2-4BB0-BC24-2DCD81E7BC69}" destId="{184EB800-0C16-4B83-9B12-BAE58F288387}" srcOrd="0" destOrd="0" presId="urn:microsoft.com/office/officeart/2018/2/layout/IconLabelList"/>
    <dgm:cxn modelId="{D6424730-14A1-4D25-B082-43FEC83BC31E}" type="presParOf" srcId="{D0830BB6-E2D2-4BB0-BC24-2DCD81E7BC69}" destId="{1100A1B8-6D3F-4FC1-B213-0C420B110F58}" srcOrd="1" destOrd="0" presId="urn:microsoft.com/office/officeart/2018/2/layout/IconLabelList"/>
    <dgm:cxn modelId="{5CA09DE0-134D-4440-891D-84B8E83896C9}" type="presParOf" srcId="{D0830BB6-E2D2-4BB0-BC24-2DCD81E7BC69}" destId="{AF84C7B5-99A6-4A9E-9FB5-20B49F5490E0}" srcOrd="2" destOrd="0" presId="urn:microsoft.com/office/officeart/2018/2/layout/IconLabelList"/>
    <dgm:cxn modelId="{EB86DD4E-F948-455E-BDF0-C61DDFA5F7F5}" type="presParOf" srcId="{BB3F5C63-1EAD-41A1-9134-E8C4123935DE}" destId="{FE976A97-A710-4BA7-B6A3-6826334D19F6}" srcOrd="1" destOrd="0" presId="urn:microsoft.com/office/officeart/2018/2/layout/IconLabelList"/>
    <dgm:cxn modelId="{C34F85C6-4E7D-417B-9481-A18BE4C84536}" type="presParOf" srcId="{BB3F5C63-1EAD-41A1-9134-E8C4123935DE}" destId="{DE853A38-B107-4CD0-84F9-2F91462AAAAB}" srcOrd="2" destOrd="0" presId="urn:microsoft.com/office/officeart/2018/2/layout/IconLabelList"/>
    <dgm:cxn modelId="{AC9B39FB-FBB3-48C4-B75A-3BE3BADA8565}" type="presParOf" srcId="{DE853A38-B107-4CD0-84F9-2F91462AAAAB}" destId="{C909FBD4-E062-426B-973A-1493DE1ABBB2}" srcOrd="0" destOrd="0" presId="urn:microsoft.com/office/officeart/2018/2/layout/IconLabelList"/>
    <dgm:cxn modelId="{F9F7F8BD-BBA1-484C-9B4A-8EA9121AC61E}" type="presParOf" srcId="{DE853A38-B107-4CD0-84F9-2F91462AAAAB}" destId="{27A2F227-3A98-4020-B624-5F9851AB9544}" srcOrd="1" destOrd="0" presId="urn:microsoft.com/office/officeart/2018/2/layout/IconLabelList"/>
    <dgm:cxn modelId="{E19F96B0-B2BE-4161-AFA6-02EEB6CA224C}" type="presParOf" srcId="{DE853A38-B107-4CD0-84F9-2F91462AAAAB}" destId="{0785A57A-0076-4F44-AF6C-02A58A32FF8B}" srcOrd="2" destOrd="0" presId="urn:microsoft.com/office/officeart/2018/2/layout/IconLabelList"/>
    <dgm:cxn modelId="{808429B5-FB14-4A78-B721-7CABE2862D69}" type="presParOf" srcId="{BB3F5C63-1EAD-41A1-9134-E8C4123935DE}" destId="{C6EA7090-3592-43FE-92B3-1BA28D7A38B4}" srcOrd="3" destOrd="0" presId="urn:microsoft.com/office/officeart/2018/2/layout/IconLabelList"/>
    <dgm:cxn modelId="{FADCABCB-2F89-46B1-9132-64CA25403EC4}" type="presParOf" srcId="{BB3F5C63-1EAD-41A1-9134-E8C4123935DE}" destId="{03009BBF-3A62-44EA-8A35-2FBB0DA68203}" srcOrd="4" destOrd="0" presId="urn:microsoft.com/office/officeart/2018/2/layout/IconLabelList"/>
    <dgm:cxn modelId="{7CD2F29E-AEF1-4A58-91C7-532CF84750BE}" type="presParOf" srcId="{03009BBF-3A62-44EA-8A35-2FBB0DA68203}" destId="{3B8F2823-540B-4B38-86DF-56384F4D7538}" srcOrd="0" destOrd="0" presId="urn:microsoft.com/office/officeart/2018/2/layout/IconLabelList"/>
    <dgm:cxn modelId="{64252C18-1093-4D7E-A814-9050C40056F0}" type="presParOf" srcId="{03009BBF-3A62-44EA-8A35-2FBB0DA68203}" destId="{EEA6DAF7-933B-4823-9452-909B41D18378}" srcOrd="1" destOrd="0" presId="urn:microsoft.com/office/officeart/2018/2/layout/IconLabelList"/>
    <dgm:cxn modelId="{861C10E9-A922-47AB-92A8-03F8A746780A}" type="presParOf" srcId="{03009BBF-3A62-44EA-8A35-2FBB0DA68203}" destId="{CDA107CD-DAA5-40D8-8A2C-7D22409D3677}"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B887B2-CB16-4696-B809-387054B09CBA}"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5466BC3C-D39D-4CA6-86F1-E0B25F901F11}">
      <dgm:prSet/>
      <dgm:spPr/>
      <dgm:t>
        <a:bodyPr/>
        <a:lstStyle/>
        <a:p>
          <a:r>
            <a:rPr lang="en-US" i="1" dirty="0"/>
            <a:t>Discussion </a:t>
          </a:r>
          <a:r>
            <a:rPr lang="en-US" i="0" dirty="0"/>
            <a:t>of analysis</a:t>
          </a:r>
          <a:endParaRPr lang="en-US" dirty="0"/>
        </a:p>
      </dgm:t>
    </dgm:pt>
    <dgm:pt modelId="{0B1E2F3A-3D44-44D5-BA14-5628EBF4E13A}" type="parTrans" cxnId="{28E6802D-C7D3-422C-9818-CD2D9A71F8CA}">
      <dgm:prSet/>
      <dgm:spPr/>
      <dgm:t>
        <a:bodyPr/>
        <a:lstStyle/>
        <a:p>
          <a:endParaRPr lang="en-US"/>
        </a:p>
      </dgm:t>
    </dgm:pt>
    <dgm:pt modelId="{3E9AE4F8-D7BD-46DC-B298-142782DAD6BF}" type="sibTrans" cxnId="{28E6802D-C7D3-422C-9818-CD2D9A71F8CA}">
      <dgm:prSet/>
      <dgm:spPr/>
      <dgm:t>
        <a:bodyPr/>
        <a:lstStyle/>
        <a:p>
          <a:endParaRPr lang="en-US"/>
        </a:p>
      </dgm:t>
    </dgm:pt>
    <dgm:pt modelId="{6200FEF6-C754-4417-A63D-2107A57C09E4}">
      <dgm:prSet/>
      <dgm:spPr/>
      <dgm:t>
        <a:bodyPr/>
        <a:lstStyle/>
        <a:p>
          <a:r>
            <a:rPr lang="en-US" b="1" u="sng"/>
            <a:t>STEP 3: CLASS DISCUSSION OF RESPONSES</a:t>
          </a:r>
          <a:endParaRPr lang="en-US"/>
        </a:p>
      </dgm:t>
    </dgm:pt>
    <dgm:pt modelId="{C965B0F0-A0F3-4235-B5BE-85F9B0B9EBE5}" type="parTrans" cxnId="{DB973541-3E43-4964-9344-DEE97195AC06}">
      <dgm:prSet/>
      <dgm:spPr/>
      <dgm:t>
        <a:bodyPr/>
        <a:lstStyle/>
        <a:p>
          <a:endParaRPr lang="en-US"/>
        </a:p>
      </dgm:t>
    </dgm:pt>
    <dgm:pt modelId="{85614733-B1C6-4C5A-89D3-581F673901CC}" type="sibTrans" cxnId="{DB973541-3E43-4964-9344-DEE97195AC06}">
      <dgm:prSet/>
      <dgm:spPr/>
      <dgm:t>
        <a:bodyPr/>
        <a:lstStyle/>
        <a:p>
          <a:endParaRPr lang="en-US"/>
        </a:p>
      </dgm:t>
    </dgm:pt>
    <dgm:pt modelId="{60CB9352-AE36-5746-9587-0966D1732E8E}" type="pres">
      <dgm:prSet presAssocID="{25B887B2-CB16-4696-B809-387054B09CBA}" presName="vert0" presStyleCnt="0">
        <dgm:presLayoutVars>
          <dgm:dir/>
          <dgm:animOne val="branch"/>
          <dgm:animLvl val="lvl"/>
        </dgm:presLayoutVars>
      </dgm:prSet>
      <dgm:spPr/>
    </dgm:pt>
    <dgm:pt modelId="{F904DBA7-6522-0D44-8743-9CD95E836524}" type="pres">
      <dgm:prSet presAssocID="{5466BC3C-D39D-4CA6-86F1-E0B25F901F11}" presName="thickLine" presStyleLbl="alignNode1" presStyleIdx="0" presStyleCnt="2"/>
      <dgm:spPr/>
    </dgm:pt>
    <dgm:pt modelId="{FEC64039-CDA8-F045-8A41-C7D387697C12}" type="pres">
      <dgm:prSet presAssocID="{5466BC3C-D39D-4CA6-86F1-E0B25F901F11}" presName="horz1" presStyleCnt="0"/>
      <dgm:spPr/>
    </dgm:pt>
    <dgm:pt modelId="{2DF2D8FC-AFD6-4E42-BF25-40743D6CDF46}" type="pres">
      <dgm:prSet presAssocID="{5466BC3C-D39D-4CA6-86F1-E0B25F901F11}" presName="tx1" presStyleLbl="revTx" presStyleIdx="0" presStyleCnt="2"/>
      <dgm:spPr/>
    </dgm:pt>
    <dgm:pt modelId="{B188BDDC-C272-714A-A4FE-FAAD0D2D0D43}" type="pres">
      <dgm:prSet presAssocID="{5466BC3C-D39D-4CA6-86F1-E0B25F901F11}" presName="vert1" presStyleCnt="0"/>
      <dgm:spPr/>
    </dgm:pt>
    <dgm:pt modelId="{15373671-E05B-9041-9222-E289D157A82C}" type="pres">
      <dgm:prSet presAssocID="{6200FEF6-C754-4417-A63D-2107A57C09E4}" presName="thickLine" presStyleLbl="alignNode1" presStyleIdx="1" presStyleCnt="2"/>
      <dgm:spPr/>
    </dgm:pt>
    <dgm:pt modelId="{76653F73-F308-9246-9A20-69DEA6FFBA55}" type="pres">
      <dgm:prSet presAssocID="{6200FEF6-C754-4417-A63D-2107A57C09E4}" presName="horz1" presStyleCnt="0"/>
      <dgm:spPr/>
    </dgm:pt>
    <dgm:pt modelId="{8818A31B-955F-1D4D-AAC8-4B2AB4E06BD6}" type="pres">
      <dgm:prSet presAssocID="{6200FEF6-C754-4417-A63D-2107A57C09E4}" presName="tx1" presStyleLbl="revTx" presStyleIdx="1" presStyleCnt="2"/>
      <dgm:spPr/>
    </dgm:pt>
    <dgm:pt modelId="{76E8EA1B-3AF8-8748-BC82-7F732DD70AB8}" type="pres">
      <dgm:prSet presAssocID="{6200FEF6-C754-4417-A63D-2107A57C09E4}" presName="vert1" presStyleCnt="0"/>
      <dgm:spPr/>
    </dgm:pt>
  </dgm:ptLst>
  <dgm:cxnLst>
    <dgm:cxn modelId="{07589317-6AFD-C84B-BABF-1E53FD83EC93}" type="presOf" srcId="{25B887B2-CB16-4696-B809-387054B09CBA}" destId="{60CB9352-AE36-5746-9587-0966D1732E8E}" srcOrd="0" destOrd="0" presId="urn:microsoft.com/office/officeart/2008/layout/LinedList"/>
    <dgm:cxn modelId="{28E6802D-C7D3-422C-9818-CD2D9A71F8CA}" srcId="{25B887B2-CB16-4696-B809-387054B09CBA}" destId="{5466BC3C-D39D-4CA6-86F1-E0B25F901F11}" srcOrd="0" destOrd="0" parTransId="{0B1E2F3A-3D44-44D5-BA14-5628EBF4E13A}" sibTransId="{3E9AE4F8-D7BD-46DC-B298-142782DAD6BF}"/>
    <dgm:cxn modelId="{DB973541-3E43-4964-9344-DEE97195AC06}" srcId="{25B887B2-CB16-4696-B809-387054B09CBA}" destId="{6200FEF6-C754-4417-A63D-2107A57C09E4}" srcOrd="1" destOrd="0" parTransId="{C965B0F0-A0F3-4235-B5BE-85F9B0B9EBE5}" sibTransId="{85614733-B1C6-4C5A-89D3-581F673901CC}"/>
    <dgm:cxn modelId="{52A3166D-4F56-354A-B985-EC5AD69CCFD6}" type="presOf" srcId="{5466BC3C-D39D-4CA6-86F1-E0B25F901F11}" destId="{2DF2D8FC-AFD6-4E42-BF25-40743D6CDF46}" srcOrd="0" destOrd="0" presId="urn:microsoft.com/office/officeart/2008/layout/LinedList"/>
    <dgm:cxn modelId="{DABCA3C6-88CC-1446-8095-D4E36A74F448}" type="presOf" srcId="{6200FEF6-C754-4417-A63D-2107A57C09E4}" destId="{8818A31B-955F-1D4D-AAC8-4B2AB4E06BD6}" srcOrd="0" destOrd="0" presId="urn:microsoft.com/office/officeart/2008/layout/LinedList"/>
    <dgm:cxn modelId="{F05E9240-F174-434D-B5CA-DA4F50F8A6D2}" type="presParOf" srcId="{60CB9352-AE36-5746-9587-0966D1732E8E}" destId="{F904DBA7-6522-0D44-8743-9CD95E836524}" srcOrd="0" destOrd="0" presId="urn:microsoft.com/office/officeart/2008/layout/LinedList"/>
    <dgm:cxn modelId="{927C18D9-6C8A-9F44-AABE-93EDA49EF222}" type="presParOf" srcId="{60CB9352-AE36-5746-9587-0966D1732E8E}" destId="{FEC64039-CDA8-F045-8A41-C7D387697C12}" srcOrd="1" destOrd="0" presId="urn:microsoft.com/office/officeart/2008/layout/LinedList"/>
    <dgm:cxn modelId="{AF47AE62-53B3-FD4C-BD1E-9F09417A016A}" type="presParOf" srcId="{FEC64039-CDA8-F045-8A41-C7D387697C12}" destId="{2DF2D8FC-AFD6-4E42-BF25-40743D6CDF46}" srcOrd="0" destOrd="0" presId="urn:microsoft.com/office/officeart/2008/layout/LinedList"/>
    <dgm:cxn modelId="{BE27F130-2A37-F843-B602-F79AFDA45832}" type="presParOf" srcId="{FEC64039-CDA8-F045-8A41-C7D387697C12}" destId="{B188BDDC-C272-714A-A4FE-FAAD0D2D0D43}" srcOrd="1" destOrd="0" presId="urn:microsoft.com/office/officeart/2008/layout/LinedList"/>
    <dgm:cxn modelId="{7B4E4D1B-C381-7D41-854E-C7E9DB010518}" type="presParOf" srcId="{60CB9352-AE36-5746-9587-0966D1732E8E}" destId="{15373671-E05B-9041-9222-E289D157A82C}" srcOrd="2" destOrd="0" presId="urn:microsoft.com/office/officeart/2008/layout/LinedList"/>
    <dgm:cxn modelId="{D11F77F2-F58B-8043-9A94-CE87D0E8D5F3}" type="presParOf" srcId="{60CB9352-AE36-5746-9587-0966D1732E8E}" destId="{76653F73-F308-9246-9A20-69DEA6FFBA55}" srcOrd="3" destOrd="0" presId="urn:microsoft.com/office/officeart/2008/layout/LinedList"/>
    <dgm:cxn modelId="{62E1F5D3-829E-AC45-B48A-70F2679A3391}" type="presParOf" srcId="{76653F73-F308-9246-9A20-69DEA6FFBA55}" destId="{8818A31B-955F-1D4D-AAC8-4B2AB4E06BD6}" srcOrd="0" destOrd="0" presId="urn:microsoft.com/office/officeart/2008/layout/LinedList"/>
    <dgm:cxn modelId="{25564631-20D1-5E44-8F55-AF8091736DBB}" type="presParOf" srcId="{76653F73-F308-9246-9A20-69DEA6FFBA55}" destId="{76E8EA1B-3AF8-8748-BC82-7F732DD70AB8}"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EB800-0C16-4B83-9B12-BAE58F288387}">
      <dsp:nvSpPr>
        <dsp:cNvPr id="0" name=""/>
        <dsp:cNvSpPr/>
      </dsp:nvSpPr>
      <dsp:spPr>
        <a:xfrm>
          <a:off x="1063980" y="705919"/>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84C7B5-99A6-4A9E-9FB5-20B49F5490E0}">
      <dsp:nvSpPr>
        <dsp:cNvPr id="0" name=""/>
        <dsp:cNvSpPr/>
      </dsp:nvSpPr>
      <dsp:spPr>
        <a:xfrm>
          <a:off x="285097" y="2372440"/>
          <a:ext cx="28323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Read through Feedback on Portfolio Task</a:t>
          </a:r>
        </a:p>
      </dsp:txBody>
      <dsp:txXfrm>
        <a:off x="285097" y="2372440"/>
        <a:ext cx="2832300" cy="945000"/>
      </dsp:txXfrm>
    </dsp:sp>
    <dsp:sp modelId="{C909FBD4-E062-426B-973A-1493DE1ABBB2}">
      <dsp:nvSpPr>
        <dsp:cNvPr id="0" name=""/>
        <dsp:cNvSpPr/>
      </dsp:nvSpPr>
      <dsp:spPr>
        <a:xfrm>
          <a:off x="4391932" y="705919"/>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85A57A-0076-4F44-AF6C-02A58A32FF8B}">
      <dsp:nvSpPr>
        <dsp:cNvPr id="0" name=""/>
        <dsp:cNvSpPr/>
      </dsp:nvSpPr>
      <dsp:spPr>
        <a:xfrm>
          <a:off x="3613050" y="2372440"/>
          <a:ext cx="28323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Answer the following question: </a:t>
          </a:r>
          <a:r>
            <a:rPr lang="en-US" sz="2000" b="1" i="1" kern="1200" dirty="0"/>
            <a:t>what could I do to improve next time?</a:t>
          </a:r>
          <a:endParaRPr lang="en-US" sz="2000" kern="1200" dirty="0"/>
        </a:p>
      </dsp:txBody>
      <dsp:txXfrm>
        <a:off x="3613050" y="2372440"/>
        <a:ext cx="2832300" cy="945000"/>
      </dsp:txXfrm>
    </dsp:sp>
    <dsp:sp modelId="{3B8F2823-540B-4B38-86DF-56384F4D7538}">
      <dsp:nvSpPr>
        <dsp:cNvPr id="0" name=""/>
        <dsp:cNvSpPr/>
      </dsp:nvSpPr>
      <dsp:spPr>
        <a:xfrm>
          <a:off x="7719885" y="705919"/>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A107CD-DAA5-40D8-8A2C-7D22409D3677}">
      <dsp:nvSpPr>
        <dsp:cNvPr id="0" name=""/>
        <dsp:cNvSpPr/>
      </dsp:nvSpPr>
      <dsp:spPr>
        <a:xfrm>
          <a:off x="6941002" y="2372440"/>
          <a:ext cx="2832300" cy="94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kern="1200" dirty="0"/>
            <a:t>Put Portfolio Task in assessment folder</a:t>
          </a:r>
        </a:p>
      </dsp:txBody>
      <dsp:txXfrm>
        <a:off x="6941002" y="2372440"/>
        <a:ext cx="2832300" cy="945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04DBA7-6522-0D44-8743-9CD95E836524}">
      <dsp:nvSpPr>
        <dsp:cNvPr id="0" name=""/>
        <dsp:cNvSpPr/>
      </dsp:nvSpPr>
      <dsp:spPr>
        <a:xfrm>
          <a:off x="0" y="0"/>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F2D8FC-AFD6-4E42-BF25-40743D6CDF46}">
      <dsp:nvSpPr>
        <dsp:cNvPr id="0" name=""/>
        <dsp:cNvSpPr/>
      </dsp:nvSpPr>
      <dsp:spPr>
        <a:xfrm>
          <a:off x="0" y="0"/>
          <a:ext cx="6797675" cy="2824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r>
            <a:rPr lang="en-US" sz="5700" i="1" kern="1200" dirty="0"/>
            <a:t>Discussion </a:t>
          </a:r>
          <a:r>
            <a:rPr lang="en-US" sz="5700" i="0" kern="1200" dirty="0"/>
            <a:t>of analysis</a:t>
          </a:r>
          <a:endParaRPr lang="en-US" sz="5700" kern="1200" dirty="0"/>
        </a:p>
      </dsp:txBody>
      <dsp:txXfrm>
        <a:off x="0" y="0"/>
        <a:ext cx="6797675" cy="2824955"/>
      </dsp:txXfrm>
    </dsp:sp>
    <dsp:sp modelId="{15373671-E05B-9041-9222-E289D157A82C}">
      <dsp:nvSpPr>
        <dsp:cNvPr id="0" name=""/>
        <dsp:cNvSpPr/>
      </dsp:nvSpPr>
      <dsp:spPr>
        <a:xfrm>
          <a:off x="0" y="2824955"/>
          <a:ext cx="6797675" cy="0"/>
        </a:xfrm>
        <a:prstGeom prst="line">
          <a:avLst/>
        </a:prstGeom>
        <a:solidFill>
          <a:schemeClr val="accent2">
            <a:hueOff val="1024692"/>
            <a:satOff val="437"/>
            <a:lumOff val="17647"/>
            <a:alphaOff val="0"/>
          </a:schemeClr>
        </a:solidFill>
        <a:ln w="15875" cap="flat" cmpd="sng" algn="ctr">
          <a:solidFill>
            <a:schemeClr val="accent2">
              <a:hueOff val="1024692"/>
              <a:satOff val="437"/>
              <a:lumOff val="176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18A31B-955F-1D4D-AAC8-4B2AB4E06BD6}">
      <dsp:nvSpPr>
        <dsp:cNvPr id="0" name=""/>
        <dsp:cNvSpPr/>
      </dsp:nvSpPr>
      <dsp:spPr>
        <a:xfrm>
          <a:off x="0" y="2824955"/>
          <a:ext cx="6797675" cy="2824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7170" tIns="217170" rIns="217170" bIns="217170" numCol="1" spcCol="1270" anchor="t" anchorCtr="0">
          <a:noAutofit/>
        </a:bodyPr>
        <a:lstStyle/>
        <a:p>
          <a:pPr marL="0" lvl="0" indent="0" algn="l" defTabSz="2533650">
            <a:lnSpc>
              <a:spcPct val="90000"/>
            </a:lnSpc>
            <a:spcBef>
              <a:spcPct val="0"/>
            </a:spcBef>
            <a:spcAft>
              <a:spcPct val="35000"/>
            </a:spcAft>
            <a:buNone/>
          </a:pPr>
          <a:r>
            <a:rPr lang="en-US" sz="5700" b="1" u="sng" kern="1200"/>
            <a:t>STEP 3: CLASS DISCUSSION OF RESPONSES</a:t>
          </a:r>
          <a:endParaRPr lang="en-US" sz="5700" kern="1200"/>
        </a:p>
      </dsp:txBody>
      <dsp:txXfrm>
        <a:off x="0" y="2824955"/>
        <a:ext cx="6797675" cy="282495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a:t>
            </a:fld>
            <a:endParaRPr lang="en-US"/>
          </a:p>
        </p:txBody>
      </p:sp>
    </p:spTree>
    <p:extLst>
      <p:ext uri="{BB962C8B-B14F-4D97-AF65-F5344CB8AC3E}">
        <p14:creationId xmlns:p14="http://schemas.microsoft.com/office/powerpoint/2010/main" val="92486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dirty="0">
                <a:solidFill>
                  <a:srgbClr val="E9E9E9"/>
                </a:solidFill>
                <a:effectLst/>
                <a:latin typeface="Helvetica Neue" panose="02000503000000020004" pitchFamily="2" charset="0"/>
              </a:rPr>
              <a:t>In Minoan art/artefacts, men and women are depicted differently: Male skin is usually red, female is white</a:t>
            </a:r>
            <a:endParaRPr lang="en-AU" dirty="0">
              <a:solidFill>
                <a:srgbClr val="E9E9E9"/>
              </a:solidFill>
              <a:effectLst/>
              <a:latin typeface="Helvetica Neue" panose="02000503000000020004" pitchFamily="2" charset="0"/>
            </a:endParaRPr>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18</a:t>
            </a:fld>
            <a:endParaRPr lang="en-US"/>
          </a:p>
        </p:txBody>
      </p:sp>
    </p:spTree>
    <p:extLst>
      <p:ext uri="{BB962C8B-B14F-4D97-AF65-F5344CB8AC3E}">
        <p14:creationId xmlns:p14="http://schemas.microsoft.com/office/powerpoint/2010/main" val="258779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1/17/23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1/17/23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1/17/23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1/17/23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1/17/23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1/17/23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1/17/23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2050" name="Picture 2" descr="Minoan civilization | History, Location, &amp; Facts | Britannica">
            <a:extLst>
              <a:ext uri="{FF2B5EF4-FFF2-40B4-BE49-F238E27FC236}">
                <a16:creationId xmlns:a16="http://schemas.microsoft.com/office/drawing/2014/main" id="{9920C608-9888-9947-CA4B-7CBFC4F91ABB}"/>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b="2174"/>
          <a:stretch/>
        </p:blipFill>
        <p:spPr bwMode="auto">
          <a:xfrm>
            <a:off x="20" y="-31175"/>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Minoans – Social Structure</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1100051" y="4455621"/>
            <a:ext cx="10058400" cy="1143000"/>
          </a:xfrm>
        </p:spPr>
        <p:txBody>
          <a:bodyPr>
            <a:normAutofit fontScale="92500" lnSpcReduction="10000"/>
          </a:bodyPr>
          <a:lstStyle/>
          <a:p>
            <a:r>
              <a:rPr lang="en-US" u="sng" dirty="0">
                <a:solidFill>
                  <a:schemeClr val="tx1"/>
                </a:solidFill>
              </a:rPr>
              <a:t>Goal/s: </a:t>
            </a:r>
          </a:p>
          <a:p>
            <a:r>
              <a:rPr lang="en-US" dirty="0">
                <a:solidFill>
                  <a:schemeClr val="tx1"/>
                </a:solidFill>
              </a:rPr>
              <a:t>Identify and describe the key features of the Minoan </a:t>
            </a:r>
            <a:r>
              <a:rPr lang="en-US" b="1" dirty="0">
                <a:solidFill>
                  <a:schemeClr val="tx1"/>
                </a:solidFill>
              </a:rPr>
              <a:t>social structures</a:t>
            </a: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3 Lesson 1</a:t>
            </a:r>
          </a:p>
        </p:txBody>
      </p:sp>
    </p:spTree>
    <p:extLst>
      <p:ext uri="{BB962C8B-B14F-4D97-AF65-F5344CB8AC3E}">
        <p14:creationId xmlns:p14="http://schemas.microsoft.com/office/powerpoint/2010/main" val="3994021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B7FF-019D-D136-6D9F-5D8490E72F03}"/>
              </a:ext>
            </a:extLst>
          </p:cNvPr>
          <p:cNvSpPr>
            <a:spLocks noGrp="1"/>
          </p:cNvSpPr>
          <p:nvPr>
            <p:ph type="title"/>
          </p:nvPr>
        </p:nvSpPr>
        <p:spPr/>
        <p:txBody>
          <a:bodyPr/>
          <a:lstStyle/>
          <a:p>
            <a:r>
              <a:rPr lang="en-US" dirty="0"/>
              <a:t>1. Minos</a:t>
            </a:r>
          </a:p>
        </p:txBody>
      </p:sp>
      <p:sp>
        <p:nvSpPr>
          <p:cNvPr id="3" name="Content Placeholder 2">
            <a:extLst>
              <a:ext uri="{FF2B5EF4-FFF2-40B4-BE49-F238E27FC236}">
                <a16:creationId xmlns:a16="http://schemas.microsoft.com/office/drawing/2014/main" id="{6E59B463-6138-A0FE-94C2-FE57610DFDE7}"/>
              </a:ext>
            </a:extLst>
          </p:cNvPr>
          <p:cNvSpPr>
            <a:spLocks noGrp="1"/>
          </p:cNvSpPr>
          <p:nvPr>
            <p:ph idx="1"/>
          </p:nvPr>
        </p:nvSpPr>
        <p:spPr/>
        <p:txBody>
          <a:bodyPr>
            <a:normAutofit/>
          </a:bodyPr>
          <a:lstStyle/>
          <a:p>
            <a:pPr>
              <a:buFont typeface="Wingdings" pitchFamily="2" charset="2"/>
              <a:buChar char="Ø"/>
            </a:pPr>
            <a:r>
              <a:rPr lang="en-US" sz="3600" dirty="0"/>
              <a:t> Title like ‘pharaoh</a:t>
            </a:r>
          </a:p>
          <a:p>
            <a:pPr>
              <a:buFont typeface="Wingdings" pitchFamily="2" charset="2"/>
              <a:buChar char="Ø"/>
            </a:pPr>
            <a:r>
              <a:rPr lang="en-US" sz="3600" dirty="0"/>
              <a:t>‘Priest/king’</a:t>
            </a:r>
          </a:p>
          <a:p>
            <a:pPr>
              <a:buFont typeface="Wingdings" pitchFamily="2" charset="2"/>
              <a:buChar char="Ø"/>
            </a:pPr>
            <a:endParaRPr lang="en-US" sz="3600" dirty="0"/>
          </a:p>
        </p:txBody>
      </p:sp>
      <p:pic>
        <p:nvPicPr>
          <p:cNvPr id="1026" name="Picture 2" descr="Prince of the Lilies - Wikipedia">
            <a:extLst>
              <a:ext uri="{FF2B5EF4-FFF2-40B4-BE49-F238E27FC236}">
                <a16:creationId xmlns:a16="http://schemas.microsoft.com/office/drawing/2014/main" id="{F45E3F9C-2DCE-3385-3495-CD6651D06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7515" y="852715"/>
            <a:ext cx="2794000" cy="4241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52C5B5-5AD9-C0E2-7B79-C9E808E3B633}"/>
              </a:ext>
            </a:extLst>
          </p:cNvPr>
          <p:cNvSpPr txBox="1"/>
          <p:nvPr/>
        </p:nvSpPr>
        <p:spPr>
          <a:xfrm>
            <a:off x="6951618" y="5222763"/>
            <a:ext cx="3905794" cy="646331"/>
          </a:xfrm>
          <a:prstGeom prst="rect">
            <a:avLst/>
          </a:prstGeom>
          <a:noFill/>
        </p:spPr>
        <p:txBody>
          <a:bodyPr wrap="square" rtlCol="0">
            <a:spAutoFit/>
          </a:bodyPr>
          <a:lstStyle/>
          <a:p>
            <a:pPr algn="ctr"/>
            <a:r>
              <a:rPr lang="en-US" dirty="0"/>
              <a:t>Prince of the Lilies Fresco from Palace of Knossos</a:t>
            </a:r>
          </a:p>
        </p:txBody>
      </p:sp>
    </p:spTree>
    <p:extLst>
      <p:ext uri="{BB962C8B-B14F-4D97-AF65-F5344CB8AC3E}">
        <p14:creationId xmlns:p14="http://schemas.microsoft.com/office/powerpoint/2010/main" val="1882977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B7FF-019D-D136-6D9F-5D8490E72F03}"/>
              </a:ext>
            </a:extLst>
          </p:cNvPr>
          <p:cNvSpPr>
            <a:spLocks noGrp="1"/>
          </p:cNvSpPr>
          <p:nvPr>
            <p:ph type="title"/>
          </p:nvPr>
        </p:nvSpPr>
        <p:spPr/>
        <p:txBody>
          <a:bodyPr/>
          <a:lstStyle/>
          <a:p>
            <a:r>
              <a:rPr lang="en-US" dirty="0"/>
              <a:t>2. </a:t>
            </a:r>
            <a:r>
              <a:rPr lang="en-US" dirty="0" err="1"/>
              <a:t>Wanax</a:t>
            </a:r>
            <a:r>
              <a:rPr lang="en-US" dirty="0"/>
              <a:t> (</a:t>
            </a:r>
            <a:r>
              <a:rPr lang="en-US" dirty="0" err="1"/>
              <a:t>Wa</a:t>
            </a:r>
            <a:r>
              <a:rPr lang="en-US" dirty="0"/>
              <a:t>-Na-Ka)</a:t>
            </a:r>
          </a:p>
        </p:txBody>
      </p:sp>
      <p:sp>
        <p:nvSpPr>
          <p:cNvPr id="3" name="Content Placeholder 2">
            <a:extLst>
              <a:ext uri="{FF2B5EF4-FFF2-40B4-BE49-F238E27FC236}">
                <a16:creationId xmlns:a16="http://schemas.microsoft.com/office/drawing/2014/main" id="{6E59B463-6138-A0FE-94C2-FE57610DFDE7}"/>
              </a:ext>
            </a:extLst>
          </p:cNvPr>
          <p:cNvSpPr>
            <a:spLocks noGrp="1"/>
          </p:cNvSpPr>
          <p:nvPr>
            <p:ph idx="1"/>
          </p:nvPr>
        </p:nvSpPr>
        <p:spPr/>
        <p:txBody>
          <a:bodyPr>
            <a:noAutofit/>
          </a:bodyPr>
          <a:lstStyle/>
          <a:p>
            <a:pPr>
              <a:buFont typeface="Arial" panose="020B0604020202020204" pitchFamily="34" charset="0"/>
              <a:buChar char="•"/>
            </a:pPr>
            <a:r>
              <a:rPr lang="en-AU" sz="3600" dirty="0">
                <a:solidFill>
                  <a:schemeClr val="tx1"/>
                </a:solidFill>
                <a:effectLst/>
                <a:latin typeface="Calibri" panose="020F0502020204030204" pitchFamily="34" charset="0"/>
                <a:cs typeface="Calibri" panose="020F0502020204030204" pitchFamily="34" charset="0"/>
              </a:rPr>
              <a:t>King - made laws and determined the rate of taxes</a:t>
            </a:r>
          </a:p>
          <a:p>
            <a:pPr>
              <a:buFont typeface="Arial" panose="020B0604020202020204" pitchFamily="34" charset="0"/>
              <a:buChar char="•"/>
            </a:pPr>
            <a:r>
              <a:rPr lang="en-AU" sz="3600" dirty="0">
                <a:solidFill>
                  <a:schemeClr val="tx1"/>
                </a:solidFill>
                <a:effectLst/>
                <a:latin typeface="Calibri" panose="020F0502020204030204" pitchFamily="34" charset="0"/>
                <a:cs typeface="Calibri" panose="020F0502020204030204" pitchFamily="34" charset="0"/>
              </a:rPr>
              <a:t> defined the international conditions</a:t>
            </a:r>
          </a:p>
          <a:p>
            <a:pPr>
              <a:buFont typeface="Arial" panose="020B0604020202020204" pitchFamily="34" charset="0"/>
              <a:buChar char="•"/>
            </a:pPr>
            <a:r>
              <a:rPr lang="en-AU" sz="3600" dirty="0">
                <a:solidFill>
                  <a:schemeClr val="tx1"/>
                </a:solidFill>
                <a:latin typeface="Calibri" panose="020F0502020204030204" pitchFamily="34" charset="0"/>
                <a:cs typeface="Calibri" panose="020F0502020204030204" pitchFamily="34" charset="0"/>
              </a:rPr>
              <a:t> had</a:t>
            </a:r>
            <a:r>
              <a:rPr lang="en-AU" sz="3600" dirty="0">
                <a:solidFill>
                  <a:schemeClr val="tx1"/>
                </a:solidFill>
                <a:effectLst/>
                <a:latin typeface="Calibri" panose="020F0502020204030204" pitchFamily="34" charset="0"/>
                <a:cs typeface="Calibri" panose="020F0502020204030204" pitchFamily="34" charset="0"/>
              </a:rPr>
              <a:t> vast areas of land </a:t>
            </a:r>
          </a:p>
          <a:p>
            <a:pPr>
              <a:buFont typeface="Arial" panose="020B0604020202020204" pitchFamily="34" charset="0"/>
              <a:buChar char="•"/>
            </a:pPr>
            <a:r>
              <a:rPr lang="en-AU" sz="3600" dirty="0">
                <a:solidFill>
                  <a:schemeClr val="tx1"/>
                </a:solidFill>
                <a:latin typeface="Calibri" panose="020F0502020204030204" pitchFamily="34" charset="0"/>
                <a:cs typeface="Calibri" panose="020F0502020204030204" pitchFamily="34" charset="0"/>
              </a:rPr>
              <a:t>Power </a:t>
            </a:r>
            <a:r>
              <a:rPr lang="en-AU" sz="3600" dirty="0">
                <a:solidFill>
                  <a:schemeClr val="tx1"/>
                </a:solidFill>
                <a:effectLst/>
                <a:latin typeface="Calibri" panose="020F0502020204030204" pitchFamily="34" charset="0"/>
                <a:cs typeface="Calibri" panose="020F0502020204030204" pitchFamily="34" charset="0"/>
              </a:rPr>
              <a:t>from hereditary succession (family lines)</a:t>
            </a:r>
          </a:p>
          <a:p>
            <a:pPr>
              <a:buFont typeface="Arial" panose="020B0604020202020204" pitchFamily="34" charset="0"/>
              <a:buChar char="•"/>
            </a:pPr>
            <a:r>
              <a:rPr lang="en-AU" sz="3600" dirty="0">
                <a:solidFill>
                  <a:schemeClr val="tx1"/>
                </a:solidFill>
                <a:effectLst/>
                <a:latin typeface="Calibri" panose="020F0502020204030204" pitchFamily="34" charset="0"/>
                <a:cs typeface="Calibri" panose="020F0502020204030204" pitchFamily="34" charset="0"/>
              </a:rPr>
              <a:t>All references made to the king are in the context of festivals or places of ceremony</a:t>
            </a:r>
          </a:p>
          <a:p>
            <a:pPr>
              <a:buFont typeface="Wingdings" pitchFamily="2" charset="2"/>
              <a:buChar char="Ø"/>
            </a:pPr>
            <a:endParaRPr lang="en-US" sz="3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31932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B7FF-019D-D136-6D9F-5D8490E72F03}"/>
              </a:ext>
            </a:extLst>
          </p:cNvPr>
          <p:cNvSpPr>
            <a:spLocks noGrp="1"/>
          </p:cNvSpPr>
          <p:nvPr>
            <p:ph type="title"/>
          </p:nvPr>
        </p:nvSpPr>
        <p:spPr/>
        <p:txBody>
          <a:bodyPr/>
          <a:lstStyle/>
          <a:p>
            <a:r>
              <a:rPr lang="en-US" dirty="0"/>
              <a:t>3. </a:t>
            </a:r>
            <a:r>
              <a:rPr lang="en-US" dirty="0" err="1"/>
              <a:t>Lawagetas</a:t>
            </a:r>
            <a:endParaRPr lang="en-US" dirty="0"/>
          </a:p>
        </p:txBody>
      </p:sp>
      <p:sp>
        <p:nvSpPr>
          <p:cNvPr id="3" name="Content Placeholder 2">
            <a:extLst>
              <a:ext uri="{FF2B5EF4-FFF2-40B4-BE49-F238E27FC236}">
                <a16:creationId xmlns:a16="http://schemas.microsoft.com/office/drawing/2014/main" id="{6E59B463-6138-A0FE-94C2-FE57610DFDE7}"/>
              </a:ext>
            </a:extLst>
          </p:cNvPr>
          <p:cNvSpPr>
            <a:spLocks noGrp="1"/>
          </p:cNvSpPr>
          <p:nvPr>
            <p:ph idx="1"/>
          </p:nvPr>
        </p:nvSpPr>
        <p:spPr/>
        <p:txBody>
          <a:bodyPr>
            <a:noAutofit/>
          </a:bodyPr>
          <a:lstStyle/>
          <a:p>
            <a:pPr>
              <a:buFont typeface="Arial" panose="020B0604020202020204" pitchFamily="34" charset="0"/>
              <a:buChar char="•"/>
            </a:pPr>
            <a:r>
              <a:rPr lang="en-AU" sz="3200" dirty="0">
                <a:solidFill>
                  <a:schemeClr val="tx1"/>
                </a:solidFill>
                <a:effectLst/>
                <a:latin typeface="Calibri" panose="020F0502020204030204" pitchFamily="34" charset="0"/>
                <a:cs typeface="Calibri" panose="020F0502020204030204" pitchFamily="34" charset="0"/>
              </a:rPr>
              <a:t>The one that leads the people/army</a:t>
            </a:r>
          </a:p>
          <a:p>
            <a:pPr>
              <a:buFont typeface="Arial" panose="020B0604020202020204" pitchFamily="34" charset="0"/>
              <a:buChar char="•"/>
            </a:pPr>
            <a:r>
              <a:rPr lang="en-AU" sz="3200" dirty="0">
                <a:solidFill>
                  <a:schemeClr val="tx1"/>
                </a:solidFill>
                <a:effectLst/>
                <a:latin typeface="Calibri" panose="020F0502020204030204" pitchFamily="34" charset="0"/>
                <a:cs typeface="Calibri" panose="020F0502020204030204" pitchFamily="34" charset="0"/>
              </a:rPr>
              <a:t>Leader of the army</a:t>
            </a:r>
          </a:p>
          <a:p>
            <a:pPr>
              <a:buFont typeface="Arial" panose="020B0604020202020204" pitchFamily="34" charset="0"/>
              <a:buChar char="•"/>
            </a:pPr>
            <a:r>
              <a:rPr lang="en-AU" sz="3200" dirty="0">
                <a:solidFill>
                  <a:schemeClr val="tx1"/>
                </a:solidFill>
                <a:effectLst/>
                <a:latin typeface="Calibri" panose="020F0502020204030204" pitchFamily="34" charset="0"/>
                <a:cs typeface="Calibri" panose="020F0502020204030204" pitchFamily="34" charset="0"/>
              </a:rPr>
              <a:t>Duties: imposing the order to the state and leading the army in military operations</a:t>
            </a:r>
          </a:p>
          <a:p>
            <a:pPr>
              <a:buFont typeface="Arial" panose="020B0604020202020204" pitchFamily="34" charset="0"/>
              <a:buChar char="•"/>
            </a:pPr>
            <a:r>
              <a:rPr lang="en-AU" sz="3200" dirty="0">
                <a:solidFill>
                  <a:schemeClr val="tx1"/>
                </a:solidFill>
                <a:latin typeface="Calibri" panose="020F0502020204030204" pitchFamily="34" charset="0"/>
                <a:cs typeface="Calibri" panose="020F0502020204030204" pitchFamily="34" charset="0"/>
              </a:rPr>
              <a:t> l</a:t>
            </a:r>
            <a:r>
              <a:rPr lang="en-AU" sz="3200" dirty="0">
                <a:solidFill>
                  <a:schemeClr val="tx1"/>
                </a:solidFill>
                <a:effectLst/>
                <a:latin typeface="Calibri" panose="020F0502020204030204" pitchFamily="34" charset="0"/>
                <a:cs typeface="Calibri" panose="020F0502020204030204" pitchFamily="34" charset="0"/>
              </a:rPr>
              <a:t>argest landholder after the </a:t>
            </a:r>
            <a:r>
              <a:rPr lang="en-AU" sz="3200" dirty="0" err="1">
                <a:solidFill>
                  <a:schemeClr val="tx1"/>
                </a:solidFill>
                <a:effectLst/>
                <a:latin typeface="Calibri" panose="020F0502020204030204" pitchFamily="34" charset="0"/>
                <a:cs typeface="Calibri" panose="020F0502020204030204" pitchFamily="34" charset="0"/>
              </a:rPr>
              <a:t>wanax</a:t>
            </a:r>
            <a:endParaRPr lang="en-AU" sz="3200" dirty="0">
              <a:solidFill>
                <a:schemeClr val="tx1"/>
              </a:solidFill>
              <a:effectLst/>
              <a:latin typeface="Calibri" panose="020F0502020204030204" pitchFamily="34" charset="0"/>
              <a:cs typeface="Calibri" panose="020F0502020204030204" pitchFamily="34" charset="0"/>
            </a:endParaRPr>
          </a:p>
          <a:p>
            <a:pPr>
              <a:buFont typeface="Arial" panose="020B0604020202020204" pitchFamily="34" charset="0"/>
              <a:buChar char="•"/>
            </a:pPr>
            <a:r>
              <a:rPr lang="en-AU" sz="3200" dirty="0">
                <a:solidFill>
                  <a:schemeClr val="tx1"/>
                </a:solidFill>
                <a:effectLst/>
                <a:latin typeface="Calibri" panose="020F0502020204030204" pitchFamily="34" charset="0"/>
                <a:cs typeface="Calibri" panose="020F0502020204030204" pitchFamily="34" charset="0"/>
              </a:rPr>
              <a:t>Various craftsmen were employed under his service</a:t>
            </a:r>
          </a:p>
        </p:txBody>
      </p:sp>
    </p:spTree>
    <p:extLst>
      <p:ext uri="{BB962C8B-B14F-4D97-AF65-F5344CB8AC3E}">
        <p14:creationId xmlns:p14="http://schemas.microsoft.com/office/powerpoint/2010/main" val="3786328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B7FF-019D-D136-6D9F-5D8490E72F03}"/>
              </a:ext>
            </a:extLst>
          </p:cNvPr>
          <p:cNvSpPr>
            <a:spLocks noGrp="1"/>
          </p:cNvSpPr>
          <p:nvPr>
            <p:ph type="title"/>
          </p:nvPr>
        </p:nvSpPr>
        <p:spPr/>
        <p:txBody>
          <a:bodyPr/>
          <a:lstStyle/>
          <a:p>
            <a:r>
              <a:rPr lang="en-US" dirty="0"/>
              <a:t>4. </a:t>
            </a:r>
            <a:r>
              <a:rPr lang="en-US" dirty="0" err="1"/>
              <a:t>Hequetai</a:t>
            </a:r>
            <a:endParaRPr lang="en-US" dirty="0"/>
          </a:p>
        </p:txBody>
      </p:sp>
      <p:sp>
        <p:nvSpPr>
          <p:cNvPr id="3" name="Content Placeholder 2">
            <a:extLst>
              <a:ext uri="{FF2B5EF4-FFF2-40B4-BE49-F238E27FC236}">
                <a16:creationId xmlns:a16="http://schemas.microsoft.com/office/drawing/2014/main" id="{6E59B463-6138-A0FE-94C2-FE57610DFDE7}"/>
              </a:ext>
            </a:extLst>
          </p:cNvPr>
          <p:cNvSpPr>
            <a:spLocks noGrp="1"/>
          </p:cNvSpPr>
          <p:nvPr>
            <p:ph idx="1"/>
          </p:nvPr>
        </p:nvSpPr>
        <p:spPr/>
        <p:txBody>
          <a:bodyPr>
            <a:noAutofit/>
          </a:bodyPr>
          <a:lstStyle/>
          <a:p>
            <a:pPr>
              <a:buFont typeface="Arial" panose="020B0604020202020204" pitchFamily="34" charset="0"/>
              <a:buChar char="•"/>
            </a:pPr>
            <a:r>
              <a:rPr lang="en-AU" sz="2800" dirty="0">
                <a:solidFill>
                  <a:schemeClr val="tx1"/>
                </a:solidFill>
                <a:effectLst/>
                <a:latin typeface="Calibri" panose="020F0502020204030204" pitchFamily="34" charset="0"/>
                <a:cs typeface="Calibri" panose="020F0502020204030204" pitchFamily="34" charset="0"/>
              </a:rPr>
              <a:t>Translated as “The Followers”</a:t>
            </a:r>
          </a:p>
          <a:p>
            <a:pPr>
              <a:buFont typeface="Arial" panose="020B0604020202020204" pitchFamily="34" charset="0"/>
              <a:buChar char="•"/>
            </a:pPr>
            <a:r>
              <a:rPr lang="en-AU" sz="2800" dirty="0">
                <a:solidFill>
                  <a:schemeClr val="tx1"/>
                </a:solidFill>
                <a:effectLst/>
                <a:latin typeface="Calibri" panose="020F0502020204030204" pitchFamily="34" charset="0"/>
                <a:cs typeface="Calibri" panose="020F0502020204030204" pitchFamily="34" charset="0"/>
              </a:rPr>
              <a:t>A group of high level nobles who surrounded the </a:t>
            </a:r>
            <a:r>
              <a:rPr lang="en-AU" sz="2800" dirty="0" err="1">
                <a:solidFill>
                  <a:schemeClr val="tx1"/>
                </a:solidFill>
                <a:effectLst/>
                <a:latin typeface="Calibri" panose="020F0502020204030204" pitchFamily="34" charset="0"/>
                <a:cs typeface="Calibri" panose="020F0502020204030204" pitchFamily="34" charset="0"/>
              </a:rPr>
              <a:t>Wanax</a:t>
            </a:r>
            <a:r>
              <a:rPr lang="en-AU" sz="2800" dirty="0">
                <a:solidFill>
                  <a:schemeClr val="tx1"/>
                </a:solidFill>
                <a:effectLst/>
                <a:latin typeface="Calibri" panose="020F0502020204030204" pitchFamily="34" charset="0"/>
                <a:cs typeface="Calibri" panose="020F0502020204030204" pitchFamily="34" charset="0"/>
              </a:rPr>
              <a:t>, and operated as an inner circle and a security entourage</a:t>
            </a:r>
          </a:p>
          <a:p>
            <a:pPr>
              <a:buFont typeface="Arial" panose="020B0604020202020204" pitchFamily="34" charset="0"/>
              <a:buChar char="•"/>
            </a:pPr>
            <a:r>
              <a:rPr lang="en-AU" sz="2800" dirty="0">
                <a:solidFill>
                  <a:schemeClr val="tx1"/>
                </a:solidFill>
                <a:effectLst/>
                <a:latin typeface="Calibri" panose="020F0502020204030204" pitchFamily="34" charset="0"/>
                <a:cs typeface="Calibri" panose="020F0502020204030204" pitchFamily="34" charset="0"/>
              </a:rPr>
              <a:t>Formalized version of the King's closest </a:t>
            </a:r>
            <a:r>
              <a:rPr lang="en-AU" sz="2800" dirty="0" err="1">
                <a:solidFill>
                  <a:schemeClr val="tx1"/>
                </a:solidFill>
                <a:effectLst/>
                <a:latin typeface="Calibri" panose="020F0502020204030204" pitchFamily="34" charset="0"/>
                <a:cs typeface="Calibri" panose="020F0502020204030204" pitchFamily="34" charset="0"/>
              </a:rPr>
              <a:t>maryannu</a:t>
            </a:r>
            <a:r>
              <a:rPr lang="en-AU" sz="2800" dirty="0">
                <a:solidFill>
                  <a:schemeClr val="tx1"/>
                </a:solidFill>
                <a:effectLst/>
                <a:latin typeface="Calibri" panose="020F0502020204030204" pitchFamily="34" charset="0"/>
                <a:cs typeface="Calibri" panose="020F0502020204030204" pitchFamily="34" charset="0"/>
              </a:rPr>
              <a:t> (chariot riding slaver aristocrats)</a:t>
            </a:r>
          </a:p>
          <a:p>
            <a:pPr>
              <a:buFont typeface="Arial" panose="020B0604020202020204" pitchFamily="34" charset="0"/>
              <a:buChar char="•"/>
            </a:pPr>
            <a:r>
              <a:rPr lang="en-AU" sz="2800" dirty="0">
                <a:solidFill>
                  <a:schemeClr val="tx1"/>
                </a:solidFill>
                <a:effectLst/>
                <a:latin typeface="Calibri" panose="020F0502020204030204" pitchFamily="34" charset="0"/>
                <a:cs typeface="Calibri" panose="020F0502020204030204" pitchFamily="34" charset="0"/>
              </a:rPr>
              <a:t>Special clothing which may have been reserved for their </a:t>
            </a:r>
            <a:r>
              <a:rPr lang="en-AU" sz="2800" dirty="0" err="1">
                <a:solidFill>
                  <a:schemeClr val="tx1"/>
                </a:solidFill>
                <a:effectLst/>
                <a:latin typeface="Calibri" panose="020F0502020204030204" pitchFamily="34" charset="0"/>
                <a:cs typeface="Calibri" panose="020F0502020204030204" pitchFamily="34" charset="0"/>
              </a:rPr>
              <a:t>maryannu</a:t>
            </a:r>
            <a:r>
              <a:rPr lang="en-AU" sz="2800" dirty="0">
                <a:solidFill>
                  <a:schemeClr val="tx1"/>
                </a:solidFill>
                <a:effectLst/>
                <a:latin typeface="Calibri" panose="020F0502020204030204" pitchFamily="34" charset="0"/>
                <a:cs typeface="Calibri" panose="020F0502020204030204" pitchFamily="34" charset="0"/>
              </a:rPr>
              <a:t> class. </a:t>
            </a:r>
          </a:p>
          <a:p>
            <a:pPr>
              <a:buFont typeface="Arial" panose="020B0604020202020204" pitchFamily="34" charset="0"/>
              <a:buChar char="•"/>
            </a:pPr>
            <a:r>
              <a:rPr lang="en-AU" sz="2800" dirty="0">
                <a:solidFill>
                  <a:schemeClr val="tx1"/>
                </a:solidFill>
                <a:effectLst/>
                <a:latin typeface="Calibri" panose="020F0502020204030204" pitchFamily="34" charset="0"/>
                <a:cs typeface="Calibri" panose="020F0502020204030204" pitchFamily="34" charset="0"/>
              </a:rPr>
              <a:t>Special status in Aegean society, as well as the connection between wealth and family in Minoan societies.</a:t>
            </a:r>
          </a:p>
        </p:txBody>
      </p:sp>
    </p:spTree>
    <p:extLst>
      <p:ext uri="{BB962C8B-B14F-4D97-AF65-F5344CB8AC3E}">
        <p14:creationId xmlns:p14="http://schemas.microsoft.com/office/powerpoint/2010/main" val="2899002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B7FF-019D-D136-6D9F-5D8490E72F03}"/>
              </a:ext>
            </a:extLst>
          </p:cNvPr>
          <p:cNvSpPr>
            <a:spLocks noGrp="1"/>
          </p:cNvSpPr>
          <p:nvPr>
            <p:ph type="title"/>
          </p:nvPr>
        </p:nvSpPr>
        <p:spPr/>
        <p:txBody>
          <a:bodyPr/>
          <a:lstStyle/>
          <a:p>
            <a:r>
              <a:rPr lang="en-US" dirty="0"/>
              <a:t>5. Palace Elite</a:t>
            </a:r>
          </a:p>
        </p:txBody>
      </p:sp>
      <p:sp>
        <p:nvSpPr>
          <p:cNvPr id="3" name="Content Placeholder 2">
            <a:extLst>
              <a:ext uri="{FF2B5EF4-FFF2-40B4-BE49-F238E27FC236}">
                <a16:creationId xmlns:a16="http://schemas.microsoft.com/office/drawing/2014/main" id="{6E59B463-6138-A0FE-94C2-FE57610DFDE7}"/>
              </a:ext>
            </a:extLst>
          </p:cNvPr>
          <p:cNvSpPr>
            <a:spLocks noGrp="1"/>
          </p:cNvSpPr>
          <p:nvPr>
            <p:ph idx="1"/>
          </p:nvPr>
        </p:nvSpPr>
        <p:spPr/>
        <p:txBody>
          <a:bodyPr>
            <a:noAutofit/>
          </a:bodyPr>
          <a:lstStyle/>
          <a:p>
            <a:pPr>
              <a:buFont typeface="Arial" panose="020B0604020202020204" pitchFamily="34" charset="0"/>
              <a:buChar char="•"/>
            </a:pPr>
            <a:r>
              <a:rPr lang="en-AU" sz="3600" dirty="0">
                <a:solidFill>
                  <a:schemeClr val="tx1"/>
                </a:solidFill>
                <a:effectLst/>
                <a:latin typeface="Calibri" panose="020F0502020204030204" pitchFamily="34" charset="0"/>
                <a:cs typeface="Calibri" panose="020F0502020204030204" pitchFamily="34" charset="0"/>
              </a:rPr>
              <a:t>Priests and priestesses who would be responsible for leading and performing religious rituals and services</a:t>
            </a:r>
          </a:p>
          <a:p>
            <a:pPr>
              <a:buFont typeface="Arial" panose="020B0604020202020204" pitchFamily="34" charset="0"/>
              <a:buChar char="•"/>
            </a:pPr>
            <a:r>
              <a:rPr lang="en-AU" sz="3600" dirty="0">
                <a:solidFill>
                  <a:schemeClr val="tx1"/>
                </a:solidFill>
                <a:effectLst/>
                <a:latin typeface="Calibri" panose="020F0502020204030204" pitchFamily="34" charset="0"/>
                <a:cs typeface="Calibri" panose="020F0502020204030204" pitchFamily="34" charset="0"/>
              </a:rPr>
              <a:t>Perhaps because it was a goddess religion or because the society had important roles for women, there were many more priestesses than priests</a:t>
            </a:r>
          </a:p>
        </p:txBody>
      </p:sp>
    </p:spTree>
    <p:extLst>
      <p:ext uri="{BB962C8B-B14F-4D97-AF65-F5344CB8AC3E}">
        <p14:creationId xmlns:p14="http://schemas.microsoft.com/office/powerpoint/2010/main" val="61915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B7FF-019D-D136-6D9F-5D8490E72F03}"/>
              </a:ext>
            </a:extLst>
          </p:cNvPr>
          <p:cNvSpPr>
            <a:spLocks noGrp="1"/>
          </p:cNvSpPr>
          <p:nvPr>
            <p:ph type="title"/>
          </p:nvPr>
        </p:nvSpPr>
        <p:spPr/>
        <p:txBody>
          <a:bodyPr/>
          <a:lstStyle/>
          <a:p>
            <a:r>
              <a:rPr lang="en-US" dirty="0"/>
              <a:t>6. Skilled Workers/Craftsmen </a:t>
            </a:r>
          </a:p>
        </p:txBody>
      </p:sp>
      <p:sp>
        <p:nvSpPr>
          <p:cNvPr id="3" name="Content Placeholder 2">
            <a:extLst>
              <a:ext uri="{FF2B5EF4-FFF2-40B4-BE49-F238E27FC236}">
                <a16:creationId xmlns:a16="http://schemas.microsoft.com/office/drawing/2014/main" id="{6E59B463-6138-A0FE-94C2-FE57610DFDE7}"/>
              </a:ext>
            </a:extLst>
          </p:cNvPr>
          <p:cNvSpPr>
            <a:spLocks noGrp="1"/>
          </p:cNvSpPr>
          <p:nvPr>
            <p:ph idx="1"/>
          </p:nvPr>
        </p:nvSpPr>
        <p:spPr/>
        <p:txBody>
          <a:bodyPr>
            <a:noAutofit/>
          </a:bodyPr>
          <a:lstStyle/>
          <a:p>
            <a:pPr>
              <a:buFont typeface="Arial" panose="020B0604020202020204" pitchFamily="34" charset="0"/>
              <a:buChar char="•"/>
            </a:pPr>
            <a:r>
              <a:rPr lang="en-AU" sz="3600" dirty="0">
                <a:solidFill>
                  <a:schemeClr val="tx1"/>
                </a:solidFill>
                <a:effectLst/>
                <a:latin typeface="Calibri" panose="020F0502020204030204" pitchFamily="34" charset="0"/>
                <a:cs typeface="Calibri" panose="020F0502020204030204" pitchFamily="34" charset="0"/>
              </a:rPr>
              <a:t>Blacksmiths, jewellers, metal workers, chariot makers, potters, shepherds, beekeepers, farmers</a:t>
            </a:r>
          </a:p>
        </p:txBody>
      </p:sp>
    </p:spTree>
    <p:extLst>
      <p:ext uri="{BB962C8B-B14F-4D97-AF65-F5344CB8AC3E}">
        <p14:creationId xmlns:p14="http://schemas.microsoft.com/office/powerpoint/2010/main" val="2906558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5B7FF-019D-D136-6D9F-5D8490E72F03}"/>
              </a:ext>
            </a:extLst>
          </p:cNvPr>
          <p:cNvSpPr>
            <a:spLocks noGrp="1"/>
          </p:cNvSpPr>
          <p:nvPr>
            <p:ph type="title"/>
          </p:nvPr>
        </p:nvSpPr>
        <p:spPr/>
        <p:txBody>
          <a:bodyPr/>
          <a:lstStyle/>
          <a:p>
            <a:r>
              <a:rPr lang="en-US" dirty="0"/>
              <a:t>7. Slaves</a:t>
            </a:r>
          </a:p>
        </p:txBody>
      </p:sp>
      <p:sp>
        <p:nvSpPr>
          <p:cNvPr id="3" name="Content Placeholder 2">
            <a:extLst>
              <a:ext uri="{FF2B5EF4-FFF2-40B4-BE49-F238E27FC236}">
                <a16:creationId xmlns:a16="http://schemas.microsoft.com/office/drawing/2014/main" id="{6E59B463-6138-A0FE-94C2-FE57610DFDE7}"/>
              </a:ext>
            </a:extLst>
          </p:cNvPr>
          <p:cNvSpPr>
            <a:spLocks noGrp="1"/>
          </p:cNvSpPr>
          <p:nvPr>
            <p:ph idx="1"/>
          </p:nvPr>
        </p:nvSpPr>
        <p:spPr/>
        <p:txBody>
          <a:bodyPr>
            <a:noAutofit/>
          </a:bodyPr>
          <a:lstStyle/>
          <a:p>
            <a:pPr>
              <a:buFont typeface="Arial" panose="020B0604020202020204" pitchFamily="34" charset="0"/>
              <a:buChar char="•"/>
            </a:pPr>
            <a:r>
              <a:rPr lang="en-AU" sz="3600" dirty="0">
                <a:solidFill>
                  <a:schemeClr val="tx1"/>
                </a:solidFill>
                <a:effectLst/>
                <a:latin typeface="Calibri" panose="020F0502020204030204" pitchFamily="34" charset="0"/>
                <a:cs typeface="Calibri" panose="020F0502020204030204" pitchFamily="34" charset="0"/>
              </a:rPr>
              <a:t>It is likely that slaves existed - Common in the Bronze Age</a:t>
            </a:r>
          </a:p>
          <a:p>
            <a:pPr>
              <a:buFont typeface="Arial" panose="020B0604020202020204" pitchFamily="34" charset="0"/>
              <a:buChar char="•"/>
            </a:pPr>
            <a:r>
              <a:rPr lang="en-AU" sz="3600" dirty="0">
                <a:solidFill>
                  <a:schemeClr val="tx1"/>
                </a:solidFill>
                <a:effectLst/>
                <a:latin typeface="Calibri" panose="020F0502020204030204" pitchFamily="34" charset="0"/>
                <a:cs typeface="Calibri" panose="020F0502020204030204" pitchFamily="34" charset="0"/>
              </a:rPr>
              <a:t>Owned by elite? Traded?</a:t>
            </a:r>
          </a:p>
        </p:txBody>
      </p:sp>
    </p:spTree>
    <p:extLst>
      <p:ext uri="{BB962C8B-B14F-4D97-AF65-F5344CB8AC3E}">
        <p14:creationId xmlns:p14="http://schemas.microsoft.com/office/powerpoint/2010/main" val="2934551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572CE7D-DD55-2901-AFBA-1F0626D5CACF}"/>
              </a:ext>
            </a:extLst>
          </p:cNvPr>
          <p:cNvSpPr>
            <a:spLocks noGrp="1"/>
          </p:cNvSpPr>
          <p:nvPr>
            <p:ph type="title"/>
          </p:nvPr>
        </p:nvSpPr>
        <p:spPr>
          <a:xfrm>
            <a:off x="108155" y="675838"/>
            <a:ext cx="12074525" cy="4522946"/>
          </a:xfrm>
        </p:spPr>
        <p:txBody>
          <a:bodyPr vert="horz" lIns="91440" tIns="45720" rIns="91440" bIns="45720" rtlCol="0" anchor="b">
            <a:noAutofit/>
          </a:bodyPr>
          <a:lstStyle/>
          <a:p>
            <a:r>
              <a:rPr lang="en-US" sz="2600" dirty="0">
                <a:solidFill>
                  <a:schemeClr val="bg1"/>
                </a:solidFill>
                <a:effectLst/>
              </a:rPr>
              <a:t>While the royalty of the </a:t>
            </a:r>
            <a:r>
              <a:rPr lang="en-US" sz="2600" dirty="0" err="1">
                <a:solidFill>
                  <a:schemeClr val="bg1"/>
                </a:solidFill>
                <a:effectLst/>
              </a:rPr>
              <a:t>civilisation</a:t>
            </a:r>
            <a:r>
              <a:rPr lang="en-US" sz="2600" dirty="0">
                <a:solidFill>
                  <a:schemeClr val="bg1"/>
                </a:solidFill>
                <a:effectLst/>
              </a:rPr>
              <a:t> were kings not queens and men ran many parts of the society, the Minoan </a:t>
            </a:r>
            <a:r>
              <a:rPr lang="en-US" sz="2600" dirty="0" err="1">
                <a:solidFill>
                  <a:schemeClr val="bg1"/>
                </a:solidFill>
                <a:effectLst/>
              </a:rPr>
              <a:t>civilisation</a:t>
            </a:r>
            <a:r>
              <a:rPr lang="en-US" sz="2600" dirty="0">
                <a:solidFill>
                  <a:schemeClr val="bg1"/>
                </a:solidFill>
                <a:effectLst/>
              </a:rPr>
              <a:t> seems to have allowed women to do the same things men did. </a:t>
            </a:r>
            <a:br>
              <a:rPr lang="en-US" sz="2600" dirty="0">
                <a:solidFill>
                  <a:schemeClr val="bg1"/>
                </a:solidFill>
                <a:effectLst/>
              </a:rPr>
            </a:br>
            <a:br>
              <a:rPr lang="en-US" sz="2600" dirty="0">
                <a:solidFill>
                  <a:schemeClr val="bg1"/>
                </a:solidFill>
                <a:effectLst/>
              </a:rPr>
            </a:br>
            <a:r>
              <a:rPr lang="en-US" sz="2600" dirty="0">
                <a:solidFill>
                  <a:schemeClr val="bg1"/>
                </a:solidFill>
                <a:effectLst/>
              </a:rPr>
              <a:t>This </a:t>
            </a:r>
            <a:r>
              <a:rPr lang="en-US" sz="2600" dirty="0" err="1">
                <a:solidFill>
                  <a:schemeClr val="bg1"/>
                </a:solidFill>
                <a:effectLst/>
              </a:rPr>
              <a:t>civilisation</a:t>
            </a:r>
            <a:r>
              <a:rPr lang="en-US" sz="2600" dirty="0">
                <a:solidFill>
                  <a:schemeClr val="bg1"/>
                </a:solidFill>
                <a:effectLst/>
              </a:rPr>
              <a:t> probably did not have a land army, but a navy, so when the men in the navy were off at sea, women probably helped run much of Minoan society and politics.</a:t>
            </a:r>
            <a:br>
              <a:rPr lang="en-US" sz="2600" dirty="0">
                <a:solidFill>
                  <a:schemeClr val="bg1"/>
                </a:solidFill>
                <a:effectLst/>
              </a:rPr>
            </a:br>
            <a:r>
              <a:rPr lang="en-US" sz="2600" dirty="0">
                <a:solidFill>
                  <a:schemeClr val="bg1"/>
                </a:solidFill>
                <a:effectLst/>
              </a:rPr>
              <a:t> Women and men even participated in the same sports. </a:t>
            </a:r>
            <a:br>
              <a:rPr lang="en-US" sz="2600" dirty="0">
                <a:solidFill>
                  <a:schemeClr val="bg1"/>
                </a:solidFill>
                <a:effectLst/>
              </a:rPr>
            </a:br>
            <a:br>
              <a:rPr lang="en-US" sz="2600" dirty="0">
                <a:solidFill>
                  <a:schemeClr val="bg1"/>
                </a:solidFill>
                <a:effectLst/>
              </a:rPr>
            </a:br>
            <a:r>
              <a:rPr lang="en-US" sz="2600" dirty="0">
                <a:solidFill>
                  <a:schemeClr val="bg1"/>
                </a:solidFill>
                <a:effectLst/>
              </a:rPr>
              <a:t>Some of the most popular sports that both genders participated in were wrestling and bull-jumping, a sport where a bull ran at a person who would then try to jump and somersault over it. </a:t>
            </a:r>
            <a:br>
              <a:rPr lang="en-US" sz="2600" dirty="0">
                <a:solidFill>
                  <a:schemeClr val="bg1"/>
                </a:solidFill>
                <a:effectLst/>
              </a:rPr>
            </a:br>
            <a:br>
              <a:rPr lang="en-US" sz="2600" dirty="0">
                <a:solidFill>
                  <a:schemeClr val="bg1"/>
                </a:solidFill>
                <a:effectLst/>
              </a:rPr>
            </a:br>
            <a:r>
              <a:rPr lang="en-US" sz="2600" dirty="0">
                <a:solidFill>
                  <a:schemeClr val="bg1"/>
                </a:solidFill>
                <a:effectLst/>
              </a:rPr>
              <a:t>Also, unlike the later religion of Greece, which </a:t>
            </a:r>
            <a:r>
              <a:rPr lang="en-US" sz="2600" dirty="0" err="1">
                <a:solidFill>
                  <a:schemeClr val="bg1"/>
                </a:solidFill>
                <a:effectLst/>
              </a:rPr>
              <a:t>emphasised</a:t>
            </a:r>
            <a:r>
              <a:rPr lang="en-US" sz="2600" dirty="0">
                <a:solidFill>
                  <a:schemeClr val="bg1"/>
                </a:solidFill>
                <a:effectLst/>
              </a:rPr>
              <a:t> the male gods like Zeus, Minoan religion was primarily composed of worshiping goddesses.</a:t>
            </a:r>
            <a:br>
              <a:rPr lang="en-US" sz="2600" dirty="0">
                <a:solidFill>
                  <a:schemeClr val="bg1"/>
                </a:solidFill>
                <a:effectLst/>
              </a:rPr>
            </a:br>
            <a:endParaRPr lang="en-US" sz="2600" dirty="0">
              <a:solidFill>
                <a:schemeClr val="bg1"/>
              </a:solidFill>
            </a:endParaRPr>
          </a:p>
        </p:txBody>
      </p:sp>
      <p:pic>
        <p:nvPicPr>
          <p:cNvPr id="3" name="Picture 2">
            <a:extLst>
              <a:ext uri="{FF2B5EF4-FFF2-40B4-BE49-F238E27FC236}">
                <a16:creationId xmlns:a16="http://schemas.microsoft.com/office/drawing/2014/main" id="{1B9FB050-EBA3-8A8F-3F76-4826A4B32862}"/>
              </a:ext>
            </a:extLst>
          </p:cNvPr>
          <p:cNvPicPr>
            <a:picLocks noChangeAspect="1"/>
          </p:cNvPicPr>
          <p:nvPr/>
        </p:nvPicPr>
        <p:blipFill>
          <a:blip r:embed="rId2"/>
          <a:stretch>
            <a:fillRect/>
          </a:stretch>
        </p:blipFill>
        <p:spPr>
          <a:xfrm>
            <a:off x="10673080" y="5265268"/>
            <a:ext cx="1270000" cy="1270000"/>
          </a:xfrm>
          <a:prstGeom prst="rect">
            <a:avLst/>
          </a:prstGeom>
        </p:spPr>
      </p:pic>
    </p:spTree>
    <p:extLst>
      <p:ext uri="{BB962C8B-B14F-4D97-AF65-F5344CB8AC3E}">
        <p14:creationId xmlns:p14="http://schemas.microsoft.com/office/powerpoint/2010/main" val="2162931807"/>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AF9CEA2-5E33-4250-D87B-7F6132C5A0AB}"/>
              </a:ext>
            </a:extLst>
          </p:cNvPr>
          <p:cNvPicPr>
            <a:picLocks noChangeAspect="1"/>
          </p:cNvPicPr>
          <p:nvPr/>
        </p:nvPicPr>
        <p:blipFill rotWithShape="1">
          <a:blip r:embed="rId3"/>
          <a:srcRect t="1253" b="62"/>
          <a:stretch/>
        </p:blipFill>
        <p:spPr>
          <a:xfrm>
            <a:off x="20" y="10"/>
            <a:ext cx="12191980" cy="6857990"/>
          </a:xfrm>
          <a:prstGeom prst="rect">
            <a:avLst/>
          </a:prstGeom>
        </p:spPr>
      </p:pic>
    </p:spTree>
    <p:extLst>
      <p:ext uri="{BB962C8B-B14F-4D97-AF65-F5344CB8AC3E}">
        <p14:creationId xmlns:p14="http://schemas.microsoft.com/office/powerpoint/2010/main" val="3816209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A5CF7-8440-9E1E-FE10-1F378487D942}"/>
              </a:ext>
            </a:extLst>
          </p:cNvPr>
          <p:cNvSpPr>
            <a:spLocks noGrp="1"/>
          </p:cNvSpPr>
          <p:nvPr>
            <p:ph type="title"/>
          </p:nvPr>
        </p:nvSpPr>
        <p:spPr/>
        <p:txBody>
          <a:bodyPr/>
          <a:lstStyle/>
          <a:p>
            <a:pPr algn="ctr"/>
            <a:r>
              <a:rPr lang="en-US" dirty="0"/>
              <a:t>ACTIVITY – Practice Source Analysis</a:t>
            </a:r>
          </a:p>
        </p:txBody>
      </p:sp>
      <p:sp>
        <p:nvSpPr>
          <p:cNvPr id="3" name="Content Placeholder 2">
            <a:extLst>
              <a:ext uri="{FF2B5EF4-FFF2-40B4-BE49-F238E27FC236}">
                <a16:creationId xmlns:a16="http://schemas.microsoft.com/office/drawing/2014/main" id="{E7F52C43-5C12-0D5F-F845-ADEE46AE21CD}"/>
              </a:ext>
            </a:extLst>
          </p:cNvPr>
          <p:cNvSpPr>
            <a:spLocks noGrp="1"/>
          </p:cNvSpPr>
          <p:nvPr>
            <p:ph idx="1"/>
          </p:nvPr>
        </p:nvSpPr>
        <p:spPr/>
        <p:txBody>
          <a:bodyPr/>
          <a:lstStyle/>
          <a:p>
            <a:pPr algn="ctr"/>
            <a:r>
              <a:rPr lang="en-US" dirty="0"/>
              <a:t>Choose ONE (1) of the sources to </a:t>
            </a:r>
            <a:r>
              <a:rPr lang="en-US" dirty="0" err="1"/>
              <a:t>analyse</a:t>
            </a:r>
            <a:r>
              <a:rPr lang="en-US" dirty="0"/>
              <a:t> and complete the questions.</a:t>
            </a:r>
          </a:p>
          <a:p>
            <a:pPr algn="ctr"/>
            <a:r>
              <a:rPr lang="en-US" dirty="0"/>
              <a:t>Swap with ONE (1) other student for feedback.</a:t>
            </a:r>
          </a:p>
          <a:p>
            <a:pPr algn="ctr"/>
            <a:endParaRPr lang="en-US" dirty="0"/>
          </a:p>
          <a:p>
            <a:pPr algn="ctr"/>
            <a:r>
              <a:rPr lang="en-US" b="1" u="sng" dirty="0"/>
              <a:t>SUMMARY</a:t>
            </a:r>
          </a:p>
          <a:p>
            <a:pPr algn="ctr"/>
            <a:r>
              <a:rPr lang="en-US" i="1" dirty="0"/>
              <a:t>Describe</a:t>
            </a:r>
            <a:r>
              <a:rPr lang="en-US" dirty="0"/>
              <a:t> the Minoan social structure in </a:t>
            </a:r>
            <a:r>
              <a:rPr lang="en-US"/>
              <a:t>10 words.</a:t>
            </a:r>
            <a:endParaRPr lang="en-US" i="1" dirty="0"/>
          </a:p>
        </p:txBody>
      </p:sp>
    </p:spTree>
    <p:extLst>
      <p:ext uri="{BB962C8B-B14F-4D97-AF65-F5344CB8AC3E}">
        <p14:creationId xmlns:p14="http://schemas.microsoft.com/office/powerpoint/2010/main" val="195833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D7D3-C4B5-A15F-833C-AF5D7BDA41EA}"/>
              </a:ext>
            </a:extLst>
          </p:cNvPr>
          <p:cNvSpPr>
            <a:spLocks noGrp="1"/>
          </p:cNvSpPr>
          <p:nvPr>
            <p:ph type="title"/>
          </p:nvPr>
        </p:nvSpPr>
        <p:spPr/>
        <p:txBody>
          <a:bodyPr/>
          <a:lstStyle/>
          <a:p>
            <a:pPr algn="ctr"/>
            <a:r>
              <a:rPr lang="en-US"/>
              <a:t>Activity 1 – Portfolio Task Feedback</a:t>
            </a:r>
            <a:endParaRPr lang="en-US" dirty="0"/>
          </a:p>
        </p:txBody>
      </p:sp>
      <p:graphicFrame>
        <p:nvGraphicFramePr>
          <p:cNvPr id="5" name="Content Placeholder 2">
            <a:extLst>
              <a:ext uri="{FF2B5EF4-FFF2-40B4-BE49-F238E27FC236}">
                <a16:creationId xmlns:a16="http://schemas.microsoft.com/office/drawing/2014/main" id="{AE88323A-7375-F019-2ED1-CF8A69897D10}"/>
              </a:ext>
            </a:extLst>
          </p:cNvPr>
          <p:cNvGraphicFramePr>
            <a:graphicFrameLocks noGrp="1"/>
          </p:cNvGraphicFramePr>
          <p:nvPr>
            <p:ph idx="1"/>
            <p:extLst>
              <p:ext uri="{D42A27DB-BD31-4B8C-83A1-F6EECF244321}">
                <p14:modId xmlns:p14="http://schemas.microsoft.com/office/powerpoint/2010/main" val="1029967297"/>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259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7" name="Rectangle 1036">
            <a:extLst>
              <a:ext uri="{FF2B5EF4-FFF2-40B4-BE49-F238E27FC236}">
                <a16:creationId xmlns:a16="http://schemas.microsoft.com/office/drawing/2014/main" id="{B2497AD7-494E-467E-8084-3B7B78A925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D29C8-BDEF-367C-0DA7-1BC49ACFA0F9}"/>
              </a:ext>
            </a:extLst>
          </p:cNvPr>
          <p:cNvSpPr>
            <a:spLocks noGrp="1"/>
          </p:cNvSpPr>
          <p:nvPr>
            <p:ph type="title"/>
          </p:nvPr>
        </p:nvSpPr>
        <p:spPr>
          <a:xfrm>
            <a:off x="820122" y="634946"/>
            <a:ext cx="5060512" cy="1450757"/>
          </a:xfrm>
        </p:spPr>
        <p:txBody>
          <a:bodyPr>
            <a:normAutofit/>
          </a:bodyPr>
          <a:lstStyle/>
          <a:p>
            <a:r>
              <a:rPr lang="en-US" dirty="0"/>
              <a:t>PREDICT</a:t>
            </a:r>
            <a:endParaRPr lang="en-US"/>
          </a:p>
        </p:txBody>
      </p:sp>
      <p:cxnSp>
        <p:nvCxnSpPr>
          <p:cNvPr id="1039" name="Straight Connector 1038">
            <a:extLst>
              <a:ext uri="{FF2B5EF4-FFF2-40B4-BE49-F238E27FC236}">
                <a16:creationId xmlns:a16="http://schemas.microsoft.com/office/drawing/2014/main" id="{083CCEFB-C9A4-47E8-8467-3574B0C2548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9745" y="2086188"/>
            <a:ext cx="5010889"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06001FE-36F2-C1CA-0814-6818D63A358D}"/>
              </a:ext>
            </a:extLst>
          </p:cNvPr>
          <p:cNvSpPr>
            <a:spLocks noGrp="1"/>
          </p:cNvSpPr>
          <p:nvPr>
            <p:ph idx="1"/>
          </p:nvPr>
        </p:nvSpPr>
        <p:spPr>
          <a:xfrm>
            <a:off x="820122" y="2198914"/>
            <a:ext cx="5060512" cy="3670180"/>
          </a:xfrm>
        </p:spPr>
        <p:txBody>
          <a:bodyPr>
            <a:normAutofit/>
          </a:bodyPr>
          <a:lstStyle/>
          <a:p>
            <a:r>
              <a:rPr lang="en-US" i="1" dirty="0" err="1"/>
              <a:t>Analyse</a:t>
            </a:r>
            <a:r>
              <a:rPr lang="en-US" dirty="0"/>
              <a:t> the images below. </a:t>
            </a:r>
            <a:endParaRPr lang="en-US"/>
          </a:p>
          <a:p>
            <a:r>
              <a:rPr lang="en-US" b="1" u="sng"/>
              <a:t>STEP 1: THINK – what do you THINK the Minoan social structure was like?</a:t>
            </a:r>
          </a:p>
          <a:p>
            <a:r>
              <a:rPr lang="en-US" i="1"/>
              <a:t> - this should be conducted alone, silently, for ONE (1) minute - </a:t>
            </a:r>
          </a:p>
        </p:txBody>
      </p:sp>
      <p:pic>
        <p:nvPicPr>
          <p:cNvPr id="1028" name="Picture 4" descr="Minos | Knossos Guides">
            <a:extLst>
              <a:ext uri="{FF2B5EF4-FFF2-40B4-BE49-F238E27FC236}">
                <a16:creationId xmlns:a16="http://schemas.microsoft.com/office/drawing/2014/main" id="{655C5F22-E242-264D-8F45-19831EB470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171" r="10674" b="2"/>
          <a:stretch/>
        </p:blipFill>
        <p:spPr bwMode="auto">
          <a:xfrm>
            <a:off x="6311368" y="-2"/>
            <a:ext cx="2917456" cy="340777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ocial Structure Government and Trade - Minoan Civilization">
            <a:extLst>
              <a:ext uri="{FF2B5EF4-FFF2-40B4-BE49-F238E27FC236}">
                <a16:creationId xmlns:a16="http://schemas.microsoft.com/office/drawing/2014/main" id="{664C96ED-774A-04CE-22E2-2A9B81ED8D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22" t="-589" r="46580" b="589"/>
          <a:stretch/>
        </p:blipFill>
        <p:spPr bwMode="auto">
          <a:xfrm>
            <a:off x="9320264" y="-2655"/>
            <a:ext cx="2917457" cy="340777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he Stream of Time: The Minoans: Their Polity">
            <a:extLst>
              <a:ext uri="{FF2B5EF4-FFF2-40B4-BE49-F238E27FC236}">
                <a16:creationId xmlns:a16="http://schemas.microsoft.com/office/drawing/2014/main" id="{CC3B130C-2A22-263B-E186-ECB8B27BDF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06" r="1" b="7501"/>
          <a:stretch/>
        </p:blipFill>
        <p:spPr bwMode="auto">
          <a:xfrm>
            <a:off x="6311368" y="3494316"/>
            <a:ext cx="5926353" cy="2837345"/>
          </a:xfrm>
          <a:prstGeom prst="rect">
            <a:avLst/>
          </a:prstGeom>
          <a:noFill/>
          <a:extLst>
            <a:ext uri="{909E8E84-426E-40DD-AFC4-6F175D3DCCD1}">
              <a14:hiddenFill xmlns:a14="http://schemas.microsoft.com/office/drawing/2010/main">
                <a:solidFill>
                  <a:srgbClr val="FFFFFF"/>
                </a:solidFill>
              </a14:hiddenFill>
            </a:ext>
          </a:extLst>
        </p:spPr>
      </p:pic>
      <p:sp>
        <p:nvSpPr>
          <p:cNvPr id="1041" name="Rectangle 1040">
            <a:extLst>
              <a:ext uri="{FF2B5EF4-FFF2-40B4-BE49-F238E27FC236}">
                <a16:creationId xmlns:a16="http://schemas.microsoft.com/office/drawing/2014/main" id="{024C883F-6B89-4D7D-9480-194830F512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AC8045"/>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3" name="Rectangle 1042">
            <a:extLst>
              <a:ext uri="{FF2B5EF4-FFF2-40B4-BE49-F238E27FC236}">
                <a16:creationId xmlns:a16="http://schemas.microsoft.com/office/drawing/2014/main" id="{EF991878-837F-43CA-8210-C48745873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68594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3158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ECF0FC6-D57B-48B6-9036-F4FFD91A4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CD29C8-BDEF-367C-0DA7-1BC49ACFA0F9}"/>
              </a:ext>
            </a:extLst>
          </p:cNvPr>
          <p:cNvSpPr>
            <a:spLocks noGrp="1"/>
          </p:cNvSpPr>
          <p:nvPr>
            <p:ph type="title"/>
          </p:nvPr>
        </p:nvSpPr>
        <p:spPr>
          <a:xfrm>
            <a:off x="990932" y="286603"/>
            <a:ext cx="6750987" cy="1450757"/>
          </a:xfrm>
        </p:spPr>
        <p:txBody>
          <a:bodyPr>
            <a:normAutofit/>
          </a:bodyPr>
          <a:lstStyle/>
          <a:p>
            <a:r>
              <a:rPr lang="en-US" dirty="0">
                <a:solidFill>
                  <a:schemeClr val="accent2"/>
                </a:solidFill>
              </a:rPr>
              <a:t>PREDICT</a:t>
            </a:r>
          </a:p>
        </p:txBody>
      </p:sp>
      <p:sp>
        <p:nvSpPr>
          <p:cNvPr id="3" name="Content Placeholder 2">
            <a:extLst>
              <a:ext uri="{FF2B5EF4-FFF2-40B4-BE49-F238E27FC236}">
                <a16:creationId xmlns:a16="http://schemas.microsoft.com/office/drawing/2014/main" id="{506001FE-36F2-C1CA-0814-6818D63A358D}"/>
              </a:ext>
            </a:extLst>
          </p:cNvPr>
          <p:cNvSpPr>
            <a:spLocks noGrp="1"/>
          </p:cNvSpPr>
          <p:nvPr>
            <p:ph idx="1"/>
          </p:nvPr>
        </p:nvSpPr>
        <p:spPr>
          <a:xfrm>
            <a:off x="1044204" y="2023962"/>
            <a:ext cx="6697715" cy="3845131"/>
          </a:xfrm>
        </p:spPr>
        <p:txBody>
          <a:bodyPr>
            <a:normAutofit/>
          </a:bodyPr>
          <a:lstStyle/>
          <a:p>
            <a:r>
              <a:rPr lang="en-US" sz="2800" b="1" u="sng" dirty="0"/>
              <a:t>STEP 2: PAIR – Pair up with a partner. </a:t>
            </a:r>
            <a:br>
              <a:rPr lang="en-US" sz="2800" b="1" u="sng" dirty="0"/>
            </a:br>
            <a:r>
              <a:rPr lang="en-US" sz="2800" b="1" u="sng" dirty="0"/>
              <a:t>Discuss what you THINK the Minoan social structure was like, based on the images you saw.</a:t>
            </a:r>
          </a:p>
          <a:p>
            <a:r>
              <a:rPr lang="en-US" sz="2800" i="1" dirty="0"/>
              <a:t> - what evidence was there?- </a:t>
            </a:r>
          </a:p>
        </p:txBody>
      </p:sp>
      <p:sp>
        <p:nvSpPr>
          <p:cNvPr id="10" name="Rectangle 9">
            <a:extLst>
              <a:ext uri="{FF2B5EF4-FFF2-40B4-BE49-F238E27FC236}">
                <a16:creationId xmlns:a16="http://schemas.microsoft.com/office/drawing/2014/main" id="{717A211C-5863-4303-AC3D-AEBFDF6D6A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087519CD-2FFF-42E3-BB0C-FEAA828B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70424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8CD29C8-BDEF-367C-0DA7-1BC49ACFA0F9}"/>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PREDICT</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460D12BA-D143-0A26-708C-F0895471EAB4}"/>
              </a:ext>
            </a:extLst>
          </p:cNvPr>
          <p:cNvGraphicFramePr>
            <a:graphicFrameLocks noGrp="1"/>
          </p:cNvGraphicFramePr>
          <p:nvPr>
            <p:ph idx="1"/>
            <p:extLst>
              <p:ext uri="{D42A27DB-BD31-4B8C-83A1-F6EECF244321}">
                <p14:modId xmlns:p14="http://schemas.microsoft.com/office/powerpoint/2010/main" val="318869182"/>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044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E31C-C6CD-9634-5420-399E3B4554D0}"/>
              </a:ext>
            </a:extLst>
          </p:cNvPr>
          <p:cNvSpPr>
            <a:spLocks noGrp="1"/>
          </p:cNvSpPr>
          <p:nvPr>
            <p:ph type="ctrTitle"/>
          </p:nvPr>
        </p:nvSpPr>
        <p:spPr/>
        <p:txBody>
          <a:bodyPr/>
          <a:lstStyle/>
          <a:p>
            <a:r>
              <a:rPr lang="en-US" dirty="0"/>
              <a:t>Today’s Lesson</a:t>
            </a:r>
          </a:p>
        </p:txBody>
      </p:sp>
      <p:sp>
        <p:nvSpPr>
          <p:cNvPr id="3" name="Subtitle 2">
            <a:extLst>
              <a:ext uri="{FF2B5EF4-FFF2-40B4-BE49-F238E27FC236}">
                <a16:creationId xmlns:a16="http://schemas.microsoft.com/office/drawing/2014/main" id="{2CDCA8E4-8715-796D-A101-A0D04F34B39E}"/>
              </a:ext>
            </a:extLst>
          </p:cNvPr>
          <p:cNvSpPr>
            <a:spLocks noGrp="1"/>
          </p:cNvSpPr>
          <p:nvPr>
            <p:ph type="subTitle" idx="1"/>
          </p:nvPr>
        </p:nvSpPr>
        <p:spPr/>
        <p:txBody>
          <a:bodyPr/>
          <a:lstStyle/>
          <a:p>
            <a:r>
              <a:rPr lang="en-US" dirty="0"/>
              <a:t>Social structure of </a:t>
            </a:r>
            <a:r>
              <a:rPr lang="en-US" dirty="0" err="1"/>
              <a:t>minoan</a:t>
            </a:r>
            <a:r>
              <a:rPr lang="en-US" dirty="0"/>
              <a:t> society </a:t>
            </a:r>
          </a:p>
        </p:txBody>
      </p:sp>
    </p:spTree>
    <p:extLst>
      <p:ext uri="{BB962C8B-B14F-4D97-AF65-F5344CB8AC3E}">
        <p14:creationId xmlns:p14="http://schemas.microsoft.com/office/powerpoint/2010/main" val="3428972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8F71-E0DA-0E05-E578-B46389847C89}"/>
              </a:ext>
            </a:extLst>
          </p:cNvPr>
          <p:cNvSpPr>
            <a:spLocks noGrp="1"/>
          </p:cNvSpPr>
          <p:nvPr>
            <p:ph type="title"/>
          </p:nvPr>
        </p:nvSpPr>
        <p:spPr>
          <a:xfrm>
            <a:off x="1097280" y="988906"/>
            <a:ext cx="10058400" cy="748454"/>
          </a:xfrm>
        </p:spPr>
        <p:txBody>
          <a:bodyPr/>
          <a:lstStyle/>
          <a:p>
            <a:r>
              <a:rPr lang="en-US" dirty="0"/>
              <a:t>Social Structure</a:t>
            </a:r>
          </a:p>
        </p:txBody>
      </p:sp>
      <p:sp>
        <p:nvSpPr>
          <p:cNvPr id="3" name="Content Placeholder 2">
            <a:extLst>
              <a:ext uri="{FF2B5EF4-FFF2-40B4-BE49-F238E27FC236}">
                <a16:creationId xmlns:a16="http://schemas.microsoft.com/office/drawing/2014/main" id="{6220C598-2ADA-2CC2-E3F8-E695C191A04F}"/>
              </a:ext>
            </a:extLst>
          </p:cNvPr>
          <p:cNvSpPr>
            <a:spLocks noGrp="1"/>
          </p:cNvSpPr>
          <p:nvPr>
            <p:ph idx="1"/>
          </p:nvPr>
        </p:nvSpPr>
        <p:spPr>
          <a:xfrm>
            <a:off x="1097280" y="1845734"/>
            <a:ext cx="4998720" cy="3274907"/>
          </a:xfrm>
        </p:spPr>
        <p:txBody>
          <a:bodyPr>
            <a:normAutofit/>
          </a:bodyPr>
          <a:lstStyle/>
          <a:p>
            <a:pPr marL="0" indent="0" algn="ctr">
              <a:buNone/>
            </a:pPr>
            <a:r>
              <a:rPr lang="en-US" sz="2800" b="1" u="sng" dirty="0">
                <a:latin typeface="Calibri" panose="020F0502020204030204" pitchFamily="34" charset="0"/>
                <a:cs typeface="Calibri" panose="020F0502020204030204" pitchFamily="34" charset="0"/>
              </a:rPr>
              <a:t>DEFINITION:</a:t>
            </a:r>
          </a:p>
          <a:p>
            <a:pPr marL="0" indent="0" algn="ctr">
              <a:buNone/>
            </a:pPr>
            <a:r>
              <a:rPr lang="en-AU" sz="2000" b="0" i="0" dirty="0">
                <a:solidFill>
                  <a:srgbClr val="212529"/>
                </a:solidFill>
                <a:effectLst/>
                <a:latin typeface="Calibri" panose="020F0502020204030204" pitchFamily="34" charset="0"/>
                <a:cs typeface="Calibri" panose="020F0502020204030204" pitchFamily="34" charset="0"/>
              </a:rPr>
              <a:t>the social organization </a:t>
            </a:r>
            <a:r>
              <a:rPr lang="en-AU" sz="2000" b="0" i="0">
                <a:solidFill>
                  <a:srgbClr val="212529"/>
                </a:solidFill>
                <a:effectLst/>
                <a:latin typeface="Calibri" panose="020F0502020204030204" pitchFamily="34" charset="0"/>
                <a:cs typeface="Calibri" panose="020F0502020204030204" pitchFamily="34" charset="0"/>
              </a:rPr>
              <a:t>of </a:t>
            </a:r>
            <a:br>
              <a:rPr lang="en-AU" sz="2000" b="0" i="0">
                <a:solidFill>
                  <a:srgbClr val="212529"/>
                </a:solidFill>
                <a:effectLst/>
                <a:latin typeface="Calibri" panose="020F0502020204030204" pitchFamily="34" charset="0"/>
                <a:cs typeface="Calibri" panose="020F0502020204030204" pitchFamily="34" charset="0"/>
              </a:rPr>
            </a:br>
            <a:r>
              <a:rPr lang="en-AU" sz="2000" b="0" i="0">
                <a:solidFill>
                  <a:srgbClr val="212529"/>
                </a:solidFill>
                <a:effectLst/>
                <a:latin typeface="Calibri" panose="020F0502020204030204" pitchFamily="34" charset="0"/>
                <a:cs typeface="Calibri" panose="020F0502020204030204" pitchFamily="34" charset="0"/>
              </a:rPr>
              <a:t>a </a:t>
            </a:r>
            <a:r>
              <a:rPr lang="en-AU" sz="2000" b="0" i="0" dirty="0">
                <a:solidFill>
                  <a:srgbClr val="212529"/>
                </a:solidFill>
                <a:effectLst/>
                <a:latin typeface="Calibri" panose="020F0502020204030204" pitchFamily="34" charset="0"/>
                <a:cs typeface="Calibri" panose="020F0502020204030204" pitchFamily="34" charset="0"/>
              </a:rPr>
              <a:t>society constituting an integrated whole</a:t>
            </a:r>
            <a:endParaRPr lang="en-US" i="1"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B13D1F8-1AA2-317E-32F8-F5D9CC3C4F9E}"/>
              </a:ext>
            </a:extLst>
          </p:cNvPr>
          <p:cNvSpPr txBox="1"/>
          <p:nvPr/>
        </p:nvSpPr>
        <p:spPr>
          <a:xfrm>
            <a:off x="9928860" y="168300"/>
            <a:ext cx="2263140" cy="369332"/>
          </a:xfrm>
          <a:prstGeom prst="rect">
            <a:avLst/>
          </a:prstGeom>
          <a:noFill/>
        </p:spPr>
        <p:txBody>
          <a:bodyPr wrap="square" rtlCol="0">
            <a:spAutoFit/>
          </a:bodyPr>
          <a:lstStyle/>
          <a:p>
            <a:pPr algn="ctr"/>
            <a:r>
              <a:rPr lang="en-US" dirty="0">
                <a:solidFill>
                  <a:schemeClr val="accent6"/>
                </a:solidFill>
              </a:rPr>
              <a:t>KEY TERM</a:t>
            </a:r>
          </a:p>
        </p:txBody>
      </p:sp>
      <p:cxnSp>
        <p:nvCxnSpPr>
          <p:cNvPr id="6" name="Straight Connector 5">
            <a:extLst>
              <a:ext uri="{FF2B5EF4-FFF2-40B4-BE49-F238E27FC236}">
                <a16:creationId xmlns:a16="http://schemas.microsoft.com/office/drawing/2014/main" id="{6D0E6E05-3ED6-5886-3A2A-BE0D14C3682B}"/>
              </a:ext>
            </a:extLst>
          </p:cNvPr>
          <p:cNvCxnSpPr/>
          <p:nvPr/>
        </p:nvCxnSpPr>
        <p:spPr>
          <a:xfrm>
            <a:off x="6508922" y="1845734"/>
            <a:ext cx="0" cy="3617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4509F82-E372-46E0-5C44-FFB7A20EFE85}"/>
              </a:ext>
            </a:extLst>
          </p:cNvPr>
          <p:cNvCxnSpPr>
            <a:cxnSpLocks/>
          </p:cNvCxnSpPr>
          <p:nvPr/>
        </p:nvCxnSpPr>
        <p:spPr>
          <a:xfrm flipH="1">
            <a:off x="891540" y="5463540"/>
            <a:ext cx="1078992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462D89F-1EFE-E608-3F28-226C39CA3EFC}"/>
              </a:ext>
            </a:extLst>
          </p:cNvPr>
          <p:cNvSpPr txBox="1">
            <a:spLocks/>
          </p:cNvSpPr>
          <p:nvPr/>
        </p:nvSpPr>
        <p:spPr>
          <a:xfrm>
            <a:off x="1097280" y="5571914"/>
            <a:ext cx="9471625" cy="7484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b="1" i="1" u="sng" dirty="0">
                <a:solidFill>
                  <a:schemeClr val="accent6"/>
                </a:solidFill>
              </a:rPr>
              <a:t>What social hierarchies do you already know of?</a:t>
            </a:r>
            <a:endParaRPr lang="en-US" i="1" dirty="0">
              <a:solidFill>
                <a:schemeClr val="accent6"/>
              </a:solidFill>
            </a:endParaRPr>
          </a:p>
        </p:txBody>
      </p:sp>
      <p:sp>
        <p:nvSpPr>
          <p:cNvPr id="5" name="Triangle 4">
            <a:extLst>
              <a:ext uri="{FF2B5EF4-FFF2-40B4-BE49-F238E27FC236}">
                <a16:creationId xmlns:a16="http://schemas.microsoft.com/office/drawing/2014/main" id="{D88F851C-F508-CBEC-09F5-1E3A90A52A35}"/>
              </a:ext>
            </a:extLst>
          </p:cNvPr>
          <p:cNvSpPr/>
          <p:nvPr/>
        </p:nvSpPr>
        <p:spPr>
          <a:xfrm>
            <a:off x="7066643" y="1962996"/>
            <a:ext cx="4646739" cy="327490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94B4D4A-6DA3-ED30-DB52-4FA56E31DBC3}"/>
              </a:ext>
            </a:extLst>
          </p:cNvPr>
          <p:cNvCxnSpPr>
            <a:cxnSpLocks/>
          </p:cNvCxnSpPr>
          <p:nvPr/>
        </p:nvCxnSpPr>
        <p:spPr>
          <a:xfrm>
            <a:off x="8679051" y="2944678"/>
            <a:ext cx="1456841"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58A89635-AF58-1565-F826-BE5307CED523}"/>
              </a:ext>
            </a:extLst>
          </p:cNvPr>
          <p:cNvCxnSpPr>
            <a:cxnSpLocks/>
          </p:cNvCxnSpPr>
          <p:nvPr/>
        </p:nvCxnSpPr>
        <p:spPr>
          <a:xfrm>
            <a:off x="8098333" y="3825498"/>
            <a:ext cx="2618275"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EFE70724-4571-F08A-9A3C-C1202022B2EC}"/>
              </a:ext>
            </a:extLst>
          </p:cNvPr>
          <p:cNvCxnSpPr>
            <a:cxnSpLocks/>
          </p:cNvCxnSpPr>
          <p:nvPr/>
        </p:nvCxnSpPr>
        <p:spPr>
          <a:xfrm>
            <a:off x="7517617" y="4628827"/>
            <a:ext cx="376514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48719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9B5A-ADEE-751F-AF01-5ABB5ABA01C9}"/>
              </a:ext>
            </a:extLst>
          </p:cNvPr>
          <p:cNvSpPr>
            <a:spLocks noGrp="1"/>
          </p:cNvSpPr>
          <p:nvPr>
            <p:ph type="title"/>
          </p:nvPr>
        </p:nvSpPr>
        <p:spPr/>
        <p:txBody>
          <a:bodyPr/>
          <a:lstStyle/>
          <a:p>
            <a:r>
              <a:rPr lang="en-US" dirty="0"/>
              <a:t>Palaces</a:t>
            </a:r>
          </a:p>
        </p:txBody>
      </p:sp>
      <p:sp>
        <p:nvSpPr>
          <p:cNvPr id="3" name="Content Placeholder 2">
            <a:extLst>
              <a:ext uri="{FF2B5EF4-FFF2-40B4-BE49-F238E27FC236}">
                <a16:creationId xmlns:a16="http://schemas.microsoft.com/office/drawing/2014/main" id="{7A2C8637-79FD-94E9-CC1B-5E57BC60D83C}"/>
              </a:ext>
            </a:extLst>
          </p:cNvPr>
          <p:cNvSpPr>
            <a:spLocks noGrp="1"/>
          </p:cNvSpPr>
          <p:nvPr>
            <p:ph idx="1"/>
          </p:nvPr>
        </p:nvSpPr>
        <p:spPr>
          <a:xfrm>
            <a:off x="405904" y="1856886"/>
            <a:ext cx="7176925" cy="4023360"/>
          </a:xfrm>
        </p:spPr>
        <p:txBody>
          <a:bodyPr>
            <a:normAutofit/>
          </a:bodyPr>
          <a:lstStyle/>
          <a:p>
            <a:pPr>
              <a:buFont typeface="Wingdings" pitchFamily="2" charset="2"/>
              <a:buChar char="Ø"/>
            </a:pPr>
            <a:r>
              <a:rPr lang="en-US" dirty="0">
                <a:solidFill>
                  <a:schemeClr val="tx1"/>
                </a:solidFill>
                <a:latin typeface="Calibri" panose="020F0502020204030204" pitchFamily="34" charset="0"/>
                <a:cs typeface="Calibri" panose="020F0502020204030204" pitchFamily="34" charset="0"/>
              </a:rPr>
              <a:t>Size of building relevant to status</a:t>
            </a:r>
          </a:p>
          <a:p>
            <a:pPr>
              <a:buFont typeface="Wingdings" pitchFamily="2" charset="2"/>
              <a:buChar char="Ø"/>
            </a:pPr>
            <a:r>
              <a:rPr lang="en-AU" dirty="0">
                <a:solidFill>
                  <a:schemeClr val="tx1"/>
                </a:solidFill>
                <a:effectLst/>
                <a:latin typeface="Calibri" panose="020F0502020204030204" pitchFamily="34" charset="0"/>
                <a:cs typeface="Calibri" panose="020F0502020204030204" pitchFamily="34" charset="0"/>
              </a:rPr>
              <a:t>Knossos palace was the political, social and cultural centre of the Minoan culture during the Early and Middle Bronze Age.</a:t>
            </a:r>
            <a:endParaRPr lang="en-AU" dirty="0">
              <a:solidFill>
                <a:schemeClr val="tx1"/>
              </a:solidFill>
              <a:latin typeface="Calibri" panose="020F0502020204030204" pitchFamily="34" charset="0"/>
              <a:cs typeface="Calibri" panose="020F0502020204030204" pitchFamily="34" charset="0"/>
            </a:endParaRPr>
          </a:p>
          <a:p>
            <a:pPr>
              <a:buFont typeface="Wingdings" pitchFamily="2" charset="2"/>
              <a:buChar char="Ø"/>
            </a:pPr>
            <a:r>
              <a:rPr lang="en-AU" dirty="0">
                <a:solidFill>
                  <a:schemeClr val="tx1"/>
                </a:solidFill>
                <a:effectLst/>
                <a:latin typeface="Calibri" panose="020F0502020204030204" pitchFamily="34" charset="0"/>
                <a:cs typeface="Calibri" panose="020F0502020204030204" pitchFamily="34" charset="0"/>
              </a:rPr>
              <a:t>It was the largest palace site.</a:t>
            </a:r>
          </a:p>
          <a:p>
            <a:pPr>
              <a:buFont typeface="Wingdings" pitchFamily="2" charset="2"/>
              <a:buChar char="Ø"/>
            </a:pPr>
            <a:r>
              <a:rPr lang="en-AU" dirty="0">
                <a:solidFill>
                  <a:schemeClr val="tx1"/>
                </a:solidFill>
                <a:effectLst/>
                <a:latin typeface="Calibri" panose="020F0502020204030204" pitchFamily="34" charset="0"/>
                <a:cs typeface="Calibri" panose="020F0502020204030204" pitchFamily="34" charset="0"/>
              </a:rPr>
              <a:t>Absence of fortifications in the settlements suggests a relatively peaceful co-existence between the different communities. </a:t>
            </a:r>
          </a:p>
          <a:p>
            <a:pPr>
              <a:buFont typeface="Wingdings" pitchFamily="2" charset="2"/>
              <a:buChar char="Ø"/>
            </a:pPr>
            <a:r>
              <a:rPr lang="en-AU" dirty="0">
                <a:solidFill>
                  <a:schemeClr val="tx1"/>
                </a:solidFill>
                <a:effectLst/>
                <a:latin typeface="Calibri" panose="020F0502020204030204" pitchFamily="34" charset="0"/>
                <a:cs typeface="Calibri" panose="020F0502020204030204" pitchFamily="34" charset="0"/>
              </a:rPr>
              <a:t>Presence of weapons such as swords, daggers, and arrowheads, and defensive equipment such as armour and helmets would also suggest that peace may not always have been enjoyed. </a:t>
            </a:r>
          </a:p>
          <a:p>
            <a:pPr>
              <a:buFont typeface="Wingdings" pitchFamily="2" charset="2"/>
              <a:buChar char="Ø"/>
            </a:pPr>
            <a:r>
              <a:rPr lang="en-AU" dirty="0">
                <a:solidFill>
                  <a:schemeClr val="tx1"/>
                </a:solidFill>
                <a:effectLst/>
                <a:latin typeface="Calibri" panose="020F0502020204030204" pitchFamily="34" charset="0"/>
                <a:cs typeface="Calibri" panose="020F0502020204030204" pitchFamily="34" charset="0"/>
              </a:rPr>
              <a:t>Minoan roads, too, have evidence of regular guardhouses and watchtowers.</a:t>
            </a:r>
          </a:p>
          <a:p>
            <a:pPr>
              <a:buFont typeface="Wingdings" pitchFamily="2" charset="2"/>
              <a:buChar char="Ø"/>
            </a:pPr>
            <a:endParaRPr lang="en-AU" dirty="0">
              <a:solidFill>
                <a:schemeClr val="tx1"/>
              </a:solidFill>
              <a:effectLst/>
              <a:latin typeface="Calibri" panose="020F0502020204030204" pitchFamily="34" charset="0"/>
              <a:cs typeface="Calibri" panose="020F0502020204030204" pitchFamily="34" charset="0"/>
            </a:endParaRPr>
          </a:p>
          <a:p>
            <a:pPr>
              <a:buFont typeface="Wingdings" pitchFamily="2" charset="2"/>
              <a:buChar char="Ø"/>
            </a:pPr>
            <a:endParaRPr lang="en-US" dirty="0">
              <a:solidFill>
                <a:schemeClr val="tx1"/>
              </a:solidFill>
              <a:latin typeface="Calibri" panose="020F0502020204030204" pitchFamily="34" charset="0"/>
              <a:cs typeface="Calibri" panose="020F0502020204030204" pitchFamily="34" charset="0"/>
            </a:endParaRPr>
          </a:p>
        </p:txBody>
      </p:sp>
      <p:pic>
        <p:nvPicPr>
          <p:cNvPr id="6148" name="Picture 4" descr="Knossos: Palace of the Minoans | Live Science">
            <a:extLst>
              <a:ext uri="{FF2B5EF4-FFF2-40B4-BE49-F238E27FC236}">
                <a16:creationId xmlns:a16="http://schemas.microsoft.com/office/drawing/2014/main" id="{2AB49BA9-ACAA-EFF1-1A83-A0E42DDEF6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1409"/>
          <a:stretch/>
        </p:blipFill>
        <p:spPr bwMode="auto">
          <a:xfrm>
            <a:off x="7329984" y="2150752"/>
            <a:ext cx="4663896" cy="3958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56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51C9-30FD-8682-9D6A-643DA4330B0C}"/>
              </a:ext>
            </a:extLst>
          </p:cNvPr>
          <p:cNvSpPr>
            <a:spLocks noGrp="1"/>
          </p:cNvSpPr>
          <p:nvPr>
            <p:ph type="title"/>
          </p:nvPr>
        </p:nvSpPr>
        <p:spPr/>
        <p:txBody>
          <a:bodyPr/>
          <a:lstStyle/>
          <a:p>
            <a:r>
              <a:rPr lang="en-US" dirty="0"/>
              <a:t>ACTIVITY – Minoan Social Hierarchy</a:t>
            </a:r>
          </a:p>
        </p:txBody>
      </p:sp>
      <p:sp>
        <p:nvSpPr>
          <p:cNvPr id="3" name="Content Placeholder 2">
            <a:extLst>
              <a:ext uri="{FF2B5EF4-FFF2-40B4-BE49-F238E27FC236}">
                <a16:creationId xmlns:a16="http://schemas.microsoft.com/office/drawing/2014/main" id="{F8CA857A-5111-D011-9EBD-DFD79D4E7469}"/>
              </a:ext>
            </a:extLst>
          </p:cNvPr>
          <p:cNvSpPr>
            <a:spLocks noGrp="1"/>
          </p:cNvSpPr>
          <p:nvPr>
            <p:ph idx="1"/>
          </p:nvPr>
        </p:nvSpPr>
        <p:spPr/>
        <p:txBody>
          <a:bodyPr/>
          <a:lstStyle/>
          <a:p>
            <a:pPr algn="ctr"/>
            <a:r>
              <a:rPr lang="en-US" dirty="0"/>
              <a:t>Draw the following in your book</a:t>
            </a:r>
          </a:p>
        </p:txBody>
      </p:sp>
    </p:spTree>
    <p:extLst>
      <p:ext uri="{BB962C8B-B14F-4D97-AF65-F5344CB8AC3E}">
        <p14:creationId xmlns:p14="http://schemas.microsoft.com/office/powerpoint/2010/main" val="3734530196"/>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8075</TotalTime>
  <Words>781</Words>
  <Application>Microsoft Macintosh PowerPoint</Application>
  <PresentationFormat>Widescreen</PresentationFormat>
  <Paragraphs>75</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Helvetica Neue</vt:lpstr>
      <vt:lpstr>Wingdings</vt:lpstr>
      <vt:lpstr>Retrospect</vt:lpstr>
      <vt:lpstr>Minoans – Social Structure</vt:lpstr>
      <vt:lpstr>Activity 1 – Portfolio Task Feedback</vt:lpstr>
      <vt:lpstr>PREDICT</vt:lpstr>
      <vt:lpstr>PREDICT</vt:lpstr>
      <vt:lpstr>PREDICT</vt:lpstr>
      <vt:lpstr>Today’s Lesson</vt:lpstr>
      <vt:lpstr>Social Structure</vt:lpstr>
      <vt:lpstr>Palaces</vt:lpstr>
      <vt:lpstr>ACTIVITY – Minoan Social Hierarchy</vt:lpstr>
      <vt:lpstr>1. Minos</vt:lpstr>
      <vt:lpstr>2. Wanax (Wa-Na-Ka)</vt:lpstr>
      <vt:lpstr>3. Lawagetas</vt:lpstr>
      <vt:lpstr>4. Hequetai</vt:lpstr>
      <vt:lpstr>5. Palace Elite</vt:lpstr>
      <vt:lpstr>6. Skilled Workers/Craftsmen </vt:lpstr>
      <vt:lpstr>7. Slaves</vt:lpstr>
      <vt:lpstr>While the royalty of the civilisation were kings not queens and men ran many parts of the society, the Minoan civilisation seems to have allowed women to do the same things men did.   This civilisation probably did not have a land army, but a navy, so when the men in the navy were off at sea, women probably helped run much of Minoan society and politics.  Women and men even participated in the same sports.   Some of the most popular sports that both genders participated in were wrestling and bull-jumping, a sport where a bull ran at a person who would then try to jump and somersault over it.   Also, unlike the later religion of Greece, which emphasised the male gods like Zeus, Minoan religion was primarily composed of worshiping goddesses. </vt:lpstr>
      <vt:lpstr>PowerPoint Presentation</vt:lpstr>
      <vt:lpstr>ACTIVITY – Practice Source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303</cp:revision>
  <dcterms:created xsi:type="dcterms:W3CDTF">2022-07-13T05:26:46Z</dcterms:created>
  <dcterms:modified xsi:type="dcterms:W3CDTF">2023-01-17T07:38:15Z</dcterms:modified>
</cp:coreProperties>
</file>