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4"/>
  </p:notesMasterIdLst>
  <p:sldIdLst>
    <p:sldId id="283" r:id="rId2"/>
    <p:sldId id="287" r:id="rId3"/>
    <p:sldId id="269" r:id="rId4"/>
    <p:sldId id="292" r:id="rId5"/>
    <p:sldId id="293" r:id="rId6"/>
    <p:sldId id="294" r:id="rId7"/>
    <p:sldId id="295" r:id="rId8"/>
    <p:sldId id="296" r:id="rId9"/>
    <p:sldId id="297" r:id="rId10"/>
    <p:sldId id="298" r:id="rId11"/>
    <p:sldId id="299" r:id="rId12"/>
    <p:sldId id="30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00"/>
    <p:restoredTop sz="92252"/>
  </p:normalViewPr>
  <p:slideViewPr>
    <p:cSldViewPr snapToGrid="0" snapToObjects="1">
      <p:cViewPr>
        <p:scale>
          <a:sx n="89" d="100"/>
          <a:sy n="89" d="100"/>
        </p:scale>
        <p:origin x="1200"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E39136-6338-47D9-941D-42E51D956D42}" type="doc">
      <dgm:prSet loTypeId="urn:microsoft.com/office/officeart/2016/7/layout/VerticalDownArrowProcess" loCatId="process" qsTypeId="urn:microsoft.com/office/officeart/2005/8/quickstyle/simple1" qsCatId="simple" csTypeId="urn:microsoft.com/office/officeart/2005/8/colors/colorful2" csCatId="colorful"/>
      <dgm:spPr/>
      <dgm:t>
        <a:bodyPr/>
        <a:lstStyle/>
        <a:p>
          <a:endParaRPr lang="en-US"/>
        </a:p>
      </dgm:t>
    </dgm:pt>
    <dgm:pt modelId="{CDC5F082-2562-4137-AF75-C8F8546F59F9}">
      <dgm:prSet/>
      <dgm:spPr/>
      <dgm:t>
        <a:bodyPr/>
        <a:lstStyle/>
        <a:p>
          <a:r>
            <a:rPr lang="en-US"/>
            <a:t>Complete</a:t>
          </a:r>
        </a:p>
      </dgm:t>
    </dgm:pt>
    <dgm:pt modelId="{A7BBF2D4-873B-42F6-9C88-FA2DA2C24101}" type="parTrans" cxnId="{22D3BE22-4461-413D-B500-22A4B9C89B6E}">
      <dgm:prSet/>
      <dgm:spPr/>
      <dgm:t>
        <a:bodyPr/>
        <a:lstStyle/>
        <a:p>
          <a:endParaRPr lang="en-US"/>
        </a:p>
      </dgm:t>
    </dgm:pt>
    <dgm:pt modelId="{5DA632CB-A762-4A86-90B1-CCF718D850DD}" type="sibTrans" cxnId="{22D3BE22-4461-413D-B500-22A4B9C89B6E}">
      <dgm:prSet/>
      <dgm:spPr/>
      <dgm:t>
        <a:bodyPr/>
        <a:lstStyle/>
        <a:p>
          <a:endParaRPr lang="en-US"/>
        </a:p>
      </dgm:t>
    </dgm:pt>
    <dgm:pt modelId="{944F4C0C-6450-44CE-85D2-8D0F91CACD02}">
      <dgm:prSet/>
      <dgm:spPr/>
      <dgm:t>
        <a:bodyPr/>
        <a:lstStyle/>
        <a:p>
          <a:r>
            <a:rPr lang="en-US"/>
            <a:t>Complete the worksheet about Greek City-States and the SUMMARY question.</a:t>
          </a:r>
        </a:p>
      </dgm:t>
    </dgm:pt>
    <dgm:pt modelId="{90A697B2-42DA-49FF-A290-0754D18824D8}" type="parTrans" cxnId="{830D0409-794D-4A79-8646-FDE48D7AE16A}">
      <dgm:prSet/>
      <dgm:spPr/>
      <dgm:t>
        <a:bodyPr/>
        <a:lstStyle/>
        <a:p>
          <a:endParaRPr lang="en-US"/>
        </a:p>
      </dgm:t>
    </dgm:pt>
    <dgm:pt modelId="{410B99AA-F6C0-486B-BBA6-08B10B2ADA32}" type="sibTrans" cxnId="{830D0409-794D-4A79-8646-FDE48D7AE16A}">
      <dgm:prSet/>
      <dgm:spPr/>
      <dgm:t>
        <a:bodyPr/>
        <a:lstStyle/>
        <a:p>
          <a:endParaRPr lang="en-US"/>
        </a:p>
      </dgm:t>
    </dgm:pt>
    <dgm:pt modelId="{C85760C3-10BD-4177-9404-ACD19914C746}">
      <dgm:prSet/>
      <dgm:spPr/>
      <dgm:t>
        <a:bodyPr/>
        <a:lstStyle/>
        <a:p>
          <a:r>
            <a:rPr lang="en-US"/>
            <a:t>Bring</a:t>
          </a:r>
        </a:p>
      </dgm:t>
    </dgm:pt>
    <dgm:pt modelId="{D70723ED-4455-43D5-80C9-C7AB5AAB4B74}" type="parTrans" cxnId="{3557A1C2-B10E-4FEC-B774-A6840D222133}">
      <dgm:prSet/>
      <dgm:spPr/>
      <dgm:t>
        <a:bodyPr/>
        <a:lstStyle/>
        <a:p>
          <a:endParaRPr lang="en-US"/>
        </a:p>
      </dgm:t>
    </dgm:pt>
    <dgm:pt modelId="{8F6EAD00-4F3C-4AD1-B559-CF7AA96ABBB6}" type="sibTrans" cxnId="{3557A1C2-B10E-4FEC-B774-A6840D222133}">
      <dgm:prSet/>
      <dgm:spPr/>
      <dgm:t>
        <a:bodyPr/>
        <a:lstStyle/>
        <a:p>
          <a:endParaRPr lang="en-US"/>
        </a:p>
      </dgm:t>
    </dgm:pt>
    <dgm:pt modelId="{EF46A05C-A33C-418F-866C-C83D91680250}">
      <dgm:prSet/>
      <dgm:spPr/>
      <dgm:t>
        <a:bodyPr/>
        <a:lstStyle/>
        <a:p>
          <a:r>
            <a:rPr lang="en-US"/>
            <a:t>When complete, bring to Ms Barrie to be checked.</a:t>
          </a:r>
        </a:p>
      </dgm:t>
    </dgm:pt>
    <dgm:pt modelId="{74E0E0BC-B158-4395-B8E1-9D9C12B3238A}" type="parTrans" cxnId="{FF429256-BE64-41E3-AAFE-16BC85413BCD}">
      <dgm:prSet/>
      <dgm:spPr/>
      <dgm:t>
        <a:bodyPr/>
        <a:lstStyle/>
        <a:p>
          <a:endParaRPr lang="en-US"/>
        </a:p>
      </dgm:t>
    </dgm:pt>
    <dgm:pt modelId="{5D9F29DF-0C83-496D-8806-D8EA9B92B27A}" type="sibTrans" cxnId="{FF429256-BE64-41E3-AAFE-16BC85413BCD}">
      <dgm:prSet/>
      <dgm:spPr/>
      <dgm:t>
        <a:bodyPr/>
        <a:lstStyle/>
        <a:p>
          <a:endParaRPr lang="en-US"/>
        </a:p>
      </dgm:t>
    </dgm:pt>
    <dgm:pt modelId="{660789C1-24D3-48C4-800F-47E94E83C3F8}">
      <dgm:prSet/>
      <dgm:spPr/>
      <dgm:t>
        <a:bodyPr/>
        <a:lstStyle/>
        <a:p>
          <a:r>
            <a:rPr lang="en-US"/>
            <a:t>Pack up</a:t>
          </a:r>
        </a:p>
      </dgm:t>
    </dgm:pt>
    <dgm:pt modelId="{102BA50C-B823-45CF-88B3-05FD214542C1}" type="parTrans" cxnId="{60069CA3-B8C8-44C5-B7E0-52D9B9F6C3B6}">
      <dgm:prSet/>
      <dgm:spPr/>
      <dgm:t>
        <a:bodyPr/>
        <a:lstStyle/>
        <a:p>
          <a:endParaRPr lang="en-US"/>
        </a:p>
      </dgm:t>
    </dgm:pt>
    <dgm:pt modelId="{53F3CCB0-A768-4E33-8D93-3D04C342660D}" type="sibTrans" cxnId="{60069CA3-B8C8-44C5-B7E0-52D9B9F6C3B6}">
      <dgm:prSet/>
      <dgm:spPr/>
      <dgm:t>
        <a:bodyPr/>
        <a:lstStyle/>
        <a:p>
          <a:endParaRPr lang="en-US"/>
        </a:p>
      </dgm:t>
    </dgm:pt>
    <dgm:pt modelId="{E536D557-471E-48CF-9D58-80290A4F22EE}">
      <dgm:prSet/>
      <dgm:spPr/>
      <dgm:t>
        <a:bodyPr/>
        <a:lstStyle/>
        <a:p>
          <a:r>
            <a:rPr lang="en-US"/>
            <a:t>Once checked, pack up. You may complete private study before the bell.</a:t>
          </a:r>
        </a:p>
      </dgm:t>
    </dgm:pt>
    <dgm:pt modelId="{5A77C607-2204-4364-8593-4D8D52470293}" type="parTrans" cxnId="{AA7C7EC9-B888-4A86-8BC2-5AD1C861F802}">
      <dgm:prSet/>
      <dgm:spPr/>
      <dgm:t>
        <a:bodyPr/>
        <a:lstStyle/>
        <a:p>
          <a:endParaRPr lang="en-US"/>
        </a:p>
      </dgm:t>
    </dgm:pt>
    <dgm:pt modelId="{A688B8E6-0C7B-4DD2-A9E4-19EFA419198F}" type="sibTrans" cxnId="{AA7C7EC9-B888-4A86-8BC2-5AD1C861F802}">
      <dgm:prSet/>
      <dgm:spPr/>
      <dgm:t>
        <a:bodyPr/>
        <a:lstStyle/>
        <a:p>
          <a:endParaRPr lang="en-US"/>
        </a:p>
      </dgm:t>
    </dgm:pt>
    <dgm:pt modelId="{CFE9FE37-7D50-C747-B9BF-11901941F375}" type="pres">
      <dgm:prSet presAssocID="{95E39136-6338-47D9-941D-42E51D956D42}" presName="Name0" presStyleCnt="0">
        <dgm:presLayoutVars>
          <dgm:dir/>
          <dgm:animLvl val="lvl"/>
          <dgm:resizeHandles val="exact"/>
        </dgm:presLayoutVars>
      </dgm:prSet>
      <dgm:spPr/>
    </dgm:pt>
    <dgm:pt modelId="{313208EC-977C-F140-AD4C-83E91E623DBF}" type="pres">
      <dgm:prSet presAssocID="{660789C1-24D3-48C4-800F-47E94E83C3F8}" presName="boxAndChildren" presStyleCnt="0"/>
      <dgm:spPr/>
    </dgm:pt>
    <dgm:pt modelId="{D3990660-AE82-1548-954B-7EDB013D7623}" type="pres">
      <dgm:prSet presAssocID="{660789C1-24D3-48C4-800F-47E94E83C3F8}" presName="parentTextBox" presStyleLbl="alignNode1" presStyleIdx="0" presStyleCnt="3"/>
      <dgm:spPr/>
    </dgm:pt>
    <dgm:pt modelId="{64F470B2-BC26-E840-92F8-7C1858402B9B}" type="pres">
      <dgm:prSet presAssocID="{660789C1-24D3-48C4-800F-47E94E83C3F8}" presName="descendantBox" presStyleLbl="bgAccFollowNode1" presStyleIdx="0" presStyleCnt="3"/>
      <dgm:spPr/>
    </dgm:pt>
    <dgm:pt modelId="{377683DC-66DD-9742-9817-7DE926346104}" type="pres">
      <dgm:prSet presAssocID="{8F6EAD00-4F3C-4AD1-B559-CF7AA96ABBB6}" presName="sp" presStyleCnt="0"/>
      <dgm:spPr/>
    </dgm:pt>
    <dgm:pt modelId="{07AE3D4A-D504-A647-AA68-C3843C8F7A87}" type="pres">
      <dgm:prSet presAssocID="{C85760C3-10BD-4177-9404-ACD19914C746}" presName="arrowAndChildren" presStyleCnt="0"/>
      <dgm:spPr/>
    </dgm:pt>
    <dgm:pt modelId="{D127E01A-92BF-0D40-A77C-13B2E4D46D7D}" type="pres">
      <dgm:prSet presAssocID="{C85760C3-10BD-4177-9404-ACD19914C746}" presName="parentTextArrow" presStyleLbl="node1" presStyleIdx="0" presStyleCnt="0"/>
      <dgm:spPr/>
    </dgm:pt>
    <dgm:pt modelId="{65047BE6-DC03-7E44-AC8B-B4B1A5B5D5C1}" type="pres">
      <dgm:prSet presAssocID="{C85760C3-10BD-4177-9404-ACD19914C746}" presName="arrow" presStyleLbl="alignNode1" presStyleIdx="1" presStyleCnt="3"/>
      <dgm:spPr/>
    </dgm:pt>
    <dgm:pt modelId="{A1461698-8F5E-3641-969C-8A771BE608AF}" type="pres">
      <dgm:prSet presAssocID="{C85760C3-10BD-4177-9404-ACD19914C746}" presName="descendantArrow" presStyleLbl="bgAccFollowNode1" presStyleIdx="1" presStyleCnt="3"/>
      <dgm:spPr/>
    </dgm:pt>
    <dgm:pt modelId="{AD47C579-D551-124D-B255-924E2FA90EFC}" type="pres">
      <dgm:prSet presAssocID="{5DA632CB-A762-4A86-90B1-CCF718D850DD}" presName="sp" presStyleCnt="0"/>
      <dgm:spPr/>
    </dgm:pt>
    <dgm:pt modelId="{83CAE913-CDAC-2844-A22F-BE511C18DAAA}" type="pres">
      <dgm:prSet presAssocID="{CDC5F082-2562-4137-AF75-C8F8546F59F9}" presName="arrowAndChildren" presStyleCnt="0"/>
      <dgm:spPr/>
    </dgm:pt>
    <dgm:pt modelId="{74984CC7-2929-2549-977A-41C7E3FD4672}" type="pres">
      <dgm:prSet presAssocID="{CDC5F082-2562-4137-AF75-C8F8546F59F9}" presName="parentTextArrow" presStyleLbl="node1" presStyleIdx="0" presStyleCnt="0"/>
      <dgm:spPr/>
    </dgm:pt>
    <dgm:pt modelId="{23D6ECC5-1EB7-EA4C-9B55-95080BC1354B}" type="pres">
      <dgm:prSet presAssocID="{CDC5F082-2562-4137-AF75-C8F8546F59F9}" presName="arrow" presStyleLbl="alignNode1" presStyleIdx="2" presStyleCnt="3"/>
      <dgm:spPr/>
    </dgm:pt>
    <dgm:pt modelId="{E17DADB3-3604-394A-ABF9-54686A3910CE}" type="pres">
      <dgm:prSet presAssocID="{CDC5F082-2562-4137-AF75-C8F8546F59F9}" presName="descendantArrow" presStyleLbl="bgAccFollowNode1" presStyleIdx="2" presStyleCnt="3"/>
      <dgm:spPr/>
    </dgm:pt>
  </dgm:ptLst>
  <dgm:cxnLst>
    <dgm:cxn modelId="{830D0409-794D-4A79-8646-FDE48D7AE16A}" srcId="{CDC5F082-2562-4137-AF75-C8F8546F59F9}" destId="{944F4C0C-6450-44CE-85D2-8D0F91CACD02}" srcOrd="0" destOrd="0" parTransId="{90A697B2-42DA-49FF-A290-0754D18824D8}" sibTransId="{410B99AA-F6C0-486B-BBA6-08B10B2ADA32}"/>
    <dgm:cxn modelId="{22D3BE22-4461-413D-B500-22A4B9C89B6E}" srcId="{95E39136-6338-47D9-941D-42E51D956D42}" destId="{CDC5F082-2562-4137-AF75-C8F8546F59F9}" srcOrd="0" destOrd="0" parTransId="{A7BBF2D4-873B-42F6-9C88-FA2DA2C24101}" sibTransId="{5DA632CB-A762-4A86-90B1-CCF718D850DD}"/>
    <dgm:cxn modelId="{A8584644-5B19-1145-ABB4-38B66D85345D}" type="presOf" srcId="{C85760C3-10BD-4177-9404-ACD19914C746}" destId="{65047BE6-DC03-7E44-AC8B-B4B1A5B5D5C1}" srcOrd="1" destOrd="0" presId="urn:microsoft.com/office/officeart/2016/7/layout/VerticalDownArrowProcess"/>
    <dgm:cxn modelId="{FF429256-BE64-41E3-AAFE-16BC85413BCD}" srcId="{C85760C3-10BD-4177-9404-ACD19914C746}" destId="{EF46A05C-A33C-418F-866C-C83D91680250}" srcOrd="0" destOrd="0" parTransId="{74E0E0BC-B158-4395-B8E1-9D9C12B3238A}" sibTransId="{5D9F29DF-0C83-496D-8806-D8EA9B92B27A}"/>
    <dgm:cxn modelId="{B0D67E5C-F171-BF4B-87CA-236863343866}" type="presOf" srcId="{944F4C0C-6450-44CE-85D2-8D0F91CACD02}" destId="{E17DADB3-3604-394A-ABF9-54686A3910CE}" srcOrd="0" destOrd="0" presId="urn:microsoft.com/office/officeart/2016/7/layout/VerticalDownArrowProcess"/>
    <dgm:cxn modelId="{C6063973-FDD9-0D47-9670-AD52EC0F46CB}" type="presOf" srcId="{E536D557-471E-48CF-9D58-80290A4F22EE}" destId="{64F470B2-BC26-E840-92F8-7C1858402B9B}" srcOrd="0" destOrd="0" presId="urn:microsoft.com/office/officeart/2016/7/layout/VerticalDownArrowProcess"/>
    <dgm:cxn modelId="{12181477-928F-BC44-B705-A8B53BBDB37F}" type="presOf" srcId="{CDC5F082-2562-4137-AF75-C8F8546F59F9}" destId="{74984CC7-2929-2549-977A-41C7E3FD4672}" srcOrd="0" destOrd="0" presId="urn:microsoft.com/office/officeart/2016/7/layout/VerticalDownArrowProcess"/>
    <dgm:cxn modelId="{60069CA3-B8C8-44C5-B7E0-52D9B9F6C3B6}" srcId="{95E39136-6338-47D9-941D-42E51D956D42}" destId="{660789C1-24D3-48C4-800F-47E94E83C3F8}" srcOrd="2" destOrd="0" parTransId="{102BA50C-B823-45CF-88B3-05FD214542C1}" sibTransId="{53F3CCB0-A768-4E33-8D93-3D04C342660D}"/>
    <dgm:cxn modelId="{253DEAB6-4ABA-2341-BB1D-2E628A5D6430}" type="presOf" srcId="{EF46A05C-A33C-418F-866C-C83D91680250}" destId="{A1461698-8F5E-3641-969C-8A771BE608AF}" srcOrd="0" destOrd="0" presId="urn:microsoft.com/office/officeart/2016/7/layout/VerticalDownArrowProcess"/>
    <dgm:cxn modelId="{0B869BBC-6190-D84E-86BD-15ADBBC1EFC4}" type="presOf" srcId="{C85760C3-10BD-4177-9404-ACD19914C746}" destId="{D127E01A-92BF-0D40-A77C-13B2E4D46D7D}" srcOrd="0" destOrd="0" presId="urn:microsoft.com/office/officeart/2016/7/layout/VerticalDownArrowProcess"/>
    <dgm:cxn modelId="{9DBBECBE-0BB0-CA4E-BF42-0966BDA41521}" type="presOf" srcId="{CDC5F082-2562-4137-AF75-C8F8546F59F9}" destId="{23D6ECC5-1EB7-EA4C-9B55-95080BC1354B}" srcOrd="1" destOrd="0" presId="urn:microsoft.com/office/officeart/2016/7/layout/VerticalDownArrowProcess"/>
    <dgm:cxn modelId="{3557A1C2-B10E-4FEC-B774-A6840D222133}" srcId="{95E39136-6338-47D9-941D-42E51D956D42}" destId="{C85760C3-10BD-4177-9404-ACD19914C746}" srcOrd="1" destOrd="0" parTransId="{D70723ED-4455-43D5-80C9-C7AB5AAB4B74}" sibTransId="{8F6EAD00-4F3C-4AD1-B559-CF7AA96ABBB6}"/>
    <dgm:cxn modelId="{AA7C7EC9-B888-4A86-8BC2-5AD1C861F802}" srcId="{660789C1-24D3-48C4-800F-47E94E83C3F8}" destId="{E536D557-471E-48CF-9D58-80290A4F22EE}" srcOrd="0" destOrd="0" parTransId="{5A77C607-2204-4364-8593-4D8D52470293}" sibTransId="{A688B8E6-0C7B-4DD2-A9E4-19EFA419198F}"/>
    <dgm:cxn modelId="{40A3BDD1-BD2D-C34C-984D-FF985350C14A}" type="presOf" srcId="{95E39136-6338-47D9-941D-42E51D956D42}" destId="{CFE9FE37-7D50-C747-B9BF-11901941F375}" srcOrd="0" destOrd="0" presId="urn:microsoft.com/office/officeart/2016/7/layout/VerticalDownArrowProcess"/>
    <dgm:cxn modelId="{1B203FF4-EBD2-F147-98FF-0331F62F81D0}" type="presOf" srcId="{660789C1-24D3-48C4-800F-47E94E83C3F8}" destId="{D3990660-AE82-1548-954B-7EDB013D7623}" srcOrd="0" destOrd="0" presId="urn:microsoft.com/office/officeart/2016/7/layout/VerticalDownArrowProcess"/>
    <dgm:cxn modelId="{2906E9D7-CDA3-3B4F-BD84-B209AB3CBCD5}" type="presParOf" srcId="{CFE9FE37-7D50-C747-B9BF-11901941F375}" destId="{313208EC-977C-F140-AD4C-83E91E623DBF}" srcOrd="0" destOrd="0" presId="urn:microsoft.com/office/officeart/2016/7/layout/VerticalDownArrowProcess"/>
    <dgm:cxn modelId="{7FA75CF4-6FE5-3047-8E7D-8DAFDB568BE0}" type="presParOf" srcId="{313208EC-977C-F140-AD4C-83E91E623DBF}" destId="{D3990660-AE82-1548-954B-7EDB013D7623}" srcOrd="0" destOrd="0" presId="urn:microsoft.com/office/officeart/2016/7/layout/VerticalDownArrowProcess"/>
    <dgm:cxn modelId="{E0115837-2630-A04A-8E47-41B9149D02B1}" type="presParOf" srcId="{313208EC-977C-F140-AD4C-83E91E623DBF}" destId="{64F470B2-BC26-E840-92F8-7C1858402B9B}" srcOrd="1" destOrd="0" presId="urn:microsoft.com/office/officeart/2016/7/layout/VerticalDownArrowProcess"/>
    <dgm:cxn modelId="{AB166790-B3A7-AE46-9707-E502DE5C6D10}" type="presParOf" srcId="{CFE9FE37-7D50-C747-B9BF-11901941F375}" destId="{377683DC-66DD-9742-9817-7DE926346104}" srcOrd="1" destOrd="0" presId="urn:microsoft.com/office/officeart/2016/7/layout/VerticalDownArrowProcess"/>
    <dgm:cxn modelId="{AD404228-2E88-F645-A8D8-7E53B1E74B4E}" type="presParOf" srcId="{CFE9FE37-7D50-C747-B9BF-11901941F375}" destId="{07AE3D4A-D504-A647-AA68-C3843C8F7A87}" srcOrd="2" destOrd="0" presId="urn:microsoft.com/office/officeart/2016/7/layout/VerticalDownArrowProcess"/>
    <dgm:cxn modelId="{4CCE2AE6-11F2-2540-9B39-AE3BB498ABE6}" type="presParOf" srcId="{07AE3D4A-D504-A647-AA68-C3843C8F7A87}" destId="{D127E01A-92BF-0D40-A77C-13B2E4D46D7D}" srcOrd="0" destOrd="0" presId="urn:microsoft.com/office/officeart/2016/7/layout/VerticalDownArrowProcess"/>
    <dgm:cxn modelId="{BCD822CF-B60A-CA44-B682-A0D1A0F7DF9C}" type="presParOf" srcId="{07AE3D4A-D504-A647-AA68-C3843C8F7A87}" destId="{65047BE6-DC03-7E44-AC8B-B4B1A5B5D5C1}" srcOrd="1" destOrd="0" presId="urn:microsoft.com/office/officeart/2016/7/layout/VerticalDownArrowProcess"/>
    <dgm:cxn modelId="{FB1E3A1C-744C-594D-BBA8-FA728F927068}" type="presParOf" srcId="{07AE3D4A-D504-A647-AA68-C3843C8F7A87}" destId="{A1461698-8F5E-3641-969C-8A771BE608AF}" srcOrd="2" destOrd="0" presId="urn:microsoft.com/office/officeart/2016/7/layout/VerticalDownArrowProcess"/>
    <dgm:cxn modelId="{C7D6F48D-5A4A-DF41-A7B1-5E60D4119C3F}" type="presParOf" srcId="{CFE9FE37-7D50-C747-B9BF-11901941F375}" destId="{AD47C579-D551-124D-B255-924E2FA90EFC}" srcOrd="3" destOrd="0" presId="urn:microsoft.com/office/officeart/2016/7/layout/VerticalDownArrowProcess"/>
    <dgm:cxn modelId="{DB30B22A-ACA7-6746-B82D-F32BF90FF2D0}" type="presParOf" srcId="{CFE9FE37-7D50-C747-B9BF-11901941F375}" destId="{83CAE913-CDAC-2844-A22F-BE511C18DAAA}" srcOrd="4" destOrd="0" presId="urn:microsoft.com/office/officeart/2016/7/layout/VerticalDownArrowProcess"/>
    <dgm:cxn modelId="{AF0A2335-CCD6-9246-9204-160CA87EDBB4}" type="presParOf" srcId="{83CAE913-CDAC-2844-A22F-BE511C18DAAA}" destId="{74984CC7-2929-2549-977A-41C7E3FD4672}" srcOrd="0" destOrd="0" presId="urn:microsoft.com/office/officeart/2016/7/layout/VerticalDownArrowProcess"/>
    <dgm:cxn modelId="{FF97239C-41D1-D640-BCF0-28C4A7ED1618}" type="presParOf" srcId="{83CAE913-CDAC-2844-A22F-BE511C18DAAA}" destId="{23D6ECC5-1EB7-EA4C-9B55-95080BC1354B}" srcOrd="1" destOrd="0" presId="urn:microsoft.com/office/officeart/2016/7/layout/VerticalDownArrowProcess"/>
    <dgm:cxn modelId="{A731A02F-A29B-BB47-9DE4-FB009C7FA9F0}" type="presParOf" srcId="{83CAE913-CDAC-2844-A22F-BE511C18DAAA}" destId="{E17DADB3-3604-394A-ABF9-54686A3910CE}"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990660-AE82-1548-954B-7EDB013D7623}">
      <dsp:nvSpPr>
        <dsp:cNvPr id="0" name=""/>
        <dsp:cNvSpPr/>
      </dsp:nvSpPr>
      <dsp:spPr>
        <a:xfrm>
          <a:off x="0" y="2849982"/>
          <a:ext cx="2514599" cy="935427"/>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8838" tIns="234696" rIns="178838" bIns="234696" numCol="1" spcCol="1270" anchor="ctr" anchorCtr="0">
          <a:noAutofit/>
        </a:bodyPr>
        <a:lstStyle/>
        <a:p>
          <a:pPr marL="0" lvl="0" indent="0" algn="ctr" defTabSz="1466850">
            <a:lnSpc>
              <a:spcPct val="90000"/>
            </a:lnSpc>
            <a:spcBef>
              <a:spcPct val="0"/>
            </a:spcBef>
            <a:spcAft>
              <a:spcPct val="35000"/>
            </a:spcAft>
            <a:buNone/>
          </a:pPr>
          <a:r>
            <a:rPr lang="en-US" sz="3300" kern="1200"/>
            <a:t>Pack up</a:t>
          </a:r>
        </a:p>
      </dsp:txBody>
      <dsp:txXfrm>
        <a:off x="0" y="2849982"/>
        <a:ext cx="2514599" cy="935427"/>
      </dsp:txXfrm>
    </dsp:sp>
    <dsp:sp modelId="{64F470B2-BC26-E840-92F8-7C1858402B9B}">
      <dsp:nvSpPr>
        <dsp:cNvPr id="0" name=""/>
        <dsp:cNvSpPr/>
      </dsp:nvSpPr>
      <dsp:spPr>
        <a:xfrm>
          <a:off x="2514599" y="2849982"/>
          <a:ext cx="7543800" cy="935427"/>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3024" tIns="215900" rIns="153024" bIns="215900" numCol="1" spcCol="1270" anchor="ctr" anchorCtr="0">
          <a:noAutofit/>
        </a:bodyPr>
        <a:lstStyle/>
        <a:p>
          <a:pPr marL="0" lvl="0" indent="0" algn="l" defTabSz="755650">
            <a:lnSpc>
              <a:spcPct val="90000"/>
            </a:lnSpc>
            <a:spcBef>
              <a:spcPct val="0"/>
            </a:spcBef>
            <a:spcAft>
              <a:spcPct val="35000"/>
            </a:spcAft>
            <a:buNone/>
          </a:pPr>
          <a:r>
            <a:rPr lang="en-US" sz="1700" kern="1200"/>
            <a:t>Once checked, pack up. You may complete private study before the bell.</a:t>
          </a:r>
        </a:p>
      </dsp:txBody>
      <dsp:txXfrm>
        <a:off x="2514599" y="2849982"/>
        <a:ext cx="7543800" cy="935427"/>
      </dsp:txXfrm>
    </dsp:sp>
    <dsp:sp modelId="{65047BE6-DC03-7E44-AC8B-B4B1A5B5D5C1}">
      <dsp:nvSpPr>
        <dsp:cNvPr id="0" name=""/>
        <dsp:cNvSpPr/>
      </dsp:nvSpPr>
      <dsp:spPr>
        <a:xfrm rot="10800000">
          <a:off x="0" y="1425326"/>
          <a:ext cx="2514599" cy="1438688"/>
        </a:xfrm>
        <a:prstGeom prst="upArrowCallout">
          <a:avLst>
            <a:gd name="adj1" fmla="val 5000"/>
            <a:gd name="adj2" fmla="val 10000"/>
            <a:gd name="adj3" fmla="val 15000"/>
            <a:gd name="adj4" fmla="val 64977"/>
          </a:avLst>
        </a:prstGeom>
        <a:solidFill>
          <a:schemeClr val="accent2">
            <a:hueOff val="512346"/>
            <a:satOff val="219"/>
            <a:lumOff val="8824"/>
            <a:alphaOff val="0"/>
          </a:schemeClr>
        </a:solidFill>
        <a:ln w="15875" cap="flat" cmpd="sng" algn="ctr">
          <a:solidFill>
            <a:schemeClr val="accent2">
              <a:hueOff val="512346"/>
              <a:satOff val="219"/>
              <a:lumOff val="882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8838" tIns="234696" rIns="178838" bIns="234696" numCol="1" spcCol="1270" anchor="ctr" anchorCtr="0">
          <a:noAutofit/>
        </a:bodyPr>
        <a:lstStyle/>
        <a:p>
          <a:pPr marL="0" lvl="0" indent="0" algn="ctr" defTabSz="1466850">
            <a:lnSpc>
              <a:spcPct val="90000"/>
            </a:lnSpc>
            <a:spcBef>
              <a:spcPct val="0"/>
            </a:spcBef>
            <a:spcAft>
              <a:spcPct val="35000"/>
            </a:spcAft>
            <a:buNone/>
          </a:pPr>
          <a:r>
            <a:rPr lang="en-US" sz="3300" kern="1200"/>
            <a:t>Bring</a:t>
          </a:r>
        </a:p>
      </dsp:txBody>
      <dsp:txXfrm rot="-10800000">
        <a:off x="0" y="1425326"/>
        <a:ext cx="2514599" cy="935147"/>
      </dsp:txXfrm>
    </dsp:sp>
    <dsp:sp modelId="{A1461698-8F5E-3641-969C-8A771BE608AF}">
      <dsp:nvSpPr>
        <dsp:cNvPr id="0" name=""/>
        <dsp:cNvSpPr/>
      </dsp:nvSpPr>
      <dsp:spPr>
        <a:xfrm>
          <a:off x="2514599" y="1425326"/>
          <a:ext cx="7543800" cy="935147"/>
        </a:xfrm>
        <a:prstGeom prst="rect">
          <a:avLst/>
        </a:prstGeom>
        <a:solidFill>
          <a:schemeClr val="accent2">
            <a:tint val="40000"/>
            <a:alpha val="90000"/>
            <a:hueOff val="486893"/>
            <a:satOff val="4188"/>
            <a:lumOff val="1824"/>
            <a:alphaOff val="0"/>
          </a:schemeClr>
        </a:solidFill>
        <a:ln w="15875" cap="flat" cmpd="sng" algn="ctr">
          <a:solidFill>
            <a:schemeClr val="accent2">
              <a:tint val="40000"/>
              <a:alpha val="90000"/>
              <a:hueOff val="486893"/>
              <a:satOff val="4188"/>
              <a:lumOff val="182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3024" tIns="215900" rIns="153024" bIns="215900" numCol="1" spcCol="1270" anchor="ctr" anchorCtr="0">
          <a:noAutofit/>
        </a:bodyPr>
        <a:lstStyle/>
        <a:p>
          <a:pPr marL="0" lvl="0" indent="0" algn="l" defTabSz="755650">
            <a:lnSpc>
              <a:spcPct val="90000"/>
            </a:lnSpc>
            <a:spcBef>
              <a:spcPct val="0"/>
            </a:spcBef>
            <a:spcAft>
              <a:spcPct val="35000"/>
            </a:spcAft>
            <a:buNone/>
          </a:pPr>
          <a:r>
            <a:rPr lang="en-US" sz="1700" kern="1200"/>
            <a:t>When complete, bring to Ms Barrie to be checked.</a:t>
          </a:r>
        </a:p>
      </dsp:txBody>
      <dsp:txXfrm>
        <a:off x="2514599" y="1425326"/>
        <a:ext cx="7543800" cy="935147"/>
      </dsp:txXfrm>
    </dsp:sp>
    <dsp:sp modelId="{23D6ECC5-1EB7-EA4C-9B55-95080BC1354B}">
      <dsp:nvSpPr>
        <dsp:cNvPr id="0" name=""/>
        <dsp:cNvSpPr/>
      </dsp:nvSpPr>
      <dsp:spPr>
        <a:xfrm rot="10800000">
          <a:off x="0" y="669"/>
          <a:ext cx="2514599" cy="1438688"/>
        </a:xfrm>
        <a:prstGeom prst="upArrowCallout">
          <a:avLst>
            <a:gd name="adj1" fmla="val 5000"/>
            <a:gd name="adj2" fmla="val 10000"/>
            <a:gd name="adj3" fmla="val 15000"/>
            <a:gd name="adj4" fmla="val 64977"/>
          </a:avLst>
        </a:prstGeom>
        <a:solidFill>
          <a:schemeClr val="accent2">
            <a:hueOff val="1024692"/>
            <a:satOff val="437"/>
            <a:lumOff val="17647"/>
            <a:alphaOff val="0"/>
          </a:schemeClr>
        </a:solidFill>
        <a:ln w="15875" cap="flat" cmpd="sng" algn="ctr">
          <a:solidFill>
            <a:schemeClr val="accent2">
              <a:hueOff val="1024692"/>
              <a:satOff val="437"/>
              <a:lumOff val="1764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8838" tIns="234696" rIns="178838" bIns="234696" numCol="1" spcCol="1270" anchor="ctr" anchorCtr="0">
          <a:noAutofit/>
        </a:bodyPr>
        <a:lstStyle/>
        <a:p>
          <a:pPr marL="0" lvl="0" indent="0" algn="ctr" defTabSz="1466850">
            <a:lnSpc>
              <a:spcPct val="90000"/>
            </a:lnSpc>
            <a:spcBef>
              <a:spcPct val="0"/>
            </a:spcBef>
            <a:spcAft>
              <a:spcPct val="35000"/>
            </a:spcAft>
            <a:buNone/>
          </a:pPr>
          <a:r>
            <a:rPr lang="en-US" sz="3300" kern="1200"/>
            <a:t>Complete</a:t>
          </a:r>
        </a:p>
      </dsp:txBody>
      <dsp:txXfrm rot="-10800000">
        <a:off x="0" y="669"/>
        <a:ext cx="2514599" cy="935147"/>
      </dsp:txXfrm>
    </dsp:sp>
    <dsp:sp modelId="{E17DADB3-3604-394A-ABF9-54686A3910CE}">
      <dsp:nvSpPr>
        <dsp:cNvPr id="0" name=""/>
        <dsp:cNvSpPr/>
      </dsp:nvSpPr>
      <dsp:spPr>
        <a:xfrm>
          <a:off x="2514599" y="669"/>
          <a:ext cx="7543800" cy="935147"/>
        </a:xfrm>
        <a:prstGeom prst="rect">
          <a:avLst/>
        </a:prstGeom>
        <a:solidFill>
          <a:schemeClr val="accent2">
            <a:tint val="40000"/>
            <a:alpha val="90000"/>
            <a:hueOff val="973786"/>
            <a:satOff val="8375"/>
            <a:lumOff val="3647"/>
            <a:alphaOff val="0"/>
          </a:schemeClr>
        </a:solidFill>
        <a:ln w="15875" cap="flat" cmpd="sng" algn="ctr">
          <a:solidFill>
            <a:schemeClr val="accent2">
              <a:tint val="40000"/>
              <a:alpha val="90000"/>
              <a:hueOff val="973786"/>
              <a:satOff val="8375"/>
              <a:lumOff val="364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3024" tIns="215900" rIns="153024" bIns="215900" numCol="1" spcCol="1270" anchor="ctr" anchorCtr="0">
          <a:noAutofit/>
        </a:bodyPr>
        <a:lstStyle/>
        <a:p>
          <a:pPr marL="0" lvl="0" indent="0" algn="l" defTabSz="755650">
            <a:lnSpc>
              <a:spcPct val="90000"/>
            </a:lnSpc>
            <a:spcBef>
              <a:spcPct val="0"/>
            </a:spcBef>
            <a:spcAft>
              <a:spcPct val="35000"/>
            </a:spcAft>
            <a:buNone/>
          </a:pPr>
          <a:r>
            <a:rPr lang="en-US" sz="1700" kern="1200"/>
            <a:t>Complete the worksheet about Greek City-States and the SUMMARY question.</a:t>
          </a:r>
        </a:p>
      </dsp:txBody>
      <dsp:txXfrm>
        <a:off x="2514599" y="669"/>
        <a:ext cx="7543800" cy="935147"/>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AADA8-1C22-1342-B0A2-1277E07A1132}" type="datetimeFigureOut">
              <a:rPr lang="en-US" smtClean="0"/>
              <a:t>1/18/23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E9CBE-103D-614D-933D-6F8E197DB034}" type="slidenum">
              <a:rPr lang="en-US" smtClean="0"/>
              <a:t>‹#›</a:t>
            </a:fld>
            <a:endParaRPr lang="en-US"/>
          </a:p>
        </p:txBody>
      </p:sp>
    </p:spTree>
    <p:extLst>
      <p:ext uri="{BB962C8B-B14F-4D97-AF65-F5344CB8AC3E}">
        <p14:creationId xmlns:p14="http://schemas.microsoft.com/office/powerpoint/2010/main" val="119743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E9CBE-103D-614D-933D-6F8E197DB034}" type="slidenum">
              <a:rPr lang="en-US" smtClean="0"/>
              <a:t>1</a:t>
            </a:fld>
            <a:endParaRPr lang="en-US"/>
          </a:p>
        </p:txBody>
      </p:sp>
    </p:spTree>
    <p:extLst>
      <p:ext uri="{BB962C8B-B14F-4D97-AF65-F5344CB8AC3E}">
        <p14:creationId xmlns:p14="http://schemas.microsoft.com/office/powerpoint/2010/main" val="924864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Highlight key words to write down</a:t>
            </a:r>
          </a:p>
        </p:txBody>
      </p:sp>
      <p:sp>
        <p:nvSpPr>
          <p:cNvPr id="4" name="Slide Number Placeholder 3"/>
          <p:cNvSpPr>
            <a:spLocks noGrp="1"/>
          </p:cNvSpPr>
          <p:nvPr>
            <p:ph type="sldNum" sz="quarter" idx="5"/>
          </p:nvPr>
        </p:nvSpPr>
        <p:spPr/>
        <p:txBody>
          <a:bodyPr/>
          <a:lstStyle/>
          <a:p>
            <a:fld id="{348E9CBE-103D-614D-933D-6F8E197DB034}" type="slidenum">
              <a:rPr lang="en-US" smtClean="0"/>
              <a:t>11</a:t>
            </a:fld>
            <a:endParaRPr lang="en-US"/>
          </a:p>
        </p:txBody>
      </p:sp>
    </p:spTree>
    <p:extLst>
      <p:ext uri="{BB962C8B-B14F-4D97-AF65-F5344CB8AC3E}">
        <p14:creationId xmlns:p14="http://schemas.microsoft.com/office/powerpoint/2010/main" val="1543939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1/18/23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1/18/23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1/18/23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2692C-9F3F-6047-A805-C164951700F5}" type="datetimeFigureOut">
              <a:rPr lang="en-US" smtClean="0"/>
              <a:t>1/18/23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2692C-9F3F-6047-A805-C164951700F5}" type="datetimeFigureOut">
              <a:rPr lang="en-US" smtClean="0"/>
              <a:t>1/18/23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2692C-9F3F-6047-A805-C164951700F5}" type="datetimeFigureOut">
              <a:rPr lang="en-US" smtClean="0"/>
              <a:t>1/18/23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2692C-9F3F-6047-A805-C164951700F5}" type="datetimeFigureOut">
              <a:rPr lang="en-US" smtClean="0"/>
              <a:t>1/18/23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62692C-9F3F-6047-A805-C164951700F5}" type="datetimeFigureOut">
              <a:rPr lang="en-US" smtClean="0"/>
              <a:t>1/18/23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62692C-9F3F-6047-A805-C164951700F5}" type="datetimeFigureOut">
              <a:rPr lang="en-US" smtClean="0"/>
              <a:t>1/18/23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9BE41D-52AC-C54C-8E3B-C7953162F2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2692C-9F3F-6047-A805-C164951700F5}" type="datetimeFigureOut">
              <a:rPr lang="en-US" smtClean="0"/>
              <a:t>1/18/23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62692C-9F3F-6047-A805-C164951700F5}" type="datetimeFigureOut">
              <a:rPr lang="en-US" smtClean="0"/>
              <a:t>1/18/23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9BE41D-52AC-C54C-8E3B-C7953162F28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1367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2050" name="Picture 2" descr="Minoan civilization | History, Location, &amp; Facts | Britannica">
            <a:extLst>
              <a:ext uri="{FF2B5EF4-FFF2-40B4-BE49-F238E27FC236}">
                <a16:creationId xmlns:a16="http://schemas.microsoft.com/office/drawing/2014/main" id="{9920C608-9888-9947-CA4B-7CBFC4F91ABB}"/>
              </a:ext>
            </a:extLst>
          </p:cNvPr>
          <p:cNvPicPr>
            <a:picLocks noChangeAspect="1" noChangeArrowheads="1"/>
          </p:cNvPicPr>
          <p:nvPr/>
        </p:nvPicPr>
        <p:blipFill rotWithShape="1">
          <a:blip r:embed="rId3">
            <a:alphaModFix amt="35000"/>
            <a:extLst>
              <a:ext uri="{28A0092B-C50C-407E-A947-70E740481C1C}">
                <a14:useLocalDpi xmlns:a14="http://schemas.microsoft.com/office/drawing/2010/main" val="0"/>
              </a:ext>
            </a:extLst>
          </a:blip>
          <a:srcRect b="2174"/>
          <a:stretch/>
        </p:blipFill>
        <p:spPr bwMode="auto">
          <a:xfrm>
            <a:off x="0" y="-31175"/>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32C91A4-B280-BACD-3CB8-10ECFE24CE3D}"/>
              </a:ext>
            </a:extLst>
          </p:cNvPr>
          <p:cNvSpPr>
            <a:spLocks noGrp="1"/>
          </p:cNvSpPr>
          <p:nvPr>
            <p:ph type="ctrTitle"/>
          </p:nvPr>
        </p:nvSpPr>
        <p:spPr>
          <a:xfrm>
            <a:off x="1097280" y="758952"/>
            <a:ext cx="10058400" cy="3566160"/>
          </a:xfrm>
        </p:spPr>
        <p:txBody>
          <a:bodyPr>
            <a:normAutofit/>
          </a:bodyPr>
          <a:lstStyle/>
          <a:p>
            <a:r>
              <a:rPr lang="en-US" dirty="0">
                <a:solidFill>
                  <a:schemeClr val="tx1"/>
                </a:solidFill>
              </a:rPr>
              <a:t>Minoans – Political Structures</a:t>
            </a:r>
          </a:p>
        </p:txBody>
      </p:sp>
      <p:sp>
        <p:nvSpPr>
          <p:cNvPr id="3" name="Subtitle 2">
            <a:extLst>
              <a:ext uri="{FF2B5EF4-FFF2-40B4-BE49-F238E27FC236}">
                <a16:creationId xmlns:a16="http://schemas.microsoft.com/office/drawing/2014/main" id="{4DAB8C59-D441-C9CB-FDC4-52B6130F59E1}"/>
              </a:ext>
            </a:extLst>
          </p:cNvPr>
          <p:cNvSpPr>
            <a:spLocks noGrp="1"/>
          </p:cNvSpPr>
          <p:nvPr>
            <p:ph type="subTitle" idx="1"/>
          </p:nvPr>
        </p:nvSpPr>
        <p:spPr>
          <a:xfrm>
            <a:off x="1100051" y="4455621"/>
            <a:ext cx="10058400" cy="1143000"/>
          </a:xfrm>
        </p:spPr>
        <p:txBody>
          <a:bodyPr>
            <a:normAutofit fontScale="92500" lnSpcReduction="10000"/>
          </a:bodyPr>
          <a:lstStyle/>
          <a:p>
            <a:r>
              <a:rPr lang="en-US" u="sng" dirty="0">
                <a:solidFill>
                  <a:schemeClr val="tx1"/>
                </a:solidFill>
              </a:rPr>
              <a:t>Goal/s: </a:t>
            </a:r>
          </a:p>
          <a:p>
            <a:r>
              <a:rPr lang="en-US" dirty="0">
                <a:solidFill>
                  <a:schemeClr val="tx1"/>
                </a:solidFill>
              </a:rPr>
              <a:t>Identify and describe the key features of the Minoan </a:t>
            </a:r>
            <a:r>
              <a:rPr lang="en-US" b="1" dirty="0">
                <a:solidFill>
                  <a:schemeClr val="tx1"/>
                </a:solidFill>
              </a:rPr>
              <a:t>political structures</a:t>
            </a:r>
          </a:p>
        </p:txBody>
      </p:sp>
      <p:cxnSp>
        <p:nvCxnSpPr>
          <p:cNvPr id="2055" name="Straight Connector 2054">
            <a:extLst>
              <a:ext uri="{FF2B5EF4-FFF2-40B4-BE49-F238E27FC236}">
                <a16:creationId xmlns:a16="http://schemas.microsoft.com/office/drawing/2014/main" id="{F3CC58E3-BDF9-495D-9327-85F68058BE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2057" name="Rectangle 2056">
            <a:extLst>
              <a:ext uri="{FF2B5EF4-FFF2-40B4-BE49-F238E27FC236}">
                <a16:creationId xmlns:a16="http://schemas.microsoft.com/office/drawing/2014/main" id="{DA0CA737-33FC-47E3-965A-D1C2CAA62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E3AC5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59" name="Rectangle 2058">
            <a:extLst>
              <a:ext uri="{FF2B5EF4-FFF2-40B4-BE49-F238E27FC236}">
                <a16:creationId xmlns:a16="http://schemas.microsoft.com/office/drawing/2014/main" id="{22189942-24EB-488E-8B69-EB80F7E5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7A443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ubtitle 2">
            <a:extLst>
              <a:ext uri="{FF2B5EF4-FFF2-40B4-BE49-F238E27FC236}">
                <a16:creationId xmlns:a16="http://schemas.microsoft.com/office/drawing/2014/main" id="{F61A8AB3-9E63-D616-FB92-EAC843A64C98}"/>
              </a:ext>
            </a:extLst>
          </p:cNvPr>
          <p:cNvSpPr txBox="1">
            <a:spLocks/>
          </p:cNvSpPr>
          <p:nvPr/>
        </p:nvSpPr>
        <p:spPr>
          <a:xfrm>
            <a:off x="8262851" y="6447707"/>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r"/>
            <a:r>
              <a:rPr lang="en-US" sz="1500" dirty="0" err="1">
                <a:solidFill>
                  <a:schemeClr val="tx1"/>
                </a:solidFill>
              </a:rPr>
              <a:t>Ms</a:t>
            </a:r>
            <a:r>
              <a:rPr lang="en-US" sz="1500" dirty="0">
                <a:solidFill>
                  <a:schemeClr val="tx1"/>
                </a:solidFill>
              </a:rPr>
              <a:t> Barrie</a:t>
            </a:r>
          </a:p>
        </p:txBody>
      </p:sp>
      <p:sp>
        <p:nvSpPr>
          <p:cNvPr id="5" name="Subtitle 2">
            <a:extLst>
              <a:ext uri="{FF2B5EF4-FFF2-40B4-BE49-F238E27FC236}">
                <a16:creationId xmlns:a16="http://schemas.microsoft.com/office/drawing/2014/main" id="{5F372439-CBEF-34EE-8047-9719C19FB7D1}"/>
              </a:ext>
            </a:extLst>
          </p:cNvPr>
          <p:cNvSpPr txBox="1">
            <a:spLocks/>
          </p:cNvSpPr>
          <p:nvPr/>
        </p:nvSpPr>
        <p:spPr>
          <a:xfrm>
            <a:off x="202277" y="6514493"/>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1500" dirty="0">
                <a:solidFill>
                  <a:schemeClr val="tx1"/>
                </a:solidFill>
              </a:rPr>
              <a:t>Week 3 Lesson 2</a:t>
            </a:r>
          </a:p>
        </p:txBody>
      </p:sp>
    </p:spTree>
    <p:extLst>
      <p:ext uri="{BB962C8B-B14F-4D97-AF65-F5344CB8AC3E}">
        <p14:creationId xmlns:p14="http://schemas.microsoft.com/office/powerpoint/2010/main" val="399402104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10E7D4-8F6F-EED8-9639-47DC679A90CD}"/>
              </a:ext>
            </a:extLst>
          </p:cNvPr>
          <p:cNvSpPr>
            <a:spLocks noGrp="1"/>
          </p:cNvSpPr>
          <p:nvPr>
            <p:ph type="ctrTitle"/>
          </p:nvPr>
        </p:nvSpPr>
        <p:spPr>
          <a:xfrm>
            <a:off x="1097280" y="758952"/>
            <a:ext cx="10058400" cy="3892168"/>
          </a:xfrm>
        </p:spPr>
        <p:txBody>
          <a:bodyPr>
            <a:normAutofit/>
          </a:bodyPr>
          <a:lstStyle/>
          <a:p>
            <a:r>
              <a:rPr lang="en-US" dirty="0"/>
              <a:t>What type of government did the Minoans have?</a:t>
            </a:r>
          </a:p>
        </p:txBody>
      </p:sp>
      <p:sp>
        <p:nvSpPr>
          <p:cNvPr id="9" name="Rectangle 8">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71422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3419D-1D36-6B1E-4299-4C88DFCFDA9B}"/>
              </a:ext>
            </a:extLst>
          </p:cNvPr>
          <p:cNvSpPr>
            <a:spLocks noGrp="1"/>
          </p:cNvSpPr>
          <p:nvPr>
            <p:ph type="title"/>
          </p:nvPr>
        </p:nvSpPr>
        <p:spPr/>
        <p:txBody>
          <a:bodyPr/>
          <a:lstStyle/>
          <a:p>
            <a:pPr algn="ctr"/>
            <a:r>
              <a:rPr lang="en-US" dirty="0"/>
              <a:t>The Minoans</a:t>
            </a:r>
          </a:p>
        </p:txBody>
      </p:sp>
      <p:sp>
        <p:nvSpPr>
          <p:cNvPr id="3" name="Content Placeholder 2">
            <a:extLst>
              <a:ext uri="{FF2B5EF4-FFF2-40B4-BE49-F238E27FC236}">
                <a16:creationId xmlns:a16="http://schemas.microsoft.com/office/drawing/2014/main" id="{961844DB-3635-1399-D543-B01C64B8FF89}"/>
              </a:ext>
            </a:extLst>
          </p:cNvPr>
          <p:cNvSpPr>
            <a:spLocks noGrp="1"/>
          </p:cNvSpPr>
          <p:nvPr>
            <p:ph idx="1"/>
          </p:nvPr>
        </p:nvSpPr>
        <p:spPr>
          <a:xfrm>
            <a:off x="209964" y="1924576"/>
            <a:ext cx="11772071" cy="4646821"/>
          </a:xfrm>
        </p:spPr>
        <p:txBody>
          <a:bodyPr>
            <a:normAutofit fontScale="70000" lnSpcReduction="20000"/>
          </a:bodyPr>
          <a:lstStyle/>
          <a:p>
            <a:pPr algn="ctr">
              <a:lnSpc>
                <a:spcPct val="170000"/>
              </a:lnSpc>
            </a:pPr>
            <a:r>
              <a:rPr lang="en-AU" sz="2800" dirty="0">
                <a:solidFill>
                  <a:schemeClr val="tx1"/>
                </a:solidFill>
                <a:effectLst/>
                <a:latin typeface="Calibri" panose="020F0502020204030204" pitchFamily="34" charset="0"/>
                <a:cs typeface="Calibri" panose="020F0502020204030204" pitchFamily="34" charset="0"/>
              </a:rPr>
              <a:t> The island of </a:t>
            </a:r>
            <a:r>
              <a:rPr lang="en-AU" sz="2800" b="1" i="1" u="sng" dirty="0">
                <a:solidFill>
                  <a:schemeClr val="accent6"/>
                </a:solidFill>
                <a:effectLst/>
                <a:latin typeface="Calibri" panose="020F0502020204030204" pitchFamily="34" charset="0"/>
                <a:cs typeface="Calibri" panose="020F0502020204030204" pitchFamily="34" charset="0"/>
              </a:rPr>
              <a:t>Crete</a:t>
            </a:r>
            <a:r>
              <a:rPr lang="en-AU" sz="2800" dirty="0">
                <a:solidFill>
                  <a:schemeClr val="tx1"/>
                </a:solidFill>
                <a:effectLst/>
                <a:latin typeface="Calibri" panose="020F0502020204030204" pitchFamily="34" charset="0"/>
                <a:cs typeface="Calibri" panose="020F0502020204030204" pitchFamily="34" charset="0"/>
              </a:rPr>
              <a:t> was </a:t>
            </a:r>
            <a:r>
              <a:rPr lang="en-AU" sz="2800" b="1" i="1" u="sng" dirty="0">
                <a:solidFill>
                  <a:schemeClr val="accent6"/>
                </a:solidFill>
                <a:effectLst/>
                <a:latin typeface="Calibri" panose="020F0502020204030204" pitchFamily="34" charset="0"/>
                <a:cs typeface="Calibri" panose="020F0502020204030204" pitchFamily="34" charset="0"/>
              </a:rPr>
              <a:t>ruled by a monarch</a:t>
            </a:r>
            <a:r>
              <a:rPr lang="en-AU" sz="2800" dirty="0">
                <a:solidFill>
                  <a:schemeClr val="tx1"/>
                </a:solidFill>
                <a:effectLst/>
                <a:latin typeface="Calibri" panose="020F0502020204030204" pitchFamily="34" charset="0"/>
                <a:cs typeface="Calibri" panose="020F0502020204030204" pitchFamily="34" charset="0"/>
              </a:rPr>
              <a:t>, his kingdom being in the central </a:t>
            </a:r>
            <a:r>
              <a:rPr lang="en-AU" sz="2800" b="1" i="1" u="sng" dirty="0">
                <a:solidFill>
                  <a:schemeClr val="accent6"/>
                </a:solidFill>
                <a:effectLst/>
                <a:latin typeface="Calibri" panose="020F0502020204030204" pitchFamily="34" charset="0"/>
                <a:cs typeface="Calibri" panose="020F0502020204030204" pitchFamily="34" charset="0"/>
              </a:rPr>
              <a:t>palace of Knossos</a:t>
            </a:r>
            <a:r>
              <a:rPr lang="en-AU" sz="2800" dirty="0">
                <a:solidFill>
                  <a:schemeClr val="tx1"/>
                </a:solidFill>
                <a:effectLst/>
                <a:latin typeface="Calibri" panose="020F0502020204030204" pitchFamily="34" charset="0"/>
                <a:cs typeface="Calibri" panose="020F0502020204030204" pitchFamily="34" charset="0"/>
              </a:rPr>
              <a:t>.</a:t>
            </a:r>
          </a:p>
          <a:p>
            <a:pPr algn="ctr">
              <a:lnSpc>
                <a:spcPct val="170000"/>
              </a:lnSpc>
            </a:pPr>
            <a:r>
              <a:rPr lang="en-AU" sz="2800" dirty="0">
                <a:solidFill>
                  <a:schemeClr val="tx1"/>
                </a:solidFill>
                <a:effectLst/>
                <a:latin typeface="Calibri" panose="020F0502020204030204" pitchFamily="34" charset="0"/>
                <a:cs typeface="Calibri" panose="020F0502020204030204" pitchFamily="34" charset="0"/>
              </a:rPr>
              <a:t>Each palace throughout Crete had its </a:t>
            </a:r>
            <a:r>
              <a:rPr lang="en-AU" sz="2800" b="1" i="1" u="sng" dirty="0">
                <a:solidFill>
                  <a:schemeClr val="accent6"/>
                </a:solidFill>
                <a:effectLst/>
                <a:latin typeface="Calibri" panose="020F0502020204030204" pitchFamily="34" charset="0"/>
                <a:cs typeface="Calibri" panose="020F0502020204030204" pitchFamily="34" charset="0"/>
              </a:rPr>
              <a:t>own sum of independence</a:t>
            </a:r>
            <a:r>
              <a:rPr lang="en-AU" sz="2800" dirty="0">
                <a:solidFill>
                  <a:schemeClr val="tx1"/>
                </a:solidFill>
                <a:effectLst/>
                <a:latin typeface="Calibri" panose="020F0502020204030204" pitchFamily="34" charset="0"/>
                <a:cs typeface="Calibri" panose="020F0502020204030204" pitchFamily="34" charset="0"/>
              </a:rPr>
              <a:t>. The only known ruler of the Minoans was </a:t>
            </a:r>
            <a:r>
              <a:rPr lang="en-AU" sz="2800" b="1" i="1" u="sng" dirty="0">
                <a:solidFill>
                  <a:schemeClr val="accent6"/>
                </a:solidFill>
                <a:effectLst/>
                <a:latin typeface="Calibri" panose="020F0502020204030204" pitchFamily="34" charset="0"/>
                <a:cs typeface="Calibri" panose="020F0502020204030204" pitchFamily="34" charset="0"/>
              </a:rPr>
              <a:t>King Minos</a:t>
            </a:r>
            <a:r>
              <a:rPr lang="en-AU" sz="2800" dirty="0">
                <a:solidFill>
                  <a:schemeClr val="tx1"/>
                </a:solidFill>
                <a:effectLst/>
                <a:latin typeface="Calibri" panose="020F0502020204030204" pitchFamily="34" charset="0"/>
                <a:cs typeface="Calibri" panose="020F0502020204030204" pitchFamily="34" charset="0"/>
              </a:rPr>
              <a:t>, also being the first ruler. </a:t>
            </a:r>
          </a:p>
          <a:p>
            <a:pPr algn="ctr">
              <a:lnSpc>
                <a:spcPct val="170000"/>
              </a:lnSpc>
            </a:pPr>
            <a:r>
              <a:rPr lang="en-AU" sz="2800" dirty="0">
                <a:solidFill>
                  <a:schemeClr val="tx1"/>
                </a:solidFill>
                <a:effectLst/>
                <a:latin typeface="Calibri" panose="020F0502020204030204" pitchFamily="34" charset="0"/>
                <a:cs typeface="Calibri" panose="020F0502020204030204" pitchFamily="34" charset="0"/>
              </a:rPr>
              <a:t>Minos was claimed to be the son of the ancient god Zeus, who appointed him to be the ruler of Crete. He also was the owner of the legendary </a:t>
            </a:r>
            <a:r>
              <a:rPr lang="en-AU" sz="2800" b="1" i="1" u="sng" dirty="0">
                <a:solidFill>
                  <a:schemeClr val="accent6"/>
                </a:solidFill>
                <a:effectLst/>
                <a:latin typeface="Calibri" panose="020F0502020204030204" pitchFamily="34" charset="0"/>
                <a:cs typeface="Calibri" panose="020F0502020204030204" pitchFamily="34" charset="0"/>
              </a:rPr>
              <a:t>Minotaur</a:t>
            </a:r>
            <a:r>
              <a:rPr lang="en-AU" sz="2800" dirty="0">
                <a:solidFill>
                  <a:schemeClr val="tx1"/>
                </a:solidFill>
                <a:effectLst/>
                <a:latin typeface="Calibri" panose="020F0502020204030204" pitchFamily="34" charset="0"/>
                <a:cs typeface="Calibri" panose="020F0502020204030204" pitchFamily="34" charset="0"/>
              </a:rPr>
              <a:t> and the Labyrinth. Minos wasn't much of a dictator though, just like the rest of the monarchs. Yes, they were in charge, but they didn't flaunt around their powers. </a:t>
            </a:r>
          </a:p>
          <a:p>
            <a:pPr algn="ctr">
              <a:lnSpc>
                <a:spcPct val="170000"/>
              </a:lnSpc>
            </a:pPr>
            <a:r>
              <a:rPr lang="en-AU" sz="2800" b="1" i="1" u="sng" dirty="0">
                <a:solidFill>
                  <a:schemeClr val="accent6"/>
                </a:solidFill>
                <a:effectLst/>
                <a:latin typeface="Calibri" panose="020F0502020204030204" pitchFamily="34" charset="0"/>
                <a:cs typeface="Calibri" panose="020F0502020204030204" pitchFamily="34" charset="0"/>
              </a:rPr>
              <a:t>Most decisions were made by a 'priesthood', mainly consisting of women</a:t>
            </a:r>
            <a:r>
              <a:rPr lang="en-AU" sz="2800" dirty="0">
                <a:solidFill>
                  <a:schemeClr val="tx1"/>
                </a:solidFill>
                <a:effectLst/>
                <a:latin typeface="Calibri" panose="020F0502020204030204" pitchFamily="34" charset="0"/>
                <a:cs typeface="Calibri" panose="020F0502020204030204" pitchFamily="34" charset="0"/>
              </a:rPr>
              <a:t>. The Minoans were given a large degree of freedom. This caused the lack of gender inequality and poorness. </a:t>
            </a:r>
          </a:p>
          <a:p>
            <a:pPr>
              <a:lnSpc>
                <a:spcPct val="170000"/>
              </a:lnSpc>
            </a:pPr>
            <a:endParaRPr lang="en-US" sz="2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2906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5594E-BC8A-3A39-F1BB-769CA50070ED}"/>
              </a:ext>
            </a:extLst>
          </p:cNvPr>
          <p:cNvSpPr>
            <a:spLocks noGrp="1"/>
          </p:cNvSpPr>
          <p:nvPr>
            <p:ph type="title"/>
          </p:nvPr>
        </p:nvSpPr>
        <p:spPr>
          <a:xfrm>
            <a:off x="1097280" y="286603"/>
            <a:ext cx="10058400" cy="1450757"/>
          </a:xfrm>
        </p:spPr>
        <p:txBody>
          <a:bodyPr>
            <a:normAutofit/>
          </a:bodyPr>
          <a:lstStyle/>
          <a:p>
            <a:r>
              <a:rPr lang="en-US" dirty="0"/>
              <a:t>ACTIVITY AND EXIT TICKET</a:t>
            </a:r>
            <a:endParaRPr lang="en-US"/>
          </a:p>
        </p:txBody>
      </p:sp>
      <p:graphicFrame>
        <p:nvGraphicFramePr>
          <p:cNvPr id="5" name="Content Placeholder 2">
            <a:extLst>
              <a:ext uri="{FF2B5EF4-FFF2-40B4-BE49-F238E27FC236}">
                <a16:creationId xmlns:a16="http://schemas.microsoft.com/office/drawing/2014/main" id="{EF5F9ECF-8640-D9F7-48D3-BD170EA711EB}"/>
              </a:ext>
            </a:extLst>
          </p:cNvPr>
          <p:cNvGraphicFramePr>
            <a:graphicFrameLocks noGrp="1"/>
          </p:cNvGraphicFramePr>
          <p:nvPr>
            <p:ph idx="1"/>
            <p:extLst>
              <p:ext uri="{D42A27DB-BD31-4B8C-83A1-F6EECF244321}">
                <p14:modId xmlns:p14="http://schemas.microsoft.com/office/powerpoint/2010/main" val="145451737"/>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5555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3E31C-C6CD-9634-5420-399E3B4554D0}"/>
              </a:ext>
            </a:extLst>
          </p:cNvPr>
          <p:cNvSpPr>
            <a:spLocks noGrp="1"/>
          </p:cNvSpPr>
          <p:nvPr>
            <p:ph type="ctrTitle"/>
          </p:nvPr>
        </p:nvSpPr>
        <p:spPr/>
        <p:txBody>
          <a:bodyPr/>
          <a:lstStyle/>
          <a:p>
            <a:r>
              <a:rPr lang="en-US" dirty="0"/>
              <a:t>Today’s Lesson</a:t>
            </a:r>
          </a:p>
        </p:txBody>
      </p:sp>
      <p:sp>
        <p:nvSpPr>
          <p:cNvPr id="3" name="Subtitle 2">
            <a:extLst>
              <a:ext uri="{FF2B5EF4-FFF2-40B4-BE49-F238E27FC236}">
                <a16:creationId xmlns:a16="http://schemas.microsoft.com/office/drawing/2014/main" id="{2CDCA8E4-8715-796D-A101-A0D04F34B39E}"/>
              </a:ext>
            </a:extLst>
          </p:cNvPr>
          <p:cNvSpPr>
            <a:spLocks noGrp="1"/>
          </p:cNvSpPr>
          <p:nvPr>
            <p:ph type="subTitle" idx="1"/>
          </p:nvPr>
        </p:nvSpPr>
        <p:spPr/>
        <p:txBody>
          <a:bodyPr/>
          <a:lstStyle/>
          <a:p>
            <a:r>
              <a:rPr lang="en-US" dirty="0"/>
              <a:t>political structure of </a:t>
            </a:r>
            <a:r>
              <a:rPr lang="en-US" dirty="0" err="1"/>
              <a:t>minoan</a:t>
            </a:r>
            <a:r>
              <a:rPr lang="en-US" dirty="0"/>
              <a:t> society </a:t>
            </a:r>
          </a:p>
        </p:txBody>
      </p:sp>
    </p:spTree>
    <p:extLst>
      <p:ext uri="{BB962C8B-B14F-4D97-AF65-F5344CB8AC3E}">
        <p14:creationId xmlns:p14="http://schemas.microsoft.com/office/powerpoint/2010/main" val="3428972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58F71-E0DA-0E05-E578-B46389847C89}"/>
              </a:ext>
            </a:extLst>
          </p:cNvPr>
          <p:cNvSpPr>
            <a:spLocks noGrp="1"/>
          </p:cNvSpPr>
          <p:nvPr>
            <p:ph type="title"/>
          </p:nvPr>
        </p:nvSpPr>
        <p:spPr>
          <a:xfrm>
            <a:off x="1097280" y="988906"/>
            <a:ext cx="10058400" cy="748454"/>
          </a:xfrm>
        </p:spPr>
        <p:txBody>
          <a:bodyPr/>
          <a:lstStyle/>
          <a:p>
            <a:r>
              <a:rPr lang="en-US" dirty="0"/>
              <a:t>Political Structure</a:t>
            </a:r>
          </a:p>
        </p:txBody>
      </p:sp>
      <p:sp>
        <p:nvSpPr>
          <p:cNvPr id="3" name="Content Placeholder 2">
            <a:extLst>
              <a:ext uri="{FF2B5EF4-FFF2-40B4-BE49-F238E27FC236}">
                <a16:creationId xmlns:a16="http://schemas.microsoft.com/office/drawing/2014/main" id="{6220C598-2ADA-2CC2-E3F8-E695C191A04F}"/>
              </a:ext>
            </a:extLst>
          </p:cNvPr>
          <p:cNvSpPr>
            <a:spLocks noGrp="1"/>
          </p:cNvSpPr>
          <p:nvPr>
            <p:ph idx="1"/>
          </p:nvPr>
        </p:nvSpPr>
        <p:spPr>
          <a:xfrm>
            <a:off x="517731" y="1873406"/>
            <a:ext cx="4998720" cy="3274907"/>
          </a:xfrm>
        </p:spPr>
        <p:txBody>
          <a:bodyPr>
            <a:normAutofit/>
          </a:bodyPr>
          <a:lstStyle/>
          <a:p>
            <a:pPr marL="0" indent="0" algn="ctr">
              <a:buNone/>
            </a:pPr>
            <a:endParaRPr lang="en-US" sz="2800" b="1" u="sng" dirty="0">
              <a:latin typeface="Calibri" panose="020F0502020204030204" pitchFamily="34" charset="0"/>
              <a:cs typeface="Calibri" panose="020F0502020204030204" pitchFamily="34" charset="0"/>
            </a:endParaRPr>
          </a:p>
          <a:p>
            <a:pPr marL="0" indent="0" algn="ctr">
              <a:buNone/>
            </a:pPr>
            <a:r>
              <a:rPr lang="en-US" sz="2800" b="1" u="sng" dirty="0">
                <a:latin typeface="Calibri" panose="020F0502020204030204" pitchFamily="34" charset="0"/>
                <a:cs typeface="Calibri" panose="020F0502020204030204" pitchFamily="34" charset="0"/>
              </a:rPr>
              <a:t>DEFINITION:</a:t>
            </a:r>
          </a:p>
          <a:p>
            <a:pPr marL="0" indent="0" algn="ctr">
              <a:buNone/>
            </a:pPr>
            <a:r>
              <a:rPr lang="en-AU" sz="2000" b="0" i="0" dirty="0">
                <a:solidFill>
                  <a:srgbClr val="212529"/>
                </a:solidFill>
                <a:effectLst/>
                <a:latin typeface="Calibri" panose="020F0502020204030204" pitchFamily="34" charset="0"/>
                <a:cs typeface="Calibri" panose="020F0502020204030204" pitchFamily="34" charset="0"/>
              </a:rPr>
              <a:t>The set of formal </a:t>
            </a:r>
            <a:r>
              <a:rPr lang="en-AU" sz="2000" b="1" i="1" u="sng" dirty="0">
                <a:solidFill>
                  <a:srgbClr val="212529"/>
                </a:solidFill>
                <a:effectLst/>
                <a:latin typeface="Calibri" panose="020F0502020204030204" pitchFamily="34" charset="0"/>
                <a:cs typeface="Calibri" panose="020F0502020204030204" pitchFamily="34" charset="0"/>
              </a:rPr>
              <a:t>legal institutions </a:t>
            </a:r>
            <a:r>
              <a:rPr lang="en-AU" sz="2000" b="0" i="0" dirty="0">
                <a:solidFill>
                  <a:srgbClr val="212529"/>
                </a:solidFill>
                <a:effectLst/>
                <a:latin typeface="Calibri" panose="020F0502020204030204" pitchFamily="34" charset="0"/>
                <a:cs typeface="Calibri" panose="020F0502020204030204" pitchFamily="34" charset="0"/>
              </a:rPr>
              <a:t>that constitute a ‘</a:t>
            </a:r>
            <a:r>
              <a:rPr lang="en-AU" sz="2000" b="1" i="1" u="sng" dirty="0">
                <a:solidFill>
                  <a:srgbClr val="212529"/>
                </a:solidFill>
                <a:effectLst/>
                <a:latin typeface="Calibri" panose="020F0502020204030204" pitchFamily="34" charset="0"/>
                <a:cs typeface="Calibri" panose="020F0502020204030204" pitchFamily="34" charset="0"/>
              </a:rPr>
              <a:t>government</a:t>
            </a:r>
            <a:r>
              <a:rPr lang="en-AU" sz="2000" b="0" i="0" dirty="0">
                <a:solidFill>
                  <a:srgbClr val="212529"/>
                </a:solidFill>
                <a:effectLst/>
                <a:latin typeface="Calibri" panose="020F0502020204030204" pitchFamily="34" charset="0"/>
                <a:cs typeface="Calibri" panose="020F0502020204030204" pitchFamily="34" charset="0"/>
              </a:rPr>
              <a:t>’ or ‘</a:t>
            </a:r>
            <a:r>
              <a:rPr lang="en-AU" sz="2000" b="1" i="1" u="sng" dirty="0">
                <a:solidFill>
                  <a:srgbClr val="212529"/>
                </a:solidFill>
                <a:effectLst/>
                <a:latin typeface="Calibri" panose="020F0502020204030204" pitchFamily="34" charset="0"/>
                <a:cs typeface="Calibri" panose="020F0502020204030204" pitchFamily="34" charset="0"/>
              </a:rPr>
              <a:t>state</a:t>
            </a:r>
            <a:r>
              <a:rPr lang="en-AU" sz="2000" b="0" i="0" dirty="0">
                <a:solidFill>
                  <a:srgbClr val="212529"/>
                </a:solidFill>
                <a:effectLst/>
                <a:latin typeface="Calibri" panose="020F0502020204030204" pitchFamily="34" charset="0"/>
                <a:cs typeface="Calibri" panose="020F0502020204030204" pitchFamily="34" charset="0"/>
              </a:rPr>
              <a:t>’</a:t>
            </a:r>
          </a:p>
        </p:txBody>
      </p:sp>
      <p:sp>
        <p:nvSpPr>
          <p:cNvPr id="4" name="TextBox 3">
            <a:extLst>
              <a:ext uri="{FF2B5EF4-FFF2-40B4-BE49-F238E27FC236}">
                <a16:creationId xmlns:a16="http://schemas.microsoft.com/office/drawing/2014/main" id="{7B13D1F8-1AA2-317E-32F8-F5D9CC3C4F9E}"/>
              </a:ext>
            </a:extLst>
          </p:cNvPr>
          <p:cNvSpPr txBox="1"/>
          <p:nvPr/>
        </p:nvSpPr>
        <p:spPr>
          <a:xfrm>
            <a:off x="9928860" y="168300"/>
            <a:ext cx="2263140" cy="369332"/>
          </a:xfrm>
          <a:prstGeom prst="rect">
            <a:avLst/>
          </a:prstGeom>
          <a:noFill/>
        </p:spPr>
        <p:txBody>
          <a:bodyPr wrap="square" rtlCol="0">
            <a:spAutoFit/>
          </a:bodyPr>
          <a:lstStyle/>
          <a:p>
            <a:pPr algn="ctr"/>
            <a:r>
              <a:rPr lang="en-US" dirty="0">
                <a:solidFill>
                  <a:schemeClr val="accent6"/>
                </a:solidFill>
              </a:rPr>
              <a:t>KEY TERM</a:t>
            </a:r>
          </a:p>
        </p:txBody>
      </p:sp>
      <p:cxnSp>
        <p:nvCxnSpPr>
          <p:cNvPr id="6" name="Straight Connector 5">
            <a:extLst>
              <a:ext uri="{FF2B5EF4-FFF2-40B4-BE49-F238E27FC236}">
                <a16:creationId xmlns:a16="http://schemas.microsoft.com/office/drawing/2014/main" id="{6D0E6E05-3ED6-5886-3A2A-BE0D14C3682B}"/>
              </a:ext>
            </a:extLst>
          </p:cNvPr>
          <p:cNvCxnSpPr/>
          <p:nvPr/>
        </p:nvCxnSpPr>
        <p:spPr>
          <a:xfrm>
            <a:off x="5607401" y="1838224"/>
            <a:ext cx="0" cy="3617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4509F82-E372-46E0-5C44-FFB7A20EFE85}"/>
              </a:ext>
            </a:extLst>
          </p:cNvPr>
          <p:cNvCxnSpPr>
            <a:cxnSpLocks/>
          </p:cNvCxnSpPr>
          <p:nvPr/>
        </p:nvCxnSpPr>
        <p:spPr>
          <a:xfrm flipH="1">
            <a:off x="891540" y="5463540"/>
            <a:ext cx="1078992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D462D89F-1EFE-E608-3F28-226C39CA3EFC}"/>
              </a:ext>
            </a:extLst>
          </p:cNvPr>
          <p:cNvSpPr txBox="1">
            <a:spLocks/>
          </p:cNvSpPr>
          <p:nvPr/>
        </p:nvSpPr>
        <p:spPr>
          <a:xfrm>
            <a:off x="1097280" y="5571914"/>
            <a:ext cx="9471625" cy="7484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b="1" i="1" u="sng" dirty="0">
                <a:solidFill>
                  <a:schemeClr val="accent6"/>
                </a:solidFill>
              </a:rPr>
              <a:t>What political structures do you already know of?</a:t>
            </a:r>
            <a:endParaRPr lang="en-US" i="1" dirty="0">
              <a:solidFill>
                <a:schemeClr val="accent6"/>
              </a:solidFill>
            </a:endParaRPr>
          </a:p>
        </p:txBody>
      </p:sp>
      <p:pic>
        <p:nvPicPr>
          <p:cNvPr id="1026" name="Picture 2" descr="Australian system of government - Parliamentary Education Office">
            <a:extLst>
              <a:ext uri="{FF2B5EF4-FFF2-40B4-BE49-F238E27FC236}">
                <a16:creationId xmlns:a16="http://schemas.microsoft.com/office/drawing/2014/main" id="{0FDA9381-7B42-83F0-7DE5-B34BAA25E3B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031"/>
          <a:stretch/>
        </p:blipFill>
        <p:spPr bwMode="auto">
          <a:xfrm>
            <a:off x="5830572" y="1974965"/>
            <a:ext cx="5229858" cy="3250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719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9B5A-ADEE-751F-AF01-5ABB5ABA01C9}"/>
              </a:ext>
            </a:extLst>
          </p:cNvPr>
          <p:cNvSpPr>
            <a:spLocks noGrp="1"/>
          </p:cNvSpPr>
          <p:nvPr>
            <p:ph type="title"/>
          </p:nvPr>
        </p:nvSpPr>
        <p:spPr/>
        <p:txBody>
          <a:bodyPr/>
          <a:lstStyle/>
          <a:p>
            <a:r>
              <a:rPr lang="en-US" dirty="0"/>
              <a:t>ACTIVITY – Types of Government</a:t>
            </a:r>
          </a:p>
        </p:txBody>
      </p:sp>
      <p:sp>
        <p:nvSpPr>
          <p:cNvPr id="3" name="Content Placeholder 2">
            <a:extLst>
              <a:ext uri="{FF2B5EF4-FFF2-40B4-BE49-F238E27FC236}">
                <a16:creationId xmlns:a16="http://schemas.microsoft.com/office/drawing/2014/main" id="{7A2C8637-79FD-94E9-CC1B-5E57BC60D83C}"/>
              </a:ext>
            </a:extLst>
          </p:cNvPr>
          <p:cNvSpPr>
            <a:spLocks noGrp="1"/>
          </p:cNvSpPr>
          <p:nvPr>
            <p:ph idx="1"/>
          </p:nvPr>
        </p:nvSpPr>
        <p:spPr>
          <a:xfrm>
            <a:off x="1097280" y="1895523"/>
            <a:ext cx="9965672" cy="384038"/>
          </a:xfrm>
        </p:spPr>
        <p:txBody>
          <a:bodyPr>
            <a:normAutofit/>
          </a:bodyPr>
          <a:lstStyle/>
          <a:p>
            <a:pPr>
              <a:buFont typeface="Wingdings" pitchFamily="2" charset="2"/>
              <a:buChar char="Ø"/>
            </a:pPr>
            <a:r>
              <a:rPr lang="en-AU" dirty="0">
                <a:solidFill>
                  <a:schemeClr val="tx1"/>
                </a:solidFill>
                <a:latin typeface="Calibri" panose="020F0502020204030204" pitchFamily="34" charset="0"/>
                <a:cs typeface="Calibri" panose="020F0502020204030204" pitchFamily="34" charset="0"/>
              </a:rPr>
              <a:t>Draw the following table in your book (half a page)</a:t>
            </a:r>
            <a:endParaRPr lang="en-US" dirty="0">
              <a:solidFill>
                <a:schemeClr val="tx1"/>
              </a:solidFill>
              <a:latin typeface="Calibri" panose="020F0502020204030204" pitchFamily="34" charset="0"/>
              <a:cs typeface="Calibri" panose="020F0502020204030204" pitchFamily="34" charset="0"/>
            </a:endParaRPr>
          </a:p>
        </p:txBody>
      </p:sp>
      <p:graphicFrame>
        <p:nvGraphicFramePr>
          <p:cNvPr id="4" name="Table 3">
            <a:extLst>
              <a:ext uri="{FF2B5EF4-FFF2-40B4-BE49-F238E27FC236}">
                <a16:creationId xmlns:a16="http://schemas.microsoft.com/office/drawing/2014/main" id="{4AB4315A-AF38-E915-32CB-8E7FEEC9CE5B}"/>
              </a:ext>
            </a:extLst>
          </p:cNvPr>
          <p:cNvGraphicFramePr>
            <a:graphicFrameLocks noGrp="1"/>
          </p:cNvGraphicFramePr>
          <p:nvPr>
            <p:extLst>
              <p:ext uri="{D42A27DB-BD31-4B8C-83A1-F6EECF244321}">
                <p14:modId xmlns:p14="http://schemas.microsoft.com/office/powerpoint/2010/main" val="2092725815"/>
              </p:ext>
            </p:extLst>
          </p:nvPr>
        </p:nvGraphicFramePr>
        <p:xfrm>
          <a:off x="667339" y="2570837"/>
          <a:ext cx="10910768" cy="3323908"/>
        </p:xfrm>
        <a:graphic>
          <a:graphicData uri="http://schemas.openxmlformats.org/drawingml/2006/table">
            <a:tbl>
              <a:tblPr/>
              <a:tblGrid>
                <a:gridCol w="2217529">
                  <a:extLst>
                    <a:ext uri="{9D8B030D-6E8A-4147-A177-3AD203B41FA5}">
                      <a16:colId xmlns:a16="http://schemas.microsoft.com/office/drawing/2014/main" val="4005046110"/>
                    </a:ext>
                  </a:extLst>
                </a:gridCol>
                <a:gridCol w="8693239">
                  <a:extLst>
                    <a:ext uri="{9D8B030D-6E8A-4147-A177-3AD203B41FA5}">
                      <a16:colId xmlns:a16="http://schemas.microsoft.com/office/drawing/2014/main" val="3380338284"/>
                    </a:ext>
                  </a:extLst>
                </a:gridCol>
              </a:tblGrid>
              <a:tr h="556140">
                <a:tc>
                  <a:txBody>
                    <a:bodyPr/>
                    <a:lstStyle/>
                    <a:p>
                      <a:pPr algn="ctr"/>
                      <a:r>
                        <a:rPr lang="en-AU" sz="1500" b="1">
                          <a:solidFill>
                            <a:srgbClr val="222222"/>
                          </a:solidFill>
                          <a:effectLst/>
                          <a:latin typeface="Helvetica Neue" panose="02000503000000020004" pitchFamily="2" charset="0"/>
                        </a:rPr>
                        <a:t>Type</a:t>
                      </a:r>
                      <a:endParaRPr lang="en-AU" sz="1500">
                        <a:effectLst/>
                      </a:endParaRPr>
                    </a:p>
                  </a:txBody>
                  <a:tcPr marL="31305" marR="31305" marT="31305" marB="3130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0DDCD"/>
                    </a:solidFill>
                  </a:tcPr>
                </a:tc>
                <a:tc>
                  <a:txBody>
                    <a:bodyPr/>
                    <a:lstStyle/>
                    <a:p>
                      <a:pPr algn="ctr"/>
                      <a:r>
                        <a:rPr lang="en-AU" sz="1500" b="1">
                          <a:solidFill>
                            <a:srgbClr val="222222"/>
                          </a:solidFill>
                          <a:effectLst/>
                          <a:latin typeface="Helvetica Neue" panose="02000503000000020004" pitchFamily="2" charset="0"/>
                        </a:rPr>
                        <a:t>Description</a:t>
                      </a:r>
                      <a:endParaRPr lang="en-AU" sz="1500">
                        <a:effectLst/>
                      </a:endParaRPr>
                    </a:p>
                  </a:txBody>
                  <a:tcPr marL="31305" marR="31305" marT="31305" marB="3130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0DDCD"/>
                    </a:solidFill>
                  </a:tcPr>
                </a:tc>
                <a:extLst>
                  <a:ext uri="{0D108BD9-81ED-4DB2-BD59-A6C34878D82A}">
                    <a16:rowId xmlns:a16="http://schemas.microsoft.com/office/drawing/2014/main" val="190721339"/>
                  </a:ext>
                </a:extLst>
              </a:tr>
              <a:tr h="549674">
                <a:tc>
                  <a:txBody>
                    <a:bodyPr/>
                    <a:lstStyle/>
                    <a:p>
                      <a:pPr algn="ctr"/>
                      <a:r>
                        <a:rPr lang="en-AU" sz="1500" b="1">
                          <a:solidFill>
                            <a:srgbClr val="222222"/>
                          </a:solidFill>
                          <a:effectLst/>
                          <a:latin typeface="Helvetica Neue" panose="02000503000000020004" pitchFamily="2" charset="0"/>
                        </a:rPr>
                        <a:t>Monarchy </a:t>
                      </a:r>
                      <a:endParaRPr lang="en-AU" sz="1500">
                        <a:effectLst/>
                      </a:endParaRPr>
                    </a:p>
                  </a:txBody>
                  <a:tcPr marL="31305" marR="31305" marT="31305" marB="3130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0DDCD"/>
                    </a:solidFill>
                  </a:tcPr>
                </a:tc>
                <a:tc>
                  <a:txBody>
                    <a:bodyPr/>
                    <a:lstStyle/>
                    <a:p>
                      <a:br>
                        <a:rPr lang="en-AU" sz="1500">
                          <a:effectLst/>
                          <a:latin typeface="Helvetica" pitchFamily="2" charset="0"/>
                        </a:rPr>
                      </a:br>
                      <a:endParaRPr lang="en-AU" sz="1500">
                        <a:effectLst/>
                        <a:latin typeface="Helvetica" pitchFamily="2" charset="0"/>
                      </a:endParaRPr>
                    </a:p>
                  </a:txBody>
                  <a:tcPr marL="31305" marR="31305" marT="31305" marB="3130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0DDCD"/>
                    </a:solidFill>
                  </a:tcPr>
                </a:tc>
                <a:extLst>
                  <a:ext uri="{0D108BD9-81ED-4DB2-BD59-A6C34878D82A}">
                    <a16:rowId xmlns:a16="http://schemas.microsoft.com/office/drawing/2014/main" val="1721188875"/>
                  </a:ext>
                </a:extLst>
              </a:tr>
              <a:tr h="556140">
                <a:tc>
                  <a:txBody>
                    <a:bodyPr/>
                    <a:lstStyle/>
                    <a:p>
                      <a:pPr algn="ctr"/>
                      <a:r>
                        <a:rPr lang="en-AU" sz="1500" b="1">
                          <a:solidFill>
                            <a:srgbClr val="222222"/>
                          </a:solidFill>
                          <a:effectLst/>
                          <a:latin typeface="Helvetica Neue" panose="02000503000000020004" pitchFamily="2" charset="0"/>
                        </a:rPr>
                        <a:t>Aristocracy</a:t>
                      </a:r>
                      <a:endParaRPr lang="en-AU" sz="1500">
                        <a:effectLst/>
                      </a:endParaRPr>
                    </a:p>
                  </a:txBody>
                  <a:tcPr marL="31305" marR="31305" marT="31305" marB="3130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0DDCD"/>
                    </a:solidFill>
                  </a:tcPr>
                </a:tc>
                <a:tc>
                  <a:txBody>
                    <a:bodyPr/>
                    <a:lstStyle/>
                    <a:p>
                      <a:br>
                        <a:rPr lang="en-AU" sz="1500" dirty="0">
                          <a:effectLst/>
                          <a:latin typeface="Helvetica" pitchFamily="2" charset="0"/>
                        </a:rPr>
                      </a:br>
                      <a:endParaRPr lang="en-AU" sz="1500" dirty="0">
                        <a:effectLst/>
                        <a:latin typeface="Helvetica" pitchFamily="2" charset="0"/>
                      </a:endParaRPr>
                    </a:p>
                  </a:txBody>
                  <a:tcPr marL="31305" marR="31305" marT="31305" marB="3130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0DDCD"/>
                    </a:solidFill>
                  </a:tcPr>
                </a:tc>
                <a:extLst>
                  <a:ext uri="{0D108BD9-81ED-4DB2-BD59-A6C34878D82A}">
                    <a16:rowId xmlns:a16="http://schemas.microsoft.com/office/drawing/2014/main" val="519885540"/>
                  </a:ext>
                </a:extLst>
              </a:tr>
              <a:tr h="556140">
                <a:tc>
                  <a:txBody>
                    <a:bodyPr/>
                    <a:lstStyle/>
                    <a:p>
                      <a:pPr algn="ctr"/>
                      <a:r>
                        <a:rPr lang="en-AU" sz="1500" b="1">
                          <a:solidFill>
                            <a:srgbClr val="222222"/>
                          </a:solidFill>
                          <a:effectLst/>
                          <a:latin typeface="Helvetica Neue" panose="02000503000000020004" pitchFamily="2" charset="0"/>
                        </a:rPr>
                        <a:t>Oligarchy</a:t>
                      </a:r>
                      <a:endParaRPr lang="en-AU" sz="1500">
                        <a:effectLst/>
                      </a:endParaRPr>
                    </a:p>
                  </a:txBody>
                  <a:tcPr marL="31305" marR="31305" marT="31305" marB="3130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0DDCD"/>
                    </a:solidFill>
                  </a:tcPr>
                </a:tc>
                <a:tc>
                  <a:txBody>
                    <a:bodyPr/>
                    <a:lstStyle/>
                    <a:p>
                      <a:br>
                        <a:rPr lang="en-AU" sz="1500">
                          <a:effectLst/>
                          <a:latin typeface="Helvetica" pitchFamily="2" charset="0"/>
                        </a:rPr>
                      </a:br>
                      <a:endParaRPr lang="en-AU" sz="1500">
                        <a:effectLst/>
                        <a:latin typeface="Helvetica" pitchFamily="2" charset="0"/>
                      </a:endParaRPr>
                    </a:p>
                  </a:txBody>
                  <a:tcPr marL="31305" marR="31305" marT="31305" marB="3130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0DDCD"/>
                    </a:solidFill>
                  </a:tcPr>
                </a:tc>
                <a:extLst>
                  <a:ext uri="{0D108BD9-81ED-4DB2-BD59-A6C34878D82A}">
                    <a16:rowId xmlns:a16="http://schemas.microsoft.com/office/drawing/2014/main" val="740669072"/>
                  </a:ext>
                </a:extLst>
              </a:tr>
              <a:tr h="549674">
                <a:tc>
                  <a:txBody>
                    <a:bodyPr/>
                    <a:lstStyle/>
                    <a:p>
                      <a:pPr algn="ctr"/>
                      <a:r>
                        <a:rPr lang="en-AU" sz="1500" b="1">
                          <a:solidFill>
                            <a:srgbClr val="222222"/>
                          </a:solidFill>
                          <a:effectLst/>
                          <a:latin typeface="Helvetica Neue" panose="02000503000000020004" pitchFamily="2" charset="0"/>
                        </a:rPr>
                        <a:t>Tyranny</a:t>
                      </a:r>
                      <a:endParaRPr lang="en-AU" sz="1500">
                        <a:effectLst/>
                      </a:endParaRPr>
                    </a:p>
                  </a:txBody>
                  <a:tcPr marL="31305" marR="31305" marT="31305" marB="3130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0DDCD"/>
                    </a:solidFill>
                  </a:tcPr>
                </a:tc>
                <a:tc>
                  <a:txBody>
                    <a:bodyPr/>
                    <a:lstStyle/>
                    <a:p>
                      <a:br>
                        <a:rPr lang="en-AU" sz="1500">
                          <a:effectLst/>
                          <a:latin typeface="Helvetica" pitchFamily="2" charset="0"/>
                        </a:rPr>
                      </a:br>
                      <a:endParaRPr lang="en-AU" sz="1500">
                        <a:effectLst/>
                        <a:latin typeface="Helvetica" pitchFamily="2" charset="0"/>
                      </a:endParaRPr>
                    </a:p>
                  </a:txBody>
                  <a:tcPr marL="31305" marR="31305" marT="31305" marB="3130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0DDCD"/>
                    </a:solidFill>
                  </a:tcPr>
                </a:tc>
                <a:extLst>
                  <a:ext uri="{0D108BD9-81ED-4DB2-BD59-A6C34878D82A}">
                    <a16:rowId xmlns:a16="http://schemas.microsoft.com/office/drawing/2014/main" val="1936598294"/>
                  </a:ext>
                </a:extLst>
              </a:tr>
              <a:tr h="556140">
                <a:tc>
                  <a:txBody>
                    <a:bodyPr/>
                    <a:lstStyle/>
                    <a:p>
                      <a:pPr algn="ctr"/>
                      <a:r>
                        <a:rPr lang="en-AU" sz="1500" b="1">
                          <a:solidFill>
                            <a:srgbClr val="222222"/>
                          </a:solidFill>
                          <a:effectLst/>
                          <a:latin typeface="Helvetica Neue" panose="02000503000000020004" pitchFamily="2" charset="0"/>
                        </a:rPr>
                        <a:t>Democracy</a:t>
                      </a:r>
                      <a:endParaRPr lang="en-AU" sz="1500">
                        <a:effectLst/>
                      </a:endParaRPr>
                    </a:p>
                  </a:txBody>
                  <a:tcPr marL="31305" marR="31305" marT="31305" marB="3130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0DDCD"/>
                    </a:solidFill>
                  </a:tcPr>
                </a:tc>
                <a:tc>
                  <a:txBody>
                    <a:bodyPr/>
                    <a:lstStyle/>
                    <a:p>
                      <a:br>
                        <a:rPr lang="en-AU" sz="1500" dirty="0">
                          <a:effectLst/>
                          <a:latin typeface="Helvetica" pitchFamily="2" charset="0"/>
                        </a:rPr>
                      </a:br>
                      <a:endParaRPr lang="en-AU" sz="1500" dirty="0">
                        <a:effectLst/>
                        <a:latin typeface="Helvetica" pitchFamily="2" charset="0"/>
                      </a:endParaRPr>
                    </a:p>
                  </a:txBody>
                  <a:tcPr marL="31305" marR="31305" marT="31305" marB="3130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0DDCD"/>
                    </a:solidFill>
                  </a:tcPr>
                </a:tc>
                <a:extLst>
                  <a:ext uri="{0D108BD9-81ED-4DB2-BD59-A6C34878D82A}">
                    <a16:rowId xmlns:a16="http://schemas.microsoft.com/office/drawing/2014/main" val="1709854752"/>
                  </a:ext>
                </a:extLst>
              </a:tr>
            </a:tbl>
          </a:graphicData>
        </a:graphic>
      </p:graphicFrame>
    </p:spTree>
    <p:extLst>
      <p:ext uri="{BB962C8B-B14F-4D97-AF65-F5344CB8AC3E}">
        <p14:creationId xmlns:p14="http://schemas.microsoft.com/office/powerpoint/2010/main" val="3897568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E7ADF-130C-F591-B70D-B88A5C0CD0F0}"/>
              </a:ext>
            </a:extLst>
          </p:cNvPr>
          <p:cNvSpPr>
            <a:spLocks noGrp="1"/>
          </p:cNvSpPr>
          <p:nvPr>
            <p:ph type="title"/>
          </p:nvPr>
        </p:nvSpPr>
        <p:spPr/>
        <p:txBody>
          <a:bodyPr/>
          <a:lstStyle/>
          <a:p>
            <a:pPr algn="ctr"/>
            <a:r>
              <a:rPr lang="en-US" b="1" dirty="0"/>
              <a:t>Monarchy</a:t>
            </a:r>
          </a:p>
        </p:txBody>
      </p:sp>
      <p:sp>
        <p:nvSpPr>
          <p:cNvPr id="3" name="Content Placeholder 2">
            <a:extLst>
              <a:ext uri="{FF2B5EF4-FFF2-40B4-BE49-F238E27FC236}">
                <a16:creationId xmlns:a16="http://schemas.microsoft.com/office/drawing/2014/main" id="{F6E54DD4-365E-F3CE-4D3A-1A961ECA601D}"/>
              </a:ext>
            </a:extLst>
          </p:cNvPr>
          <p:cNvSpPr>
            <a:spLocks noGrp="1"/>
          </p:cNvSpPr>
          <p:nvPr>
            <p:ph idx="1"/>
          </p:nvPr>
        </p:nvSpPr>
        <p:spPr>
          <a:xfrm>
            <a:off x="411480" y="2028614"/>
            <a:ext cx="7719241" cy="4023360"/>
          </a:xfrm>
        </p:spPr>
        <p:txBody>
          <a:bodyPr>
            <a:normAutofit/>
          </a:bodyPr>
          <a:lstStyle/>
          <a:p>
            <a:pPr>
              <a:buFont typeface="Wingdings" pitchFamily="2" charset="2"/>
              <a:buChar char="Ø"/>
            </a:pPr>
            <a:r>
              <a:rPr lang="en-AU" sz="2400" dirty="0">
                <a:solidFill>
                  <a:schemeClr val="tx1"/>
                </a:solidFill>
                <a:effectLst/>
                <a:latin typeface="Calibri" panose="020F0502020204030204" pitchFamily="34" charset="0"/>
                <a:cs typeface="Calibri" panose="020F0502020204030204" pitchFamily="34" charset="0"/>
              </a:rPr>
              <a:t>At first, most city-states were ruled by kings. </a:t>
            </a:r>
          </a:p>
          <a:p>
            <a:pPr>
              <a:buFont typeface="Wingdings" pitchFamily="2" charset="2"/>
              <a:buChar char="Ø"/>
            </a:pPr>
            <a:r>
              <a:rPr lang="en-AU" sz="2400" dirty="0">
                <a:solidFill>
                  <a:schemeClr val="tx1"/>
                </a:solidFill>
                <a:effectLst/>
                <a:latin typeface="Calibri" panose="020F0502020204030204" pitchFamily="34" charset="0"/>
                <a:cs typeface="Calibri" panose="020F0502020204030204" pitchFamily="34" charset="0"/>
              </a:rPr>
              <a:t>Greek words mono meaning ‘one’ and </a:t>
            </a:r>
            <a:r>
              <a:rPr lang="en-AU" sz="2400" dirty="0" err="1">
                <a:solidFill>
                  <a:schemeClr val="tx1"/>
                </a:solidFill>
                <a:effectLst/>
                <a:latin typeface="Calibri" panose="020F0502020204030204" pitchFamily="34" charset="0"/>
                <a:cs typeface="Calibri" panose="020F0502020204030204" pitchFamily="34" charset="0"/>
              </a:rPr>
              <a:t>arkho</a:t>
            </a:r>
            <a:r>
              <a:rPr lang="en-AU" sz="2400" dirty="0">
                <a:solidFill>
                  <a:schemeClr val="tx1"/>
                </a:solidFill>
                <a:effectLst/>
                <a:latin typeface="Calibri" panose="020F0502020204030204" pitchFamily="34" charset="0"/>
                <a:cs typeface="Calibri" panose="020F0502020204030204" pitchFamily="34" charset="0"/>
              </a:rPr>
              <a:t> meaning ‘rule’. </a:t>
            </a:r>
          </a:p>
          <a:p>
            <a:pPr>
              <a:buFont typeface="Wingdings" pitchFamily="2" charset="2"/>
              <a:buChar char="Ø"/>
            </a:pPr>
            <a:r>
              <a:rPr lang="en-AU" sz="2400" dirty="0">
                <a:solidFill>
                  <a:schemeClr val="tx1"/>
                </a:solidFill>
                <a:effectLst/>
                <a:latin typeface="Calibri" panose="020F0502020204030204" pitchFamily="34" charset="0"/>
                <a:cs typeface="Calibri" panose="020F0502020204030204" pitchFamily="34" charset="0"/>
              </a:rPr>
              <a:t>King rules with the help of a council of nobles or rich landowners called the aristocracy. On the death of a king, his eldest son took his place. </a:t>
            </a:r>
          </a:p>
          <a:p>
            <a:pPr>
              <a:buFont typeface="Wingdings" pitchFamily="2" charset="2"/>
              <a:buChar char="Ø"/>
            </a:pPr>
            <a:r>
              <a:rPr lang="en-AU" sz="2400" dirty="0">
                <a:solidFill>
                  <a:schemeClr val="tx1"/>
                </a:solidFill>
                <a:effectLst/>
                <a:latin typeface="Calibri" panose="020F0502020204030204" pitchFamily="34" charset="0"/>
                <a:cs typeface="Calibri" panose="020F0502020204030204" pitchFamily="34" charset="0"/>
              </a:rPr>
              <a:t>‘Hereditary rule’: power is passed on through the one family.</a:t>
            </a:r>
          </a:p>
          <a:p>
            <a:pPr>
              <a:buFont typeface="Wingdings" pitchFamily="2" charset="2"/>
              <a:buChar char="Ø"/>
            </a:pPr>
            <a:endParaRPr lang="en-US" sz="2400" dirty="0">
              <a:solidFill>
                <a:schemeClr val="tx1"/>
              </a:solidFill>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0C575E17-7BB7-285A-6B88-D4965FB28788}"/>
              </a:ext>
            </a:extLst>
          </p:cNvPr>
          <p:cNvPicPr>
            <a:picLocks noChangeAspect="1"/>
          </p:cNvPicPr>
          <p:nvPr/>
        </p:nvPicPr>
        <p:blipFill>
          <a:blip r:embed="rId2"/>
          <a:stretch>
            <a:fillRect/>
          </a:stretch>
        </p:blipFill>
        <p:spPr>
          <a:xfrm>
            <a:off x="8130721" y="2211494"/>
            <a:ext cx="2527300" cy="3657600"/>
          </a:xfrm>
          <a:prstGeom prst="rect">
            <a:avLst/>
          </a:prstGeom>
        </p:spPr>
      </p:pic>
    </p:spTree>
    <p:extLst>
      <p:ext uri="{BB962C8B-B14F-4D97-AF65-F5344CB8AC3E}">
        <p14:creationId xmlns:p14="http://schemas.microsoft.com/office/powerpoint/2010/main" val="1150888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E7ADF-130C-F591-B70D-B88A5C0CD0F0}"/>
              </a:ext>
            </a:extLst>
          </p:cNvPr>
          <p:cNvSpPr>
            <a:spLocks noGrp="1"/>
          </p:cNvSpPr>
          <p:nvPr>
            <p:ph type="title"/>
          </p:nvPr>
        </p:nvSpPr>
        <p:spPr/>
        <p:txBody>
          <a:bodyPr/>
          <a:lstStyle/>
          <a:p>
            <a:pPr algn="ctr"/>
            <a:r>
              <a:rPr lang="en-US" b="1" dirty="0"/>
              <a:t>Aristocracy</a:t>
            </a:r>
          </a:p>
        </p:txBody>
      </p:sp>
      <p:sp>
        <p:nvSpPr>
          <p:cNvPr id="3" name="Content Placeholder 2">
            <a:extLst>
              <a:ext uri="{FF2B5EF4-FFF2-40B4-BE49-F238E27FC236}">
                <a16:creationId xmlns:a16="http://schemas.microsoft.com/office/drawing/2014/main" id="{F6E54DD4-365E-F3CE-4D3A-1A961ECA601D}"/>
              </a:ext>
            </a:extLst>
          </p:cNvPr>
          <p:cNvSpPr>
            <a:spLocks noGrp="1"/>
          </p:cNvSpPr>
          <p:nvPr>
            <p:ph idx="1"/>
          </p:nvPr>
        </p:nvSpPr>
        <p:spPr>
          <a:xfrm>
            <a:off x="411480" y="2028614"/>
            <a:ext cx="7719241" cy="4023360"/>
          </a:xfrm>
        </p:spPr>
        <p:txBody>
          <a:bodyPr>
            <a:normAutofit/>
          </a:bodyPr>
          <a:lstStyle/>
          <a:p>
            <a:pPr>
              <a:buFont typeface="Wingdings" pitchFamily="2" charset="2"/>
              <a:buChar char="Ø"/>
            </a:pPr>
            <a:r>
              <a:rPr lang="en-AU" sz="2400" dirty="0">
                <a:solidFill>
                  <a:schemeClr val="tx1"/>
                </a:solidFill>
                <a:effectLst/>
                <a:latin typeface="Calibri" panose="020F0502020204030204" pitchFamily="34" charset="0"/>
                <a:cs typeface="Calibri" panose="020F0502020204030204" pitchFamily="34" charset="0"/>
              </a:rPr>
              <a:t>By 800 BC many city-states were ruled by rich landowners.</a:t>
            </a:r>
          </a:p>
          <a:p>
            <a:pPr>
              <a:buFont typeface="Wingdings" pitchFamily="2" charset="2"/>
              <a:buChar char="Ø"/>
            </a:pPr>
            <a:r>
              <a:rPr lang="en-AU" sz="2400" dirty="0">
                <a:solidFill>
                  <a:schemeClr val="tx1"/>
                </a:solidFill>
                <a:effectLst/>
                <a:latin typeface="Calibri" panose="020F0502020204030204" pitchFamily="34" charset="0"/>
                <a:cs typeface="Calibri" panose="020F0502020204030204" pitchFamily="34" charset="0"/>
              </a:rPr>
              <a:t>From the Greek words aristos, meaning ‘the best people’ and </a:t>
            </a:r>
            <a:r>
              <a:rPr lang="en-AU" sz="2400" dirty="0" err="1">
                <a:solidFill>
                  <a:schemeClr val="tx1"/>
                </a:solidFill>
                <a:effectLst/>
                <a:latin typeface="Calibri" panose="020F0502020204030204" pitchFamily="34" charset="0"/>
                <a:cs typeface="Calibri" panose="020F0502020204030204" pitchFamily="34" charset="0"/>
              </a:rPr>
              <a:t>kratos</a:t>
            </a:r>
            <a:r>
              <a:rPr lang="en-AU" sz="2400" dirty="0">
                <a:solidFill>
                  <a:schemeClr val="tx1"/>
                </a:solidFill>
                <a:effectLst/>
                <a:latin typeface="Calibri" panose="020F0502020204030204" pitchFamily="34" charset="0"/>
                <a:cs typeface="Calibri" panose="020F0502020204030204" pitchFamily="34" charset="0"/>
              </a:rPr>
              <a:t> meaning ‘power’. </a:t>
            </a:r>
          </a:p>
          <a:p>
            <a:pPr>
              <a:buFont typeface="Wingdings" pitchFamily="2" charset="2"/>
              <a:buChar char="Ø"/>
            </a:pPr>
            <a:r>
              <a:rPr lang="en-AU" sz="2400" dirty="0">
                <a:solidFill>
                  <a:schemeClr val="tx1"/>
                </a:solidFill>
                <a:effectLst/>
                <a:latin typeface="Calibri" panose="020F0502020204030204" pitchFamily="34" charset="0"/>
                <a:cs typeface="Calibri" panose="020F0502020204030204" pitchFamily="34" charset="0"/>
              </a:rPr>
              <a:t>In an aristocracy, power is inherited or passed down from parents to their children.</a:t>
            </a:r>
          </a:p>
        </p:txBody>
      </p:sp>
      <p:pic>
        <p:nvPicPr>
          <p:cNvPr id="5" name="Picture 4">
            <a:extLst>
              <a:ext uri="{FF2B5EF4-FFF2-40B4-BE49-F238E27FC236}">
                <a16:creationId xmlns:a16="http://schemas.microsoft.com/office/drawing/2014/main" id="{8D36249F-93FD-3E09-AAEB-916DE15D6DF7}"/>
              </a:ext>
            </a:extLst>
          </p:cNvPr>
          <p:cNvPicPr>
            <a:picLocks noChangeAspect="1"/>
          </p:cNvPicPr>
          <p:nvPr/>
        </p:nvPicPr>
        <p:blipFill>
          <a:blip r:embed="rId2"/>
          <a:stretch>
            <a:fillRect/>
          </a:stretch>
        </p:blipFill>
        <p:spPr>
          <a:xfrm>
            <a:off x="7739743" y="4205644"/>
            <a:ext cx="4040777" cy="2201706"/>
          </a:xfrm>
          <a:prstGeom prst="rect">
            <a:avLst/>
          </a:prstGeom>
        </p:spPr>
      </p:pic>
    </p:spTree>
    <p:extLst>
      <p:ext uri="{BB962C8B-B14F-4D97-AF65-F5344CB8AC3E}">
        <p14:creationId xmlns:p14="http://schemas.microsoft.com/office/powerpoint/2010/main" val="1614153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E7ADF-130C-F591-B70D-B88A5C0CD0F0}"/>
              </a:ext>
            </a:extLst>
          </p:cNvPr>
          <p:cNvSpPr>
            <a:spLocks noGrp="1"/>
          </p:cNvSpPr>
          <p:nvPr>
            <p:ph type="title"/>
          </p:nvPr>
        </p:nvSpPr>
        <p:spPr/>
        <p:txBody>
          <a:bodyPr/>
          <a:lstStyle/>
          <a:p>
            <a:pPr algn="ctr"/>
            <a:r>
              <a:rPr lang="en-US" b="1" dirty="0"/>
              <a:t>Oligarchy</a:t>
            </a:r>
          </a:p>
        </p:txBody>
      </p:sp>
      <p:sp>
        <p:nvSpPr>
          <p:cNvPr id="3" name="Content Placeholder 2">
            <a:extLst>
              <a:ext uri="{FF2B5EF4-FFF2-40B4-BE49-F238E27FC236}">
                <a16:creationId xmlns:a16="http://schemas.microsoft.com/office/drawing/2014/main" id="{F6E54DD4-365E-F3CE-4D3A-1A961ECA601D}"/>
              </a:ext>
            </a:extLst>
          </p:cNvPr>
          <p:cNvSpPr>
            <a:spLocks noGrp="1"/>
          </p:cNvSpPr>
          <p:nvPr>
            <p:ph idx="1"/>
          </p:nvPr>
        </p:nvSpPr>
        <p:spPr>
          <a:xfrm>
            <a:off x="411480" y="2028614"/>
            <a:ext cx="11116491" cy="4023360"/>
          </a:xfrm>
        </p:spPr>
        <p:txBody>
          <a:bodyPr>
            <a:normAutofit/>
          </a:bodyPr>
          <a:lstStyle/>
          <a:p>
            <a:pPr>
              <a:buFont typeface="Wingdings" pitchFamily="2" charset="2"/>
              <a:buChar char="Ø"/>
            </a:pPr>
            <a:r>
              <a:rPr lang="en-AU" sz="2400" dirty="0">
                <a:solidFill>
                  <a:schemeClr val="tx1"/>
                </a:solidFill>
                <a:effectLst/>
                <a:latin typeface="Calibri" panose="020F0502020204030204" pitchFamily="34" charset="0"/>
                <a:cs typeface="Calibri" panose="020F0502020204030204" pitchFamily="34" charset="0"/>
              </a:rPr>
              <a:t>Small group rules</a:t>
            </a:r>
          </a:p>
          <a:p>
            <a:pPr>
              <a:buFont typeface="Wingdings" pitchFamily="2" charset="2"/>
              <a:buChar char="Ø"/>
            </a:pPr>
            <a:r>
              <a:rPr lang="en-AU" sz="2400" dirty="0">
                <a:solidFill>
                  <a:schemeClr val="tx1"/>
                </a:solidFill>
                <a:effectLst/>
                <a:latin typeface="Calibri" panose="020F0502020204030204" pitchFamily="34" charset="0"/>
                <a:cs typeface="Calibri" panose="020F0502020204030204" pitchFamily="34" charset="0"/>
              </a:rPr>
              <a:t>From the word oligos, meaning ‘the few’. </a:t>
            </a:r>
          </a:p>
          <a:p>
            <a:pPr>
              <a:buFont typeface="Wingdings" pitchFamily="2" charset="2"/>
              <a:buChar char="Ø"/>
            </a:pPr>
            <a:r>
              <a:rPr lang="en-AU" sz="2400" dirty="0">
                <a:solidFill>
                  <a:schemeClr val="tx1"/>
                </a:solidFill>
                <a:effectLst/>
                <a:latin typeface="Calibri" panose="020F0502020204030204" pitchFamily="34" charset="0"/>
                <a:cs typeface="Calibri" panose="020F0502020204030204" pitchFamily="34" charset="0"/>
              </a:rPr>
              <a:t>Such a powerful small group might arise from the aristocracy, the wealthy, the military, strong individuals or those experienced in government.</a:t>
            </a:r>
          </a:p>
        </p:txBody>
      </p:sp>
    </p:spTree>
    <p:extLst>
      <p:ext uri="{BB962C8B-B14F-4D97-AF65-F5344CB8AC3E}">
        <p14:creationId xmlns:p14="http://schemas.microsoft.com/office/powerpoint/2010/main" val="3932669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E7ADF-130C-F591-B70D-B88A5C0CD0F0}"/>
              </a:ext>
            </a:extLst>
          </p:cNvPr>
          <p:cNvSpPr>
            <a:spLocks noGrp="1"/>
          </p:cNvSpPr>
          <p:nvPr>
            <p:ph type="title"/>
          </p:nvPr>
        </p:nvSpPr>
        <p:spPr/>
        <p:txBody>
          <a:bodyPr/>
          <a:lstStyle/>
          <a:p>
            <a:pPr algn="ctr"/>
            <a:r>
              <a:rPr lang="en-US" b="1"/>
              <a:t>Tyranny</a:t>
            </a:r>
            <a:endParaRPr lang="en-US" b="1" dirty="0"/>
          </a:p>
        </p:txBody>
      </p:sp>
      <p:sp>
        <p:nvSpPr>
          <p:cNvPr id="3" name="Content Placeholder 2">
            <a:extLst>
              <a:ext uri="{FF2B5EF4-FFF2-40B4-BE49-F238E27FC236}">
                <a16:creationId xmlns:a16="http://schemas.microsoft.com/office/drawing/2014/main" id="{F6E54DD4-365E-F3CE-4D3A-1A961ECA601D}"/>
              </a:ext>
            </a:extLst>
          </p:cNvPr>
          <p:cNvSpPr>
            <a:spLocks noGrp="1"/>
          </p:cNvSpPr>
          <p:nvPr>
            <p:ph idx="1"/>
          </p:nvPr>
        </p:nvSpPr>
        <p:spPr>
          <a:xfrm>
            <a:off x="411480" y="2028614"/>
            <a:ext cx="11377749" cy="4023360"/>
          </a:xfrm>
        </p:spPr>
        <p:txBody>
          <a:bodyPr>
            <a:normAutofit/>
          </a:bodyPr>
          <a:lstStyle/>
          <a:p>
            <a:pPr>
              <a:buFont typeface="Wingdings" pitchFamily="2" charset="2"/>
              <a:buChar char="Ø"/>
            </a:pPr>
            <a:r>
              <a:rPr lang="en-AU" sz="2400" dirty="0">
                <a:solidFill>
                  <a:schemeClr val="tx1"/>
                </a:solidFill>
                <a:effectLst/>
                <a:latin typeface="Calibri" panose="020F0502020204030204" pitchFamily="34" charset="0"/>
                <a:cs typeface="Calibri" panose="020F0502020204030204" pitchFamily="34" charset="0"/>
              </a:rPr>
              <a:t>Sometimes a strong individual seized power and ruled alone. </a:t>
            </a:r>
          </a:p>
          <a:p>
            <a:pPr>
              <a:buFont typeface="Wingdings" pitchFamily="2" charset="2"/>
              <a:buChar char="Ø"/>
            </a:pPr>
            <a:r>
              <a:rPr lang="en-AU" sz="2400" dirty="0">
                <a:solidFill>
                  <a:schemeClr val="tx1"/>
                </a:solidFill>
                <a:effectLst/>
                <a:latin typeface="Calibri" panose="020F0502020204030204" pitchFamily="34" charset="0"/>
                <a:cs typeface="Calibri" panose="020F0502020204030204" pitchFamily="34" charset="0"/>
              </a:rPr>
              <a:t>From the Greek word </a:t>
            </a:r>
            <a:r>
              <a:rPr lang="en-AU" sz="2400" dirty="0" err="1">
                <a:solidFill>
                  <a:schemeClr val="tx1"/>
                </a:solidFill>
                <a:effectLst/>
                <a:latin typeface="Calibri" panose="020F0502020204030204" pitchFamily="34" charset="0"/>
                <a:cs typeface="Calibri" panose="020F0502020204030204" pitchFamily="34" charset="0"/>
              </a:rPr>
              <a:t>turannos</a:t>
            </a:r>
            <a:r>
              <a:rPr lang="en-AU" sz="2400" dirty="0">
                <a:solidFill>
                  <a:schemeClr val="tx1"/>
                </a:solidFill>
                <a:effectLst/>
                <a:latin typeface="Calibri" panose="020F0502020204030204" pitchFamily="34" charset="0"/>
                <a:cs typeface="Calibri" panose="020F0502020204030204" pitchFamily="34" charset="0"/>
              </a:rPr>
              <a:t>, meaning ‘cruel ruler’. </a:t>
            </a:r>
          </a:p>
          <a:p>
            <a:pPr>
              <a:buFont typeface="Wingdings" pitchFamily="2" charset="2"/>
              <a:buChar char="Ø"/>
            </a:pPr>
            <a:r>
              <a:rPr lang="en-AU" sz="2400" dirty="0">
                <a:solidFill>
                  <a:schemeClr val="tx1"/>
                </a:solidFill>
                <a:effectLst/>
                <a:latin typeface="Calibri" panose="020F0502020204030204" pitchFamily="34" charset="0"/>
                <a:cs typeface="Calibri" panose="020F0502020204030204" pitchFamily="34" charset="0"/>
              </a:rPr>
              <a:t>This is a word still used today, but the more common word now for a ruler who seizes power and rules alone is a dictator, and the form of government is called a dictatorship.</a:t>
            </a:r>
          </a:p>
        </p:txBody>
      </p:sp>
      <p:pic>
        <p:nvPicPr>
          <p:cNvPr id="5" name="Picture 4">
            <a:extLst>
              <a:ext uri="{FF2B5EF4-FFF2-40B4-BE49-F238E27FC236}">
                <a16:creationId xmlns:a16="http://schemas.microsoft.com/office/drawing/2014/main" id="{42A83EBD-805E-8D6D-F027-B590A4D23165}"/>
              </a:ext>
            </a:extLst>
          </p:cNvPr>
          <p:cNvPicPr>
            <a:picLocks noChangeAspect="1"/>
          </p:cNvPicPr>
          <p:nvPr/>
        </p:nvPicPr>
        <p:blipFill>
          <a:blip r:embed="rId2"/>
          <a:stretch>
            <a:fillRect/>
          </a:stretch>
        </p:blipFill>
        <p:spPr>
          <a:xfrm>
            <a:off x="3949337" y="4456371"/>
            <a:ext cx="4354286" cy="1886857"/>
          </a:xfrm>
          <a:prstGeom prst="rect">
            <a:avLst/>
          </a:prstGeom>
        </p:spPr>
      </p:pic>
    </p:spTree>
    <p:extLst>
      <p:ext uri="{BB962C8B-B14F-4D97-AF65-F5344CB8AC3E}">
        <p14:creationId xmlns:p14="http://schemas.microsoft.com/office/powerpoint/2010/main" val="68344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E7ADF-130C-F591-B70D-B88A5C0CD0F0}"/>
              </a:ext>
            </a:extLst>
          </p:cNvPr>
          <p:cNvSpPr>
            <a:spLocks noGrp="1"/>
          </p:cNvSpPr>
          <p:nvPr>
            <p:ph type="title"/>
          </p:nvPr>
        </p:nvSpPr>
        <p:spPr/>
        <p:txBody>
          <a:bodyPr/>
          <a:lstStyle/>
          <a:p>
            <a:pPr algn="ctr"/>
            <a:r>
              <a:rPr lang="en-US" b="1" dirty="0"/>
              <a:t>Direct Democracy</a:t>
            </a:r>
          </a:p>
        </p:txBody>
      </p:sp>
      <p:sp>
        <p:nvSpPr>
          <p:cNvPr id="3" name="Content Placeholder 2">
            <a:extLst>
              <a:ext uri="{FF2B5EF4-FFF2-40B4-BE49-F238E27FC236}">
                <a16:creationId xmlns:a16="http://schemas.microsoft.com/office/drawing/2014/main" id="{F6E54DD4-365E-F3CE-4D3A-1A961ECA601D}"/>
              </a:ext>
            </a:extLst>
          </p:cNvPr>
          <p:cNvSpPr>
            <a:spLocks noGrp="1"/>
          </p:cNvSpPr>
          <p:nvPr>
            <p:ph idx="1"/>
          </p:nvPr>
        </p:nvSpPr>
        <p:spPr>
          <a:xfrm>
            <a:off x="411480" y="2028614"/>
            <a:ext cx="7719241" cy="4023360"/>
          </a:xfrm>
        </p:spPr>
        <p:txBody>
          <a:bodyPr>
            <a:normAutofit/>
          </a:bodyPr>
          <a:lstStyle/>
          <a:p>
            <a:pPr>
              <a:buFont typeface="Wingdings" pitchFamily="2" charset="2"/>
              <a:buChar char="Ø"/>
            </a:pPr>
            <a:r>
              <a:rPr lang="en-AU" sz="2400" dirty="0">
                <a:solidFill>
                  <a:schemeClr val="tx1"/>
                </a:solidFill>
                <a:effectLst/>
                <a:latin typeface="Calibri" panose="020F0502020204030204" pitchFamily="34" charset="0"/>
                <a:cs typeface="Calibri" panose="020F0502020204030204" pitchFamily="34" charset="0"/>
              </a:rPr>
              <a:t>The biggest city-state, Athens, experienced all these types of government at different times, but the ordinary citizens of Athens gradually got more and more say in how they were governed until, by around 500 BC, it became a democracy, from the Greek words demos, meaning ‘the people’ and </a:t>
            </a:r>
            <a:r>
              <a:rPr lang="en-AU" sz="2400" dirty="0" err="1">
                <a:solidFill>
                  <a:schemeClr val="tx1"/>
                </a:solidFill>
                <a:effectLst/>
                <a:latin typeface="Calibri" panose="020F0502020204030204" pitchFamily="34" charset="0"/>
                <a:cs typeface="Calibri" panose="020F0502020204030204" pitchFamily="34" charset="0"/>
              </a:rPr>
              <a:t>kratos</a:t>
            </a:r>
            <a:r>
              <a:rPr lang="en-AU" sz="2400" dirty="0">
                <a:solidFill>
                  <a:schemeClr val="tx1"/>
                </a:solidFill>
                <a:effectLst/>
                <a:latin typeface="Calibri" panose="020F0502020204030204" pitchFamily="34" charset="0"/>
                <a:cs typeface="Calibri" panose="020F0502020204030204" pitchFamily="34" charset="0"/>
              </a:rPr>
              <a:t> meaning ‘power’.</a:t>
            </a:r>
          </a:p>
        </p:txBody>
      </p:sp>
      <p:pic>
        <p:nvPicPr>
          <p:cNvPr id="6" name="Picture 5">
            <a:extLst>
              <a:ext uri="{FF2B5EF4-FFF2-40B4-BE49-F238E27FC236}">
                <a16:creationId xmlns:a16="http://schemas.microsoft.com/office/drawing/2014/main" id="{328BF740-BE21-01D0-D1D6-4CE1AB28D14D}"/>
              </a:ext>
            </a:extLst>
          </p:cNvPr>
          <p:cNvPicPr>
            <a:picLocks noChangeAspect="1"/>
          </p:cNvPicPr>
          <p:nvPr/>
        </p:nvPicPr>
        <p:blipFill>
          <a:blip r:embed="rId2"/>
          <a:stretch>
            <a:fillRect/>
          </a:stretch>
        </p:blipFill>
        <p:spPr>
          <a:xfrm>
            <a:off x="5654130" y="4040294"/>
            <a:ext cx="5501550" cy="2248279"/>
          </a:xfrm>
          <a:prstGeom prst="rect">
            <a:avLst/>
          </a:prstGeom>
        </p:spPr>
      </p:pic>
    </p:spTree>
    <p:extLst>
      <p:ext uri="{BB962C8B-B14F-4D97-AF65-F5344CB8AC3E}">
        <p14:creationId xmlns:p14="http://schemas.microsoft.com/office/powerpoint/2010/main" val="4285288182"/>
      </p:ext>
    </p:extLst>
  </p:cSld>
  <p:clrMapOvr>
    <a:masterClrMapping/>
  </p:clrMapOvr>
</p:sld>
</file>

<file path=ppt/theme/theme1.xml><?xml version="1.0" encoding="utf-8"?>
<a:theme xmlns:a="http://schemas.openxmlformats.org/drawingml/2006/main" name="Retrospect">
  <a:themeElements>
    <a:clrScheme name="Custom 4">
      <a:dk1>
        <a:srgbClr val="000000"/>
      </a:dk1>
      <a:lt1>
        <a:srgbClr val="FFFFFF"/>
      </a:lt1>
      <a:dk2>
        <a:srgbClr val="344068"/>
      </a:dk2>
      <a:lt2>
        <a:srgbClr val="D9E0E6"/>
      </a:lt2>
      <a:accent1>
        <a:srgbClr val="E1D2BF"/>
      </a:accent1>
      <a:accent2>
        <a:srgbClr val="865852"/>
      </a:accent2>
      <a:accent3>
        <a:srgbClr val="B29480"/>
      </a:accent3>
      <a:accent4>
        <a:srgbClr val="FFBB99"/>
      </a:accent4>
      <a:accent5>
        <a:srgbClr val="8C6660"/>
      </a:accent5>
      <a:accent6>
        <a:srgbClr val="AA6650"/>
      </a:accent6>
      <a:hlink>
        <a:srgbClr val="F0D8A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8088</TotalTime>
  <Words>581</Words>
  <Application>Microsoft Macintosh PowerPoint</Application>
  <PresentationFormat>Widescreen</PresentationFormat>
  <Paragraphs>62</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Helvetica</vt:lpstr>
      <vt:lpstr>Helvetica Neue</vt:lpstr>
      <vt:lpstr>Wingdings</vt:lpstr>
      <vt:lpstr>Retrospect</vt:lpstr>
      <vt:lpstr>Minoans – Political Structures</vt:lpstr>
      <vt:lpstr>Today’s Lesson</vt:lpstr>
      <vt:lpstr>Political Structure</vt:lpstr>
      <vt:lpstr>ACTIVITY – Types of Government</vt:lpstr>
      <vt:lpstr>Monarchy</vt:lpstr>
      <vt:lpstr>Aristocracy</vt:lpstr>
      <vt:lpstr>Oligarchy</vt:lpstr>
      <vt:lpstr>Tyranny</vt:lpstr>
      <vt:lpstr>Direct Democracy</vt:lpstr>
      <vt:lpstr>What type of government did the Minoans have?</vt:lpstr>
      <vt:lpstr>The Minoans</vt:lpstr>
      <vt:lpstr>ACTIVITY AND EXIT TICKET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BARRIE Lauren [Ridge View Secondary College]</dc:creator>
  <cp:lastModifiedBy>BARRIE Lauren [Ridge View Secondary College]</cp:lastModifiedBy>
  <cp:revision>317</cp:revision>
  <dcterms:created xsi:type="dcterms:W3CDTF">2022-07-13T05:26:46Z</dcterms:created>
  <dcterms:modified xsi:type="dcterms:W3CDTF">2023-01-18T06:31:03Z</dcterms:modified>
</cp:coreProperties>
</file>