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83" r:id="rId2"/>
    <p:sldId id="287" r:id="rId3"/>
    <p:sldId id="269" r:id="rId4"/>
    <p:sldId id="301" r:id="rId5"/>
    <p:sldId id="302" r:id="rId6"/>
    <p:sldId id="316" r:id="rId7"/>
    <p:sldId id="317" r:id="rId8"/>
    <p:sldId id="318" r:id="rId9"/>
    <p:sldId id="320" r:id="rId10"/>
    <p:sldId id="321" r:id="rId11"/>
    <p:sldId id="322" r:id="rId12"/>
    <p:sldId id="323"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843"/>
    <p:restoredTop sz="92130"/>
  </p:normalViewPr>
  <p:slideViewPr>
    <p:cSldViewPr snapToGrid="0" snapToObjects="1">
      <p:cViewPr varScale="1">
        <p:scale>
          <a:sx n="93" d="100"/>
          <a:sy n="93" d="100"/>
        </p:scale>
        <p:origin x="21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2/17/23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a:t>
            </a:fld>
            <a:endParaRPr lang="en-US"/>
          </a:p>
        </p:txBody>
      </p:sp>
    </p:spTree>
    <p:extLst>
      <p:ext uri="{BB962C8B-B14F-4D97-AF65-F5344CB8AC3E}">
        <p14:creationId xmlns:p14="http://schemas.microsoft.com/office/powerpoint/2010/main" val="924864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AU" dirty="0">
                <a:solidFill>
                  <a:srgbClr val="000000"/>
                </a:solidFill>
                <a:effectLst/>
                <a:latin typeface="Academy Engraved LET" panose="02000000000000000000" pitchFamily="2" charset="0"/>
              </a:rPr>
              <a:t>the Palace at Knossos is an unusual site as it has been impacted by Sir Arthur Evans which means that we may not have a full knowledge on the Minoans.</a:t>
            </a:r>
          </a:p>
          <a:p>
            <a:pPr algn="ctr"/>
            <a:br>
              <a:rPr lang="en-AU" dirty="0">
                <a:solidFill>
                  <a:srgbClr val="000000"/>
                </a:solidFill>
                <a:effectLst/>
                <a:latin typeface="Academy Engraved LET" panose="02000000000000000000" pitchFamily="2" charset="0"/>
              </a:rPr>
            </a:br>
            <a:endParaRPr lang="en-AU" dirty="0">
              <a:solidFill>
                <a:srgbClr val="000000"/>
              </a:solidFill>
              <a:effectLst/>
              <a:latin typeface="Academy Engraved LET" panose="02000000000000000000" pitchFamily="2" charset="0"/>
            </a:endParaRPr>
          </a:p>
          <a:p>
            <a:pPr algn="ctr"/>
            <a:r>
              <a:rPr lang="en-AU" dirty="0">
                <a:solidFill>
                  <a:srgbClr val="000000"/>
                </a:solidFill>
                <a:effectLst/>
                <a:latin typeface="Academy Engraved LET" panose="02000000000000000000" pitchFamily="2" charset="0"/>
              </a:rPr>
              <a:t> he was so influential in the excavations and reconstruction of the Palace of Knossos</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13</a:t>
            </a:fld>
            <a:endParaRPr lang="en-US"/>
          </a:p>
        </p:txBody>
      </p:sp>
    </p:spTree>
    <p:extLst>
      <p:ext uri="{BB962C8B-B14F-4D97-AF65-F5344CB8AC3E}">
        <p14:creationId xmlns:p14="http://schemas.microsoft.com/office/powerpoint/2010/main" val="3966516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2/17/23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2/17/23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2/17/23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2/17/23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2/17/23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2/17/23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2/17/23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ncient-greece.org/culture/mythology/minotaur.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3">
            <a:alphaModFix amt="35000"/>
            <a:extLst>
              <a:ext uri="{28A0092B-C50C-407E-A947-70E740481C1C}">
                <a14:useLocalDpi xmlns:a14="http://schemas.microsoft.com/office/drawing/2010/main" val="0"/>
              </a:ext>
            </a:extLst>
          </a:blip>
          <a:srcRect b="2174"/>
          <a:stretch/>
        </p:blipFill>
        <p:spPr bwMode="auto">
          <a:xfrm>
            <a:off x="0" y="388013"/>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Minoans – Cultural Structures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a:bodyPr>
          <a:lstStyle/>
          <a:p>
            <a:r>
              <a:rPr lang="en-US" u="sng" dirty="0">
                <a:solidFill>
                  <a:schemeClr val="tx1"/>
                </a:solidFill>
              </a:rPr>
              <a:t>Goal/s: </a:t>
            </a:r>
          </a:p>
          <a:p>
            <a:r>
              <a:rPr lang="en-US" baseline="-25000" dirty="0">
                <a:solidFill>
                  <a:schemeClr val="tx1"/>
                </a:solidFill>
              </a:rPr>
              <a:t>Identify and describe the key features of the Minoan </a:t>
            </a:r>
            <a:r>
              <a:rPr lang="en-US" b="1" baseline="-25000" dirty="0">
                <a:solidFill>
                  <a:schemeClr val="tx1"/>
                </a:solidFill>
              </a:rPr>
              <a:t>cultural structures</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3 Lesson 4</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168-ADA5-39D1-7EAB-224A104F021C}"/>
              </a:ext>
            </a:extLst>
          </p:cNvPr>
          <p:cNvSpPr>
            <a:spLocks noGrp="1"/>
          </p:cNvSpPr>
          <p:nvPr>
            <p:ph type="title"/>
          </p:nvPr>
        </p:nvSpPr>
        <p:spPr/>
        <p:txBody>
          <a:bodyPr/>
          <a:lstStyle/>
          <a:p>
            <a:pPr algn="ctr"/>
            <a:r>
              <a:rPr lang="en-US" dirty="0"/>
              <a:t>ROUND 2 – 5 minutes</a:t>
            </a:r>
          </a:p>
        </p:txBody>
      </p:sp>
      <p:sp>
        <p:nvSpPr>
          <p:cNvPr id="3" name="Content Placeholder 2">
            <a:extLst>
              <a:ext uri="{FF2B5EF4-FFF2-40B4-BE49-F238E27FC236}">
                <a16:creationId xmlns:a16="http://schemas.microsoft.com/office/drawing/2014/main" id="{C08AF770-4928-3D62-7AAB-AF6A1ECCE937}"/>
              </a:ext>
            </a:extLst>
          </p:cNvPr>
          <p:cNvSpPr>
            <a:spLocks noGrp="1"/>
          </p:cNvSpPr>
          <p:nvPr>
            <p:ph idx="1"/>
          </p:nvPr>
        </p:nvSpPr>
        <p:spPr/>
        <p:txBody>
          <a:bodyPr/>
          <a:lstStyle/>
          <a:p>
            <a:pPr algn="ctr"/>
            <a:r>
              <a:rPr lang="en-US" dirty="0"/>
              <a:t>SWAP SHEETS WITH ANOTHER GROUP</a:t>
            </a:r>
          </a:p>
          <a:p>
            <a:pPr algn="ctr"/>
            <a:r>
              <a:rPr lang="en-US" dirty="0"/>
              <a:t>ANSWER ON THE SHEET IN FRONT OF YOU THAT YOU ARE GIVEN</a:t>
            </a:r>
          </a:p>
          <a:p>
            <a:pPr algn="ctr"/>
            <a:endParaRPr lang="en-US" dirty="0"/>
          </a:p>
          <a:p>
            <a:pPr algn="ctr"/>
            <a:r>
              <a:rPr lang="en-US" b="1" u="sng" dirty="0"/>
              <a:t>Read the previous groups’ answers before responding</a:t>
            </a:r>
          </a:p>
          <a:p>
            <a:pPr algn="ctr"/>
            <a:endParaRPr lang="en-US" dirty="0"/>
          </a:p>
          <a:p>
            <a:pPr algn="ctr"/>
            <a:endParaRPr lang="en-US" dirty="0"/>
          </a:p>
          <a:p>
            <a:pPr algn="ctr"/>
            <a:r>
              <a:rPr lang="en-US" dirty="0"/>
              <a:t>As a group, Complete BOX 2</a:t>
            </a:r>
          </a:p>
        </p:txBody>
      </p:sp>
    </p:spTree>
    <p:extLst>
      <p:ext uri="{BB962C8B-B14F-4D97-AF65-F5344CB8AC3E}">
        <p14:creationId xmlns:p14="http://schemas.microsoft.com/office/powerpoint/2010/main" val="129564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168-ADA5-39D1-7EAB-224A104F021C}"/>
              </a:ext>
            </a:extLst>
          </p:cNvPr>
          <p:cNvSpPr>
            <a:spLocks noGrp="1"/>
          </p:cNvSpPr>
          <p:nvPr>
            <p:ph type="title"/>
          </p:nvPr>
        </p:nvSpPr>
        <p:spPr/>
        <p:txBody>
          <a:bodyPr/>
          <a:lstStyle/>
          <a:p>
            <a:pPr algn="ctr"/>
            <a:r>
              <a:rPr lang="en-US" dirty="0"/>
              <a:t>ROUND 3 – 5 minutes</a:t>
            </a:r>
          </a:p>
        </p:txBody>
      </p:sp>
      <p:sp>
        <p:nvSpPr>
          <p:cNvPr id="3" name="Content Placeholder 2">
            <a:extLst>
              <a:ext uri="{FF2B5EF4-FFF2-40B4-BE49-F238E27FC236}">
                <a16:creationId xmlns:a16="http://schemas.microsoft.com/office/drawing/2014/main" id="{C08AF770-4928-3D62-7AAB-AF6A1ECCE937}"/>
              </a:ext>
            </a:extLst>
          </p:cNvPr>
          <p:cNvSpPr>
            <a:spLocks noGrp="1"/>
          </p:cNvSpPr>
          <p:nvPr>
            <p:ph idx="1"/>
          </p:nvPr>
        </p:nvSpPr>
        <p:spPr/>
        <p:txBody>
          <a:bodyPr/>
          <a:lstStyle/>
          <a:p>
            <a:pPr algn="ctr"/>
            <a:r>
              <a:rPr lang="en-US" dirty="0"/>
              <a:t>SWAP SHEETS WITH ANOTHER GROUP</a:t>
            </a:r>
          </a:p>
          <a:p>
            <a:pPr algn="ctr"/>
            <a:r>
              <a:rPr lang="en-US" dirty="0"/>
              <a:t>ANSWER ON THE SHEET IN FRONT OF YOU THAT YOU ARE GIVEN</a:t>
            </a:r>
          </a:p>
          <a:p>
            <a:pPr algn="ctr"/>
            <a:endParaRPr lang="en-US" dirty="0"/>
          </a:p>
          <a:p>
            <a:pPr algn="ctr"/>
            <a:r>
              <a:rPr lang="en-US" b="1" u="sng" dirty="0"/>
              <a:t>Read the previous groups’ answers before responding</a:t>
            </a:r>
          </a:p>
          <a:p>
            <a:pPr algn="ctr"/>
            <a:endParaRPr lang="en-US" dirty="0"/>
          </a:p>
          <a:p>
            <a:pPr algn="ctr"/>
            <a:endParaRPr lang="en-US" dirty="0"/>
          </a:p>
          <a:p>
            <a:pPr algn="ctr"/>
            <a:r>
              <a:rPr lang="en-US" dirty="0"/>
              <a:t>As a group, Complete BOX 3</a:t>
            </a:r>
          </a:p>
        </p:txBody>
      </p:sp>
    </p:spTree>
    <p:extLst>
      <p:ext uri="{BB962C8B-B14F-4D97-AF65-F5344CB8AC3E}">
        <p14:creationId xmlns:p14="http://schemas.microsoft.com/office/powerpoint/2010/main" val="255318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168-ADA5-39D1-7EAB-224A104F021C}"/>
              </a:ext>
            </a:extLst>
          </p:cNvPr>
          <p:cNvSpPr>
            <a:spLocks noGrp="1"/>
          </p:cNvSpPr>
          <p:nvPr>
            <p:ph type="title"/>
          </p:nvPr>
        </p:nvSpPr>
        <p:spPr/>
        <p:txBody>
          <a:bodyPr/>
          <a:lstStyle/>
          <a:p>
            <a:pPr algn="ctr"/>
            <a:r>
              <a:rPr lang="en-US" dirty="0"/>
              <a:t>ROUND 4 – 5 minutes</a:t>
            </a:r>
          </a:p>
        </p:txBody>
      </p:sp>
      <p:sp>
        <p:nvSpPr>
          <p:cNvPr id="3" name="Content Placeholder 2">
            <a:extLst>
              <a:ext uri="{FF2B5EF4-FFF2-40B4-BE49-F238E27FC236}">
                <a16:creationId xmlns:a16="http://schemas.microsoft.com/office/drawing/2014/main" id="{C08AF770-4928-3D62-7AAB-AF6A1ECCE937}"/>
              </a:ext>
            </a:extLst>
          </p:cNvPr>
          <p:cNvSpPr>
            <a:spLocks noGrp="1"/>
          </p:cNvSpPr>
          <p:nvPr>
            <p:ph idx="1"/>
          </p:nvPr>
        </p:nvSpPr>
        <p:spPr/>
        <p:txBody>
          <a:bodyPr/>
          <a:lstStyle/>
          <a:p>
            <a:pPr algn="ctr"/>
            <a:r>
              <a:rPr lang="en-US" dirty="0"/>
              <a:t>SWAP SHEETS WITH ANOTHER GROUP</a:t>
            </a:r>
          </a:p>
          <a:p>
            <a:pPr algn="ctr"/>
            <a:r>
              <a:rPr lang="en-US" dirty="0"/>
              <a:t>ANSWER ON THE SHEET IN FRONT OF YOU THAT YOU ARE GIVEN</a:t>
            </a:r>
          </a:p>
          <a:p>
            <a:pPr algn="ctr"/>
            <a:endParaRPr lang="en-US" dirty="0"/>
          </a:p>
          <a:p>
            <a:pPr algn="ctr"/>
            <a:r>
              <a:rPr lang="en-US" b="1" u="sng" dirty="0"/>
              <a:t>Read the previous groups’ answers before responding</a:t>
            </a:r>
          </a:p>
          <a:p>
            <a:pPr algn="ctr"/>
            <a:endParaRPr lang="en-US" dirty="0"/>
          </a:p>
          <a:p>
            <a:pPr algn="ctr"/>
            <a:endParaRPr lang="en-US" dirty="0"/>
          </a:p>
          <a:p>
            <a:pPr algn="ctr"/>
            <a:r>
              <a:rPr lang="en-US" dirty="0"/>
              <a:t>As a group, Complete BOX 4</a:t>
            </a:r>
          </a:p>
        </p:txBody>
      </p:sp>
    </p:spTree>
    <p:extLst>
      <p:ext uri="{BB962C8B-B14F-4D97-AF65-F5344CB8AC3E}">
        <p14:creationId xmlns:p14="http://schemas.microsoft.com/office/powerpoint/2010/main" val="288455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8BF01-748A-53EF-237F-C858B177792E}"/>
              </a:ext>
            </a:extLst>
          </p:cNvPr>
          <p:cNvSpPr>
            <a:spLocks noGrp="1"/>
          </p:cNvSpPr>
          <p:nvPr>
            <p:ph type="title"/>
          </p:nvPr>
        </p:nvSpPr>
        <p:spPr/>
        <p:txBody>
          <a:bodyPr/>
          <a:lstStyle/>
          <a:p>
            <a:r>
              <a:rPr lang="en-US" dirty="0"/>
              <a:t>FUN FACT – Knossos Palace</a:t>
            </a:r>
          </a:p>
        </p:txBody>
      </p:sp>
      <p:sp>
        <p:nvSpPr>
          <p:cNvPr id="3" name="Content Placeholder 2">
            <a:extLst>
              <a:ext uri="{FF2B5EF4-FFF2-40B4-BE49-F238E27FC236}">
                <a16:creationId xmlns:a16="http://schemas.microsoft.com/office/drawing/2014/main" id="{D95CF41E-5EAD-7E69-8634-B8B6F111203C}"/>
              </a:ext>
            </a:extLst>
          </p:cNvPr>
          <p:cNvSpPr>
            <a:spLocks noGrp="1"/>
          </p:cNvSpPr>
          <p:nvPr>
            <p:ph idx="1"/>
          </p:nvPr>
        </p:nvSpPr>
        <p:spPr/>
        <p:txBody>
          <a:bodyPr/>
          <a:lstStyle/>
          <a:p>
            <a:pPr>
              <a:buFont typeface="Arial" panose="020B0604020202020204" pitchFamily="34" charset="0"/>
              <a:buChar char="•"/>
            </a:pPr>
            <a:r>
              <a:rPr lang="en-AU" dirty="0">
                <a:solidFill>
                  <a:srgbClr val="000000"/>
                </a:solidFill>
                <a:effectLst/>
                <a:latin typeface="Hoefler Text" panose="02030602050506020203" pitchFamily="18" charset="77"/>
              </a:rPr>
              <a:t>According to Greek mythology, the palace was designed by famed architect Daedalus with such complexity that no one placed in it could ever find its exit. </a:t>
            </a:r>
          </a:p>
          <a:p>
            <a:pPr>
              <a:buFont typeface="Arial" panose="020B0604020202020204" pitchFamily="34" charset="0"/>
              <a:buChar char="•"/>
            </a:pPr>
            <a:r>
              <a:rPr lang="en-AU" dirty="0">
                <a:solidFill>
                  <a:srgbClr val="000000"/>
                </a:solidFill>
                <a:effectLst/>
                <a:latin typeface="Hoefler Text" panose="02030602050506020203" pitchFamily="18" charset="77"/>
              </a:rPr>
              <a:t>King Minos who commissioned the palace then kept the architect prisoner to ensure that he would not reveal the palace plan to anyone. Daedalus, who was a great inventor, built two sets of wings so he and his son Icarus could fly off the island, and so they did. </a:t>
            </a:r>
          </a:p>
          <a:p>
            <a:pPr>
              <a:buFont typeface="Arial" panose="020B0604020202020204" pitchFamily="34" charset="0"/>
              <a:buChar char="•"/>
            </a:pPr>
            <a:r>
              <a:rPr lang="en-AU" dirty="0">
                <a:solidFill>
                  <a:srgbClr val="000000"/>
                </a:solidFill>
                <a:effectLst/>
                <a:latin typeface="Hoefler Text" panose="02030602050506020203" pitchFamily="18" charset="77"/>
              </a:rPr>
              <a:t>On their way out, Daedalus warned his son not to fly too close to the sun because the wax that held the wings together would melt. In a tragic turn of events, during their escape Icarus, young and impulsive as he was, flew higher and higher until the sun rays dismantled his wings and the young boy fell to his death in the Aegean sea. The Labyrinth was the dwelling of the Minotaur in Greek mythology, and many associate the palace of Knossos with the legend of </a:t>
            </a:r>
            <a:r>
              <a:rPr lang="en-AU" dirty="0">
                <a:solidFill>
                  <a:srgbClr val="000000"/>
                </a:solidFill>
                <a:effectLst/>
                <a:latin typeface="Hoefler Text" panose="02030602050506020203" pitchFamily="18" charset="77"/>
                <a:hlinkClick r:id="rId3"/>
              </a:rPr>
              <a:t>Theseus killing the Minotaur</a:t>
            </a:r>
            <a:r>
              <a:rPr lang="en-AU" dirty="0">
                <a:solidFill>
                  <a:srgbClr val="000000"/>
                </a:solidFill>
                <a:effectLst/>
                <a:latin typeface="Hoefler Text" panose="02030602050506020203" pitchFamily="18" charset="77"/>
              </a:rPr>
              <a:t>.</a:t>
            </a:r>
          </a:p>
          <a:p>
            <a:endParaRPr lang="en-US" dirty="0"/>
          </a:p>
        </p:txBody>
      </p:sp>
      <p:pic>
        <p:nvPicPr>
          <p:cNvPr id="4" name="Picture 3">
            <a:extLst>
              <a:ext uri="{FF2B5EF4-FFF2-40B4-BE49-F238E27FC236}">
                <a16:creationId xmlns:a16="http://schemas.microsoft.com/office/drawing/2014/main" id="{5F09CE1A-97E8-93DA-2066-A8E6927818D0}"/>
              </a:ext>
            </a:extLst>
          </p:cNvPr>
          <p:cNvPicPr>
            <a:picLocks noChangeAspect="1"/>
          </p:cNvPicPr>
          <p:nvPr/>
        </p:nvPicPr>
        <p:blipFill>
          <a:blip r:embed="rId4"/>
          <a:stretch>
            <a:fillRect/>
          </a:stretch>
        </p:blipFill>
        <p:spPr>
          <a:xfrm>
            <a:off x="10520680" y="178229"/>
            <a:ext cx="1270000" cy="1270000"/>
          </a:xfrm>
          <a:prstGeom prst="rect">
            <a:avLst/>
          </a:prstGeom>
        </p:spPr>
      </p:pic>
    </p:spTree>
    <p:extLst>
      <p:ext uri="{BB962C8B-B14F-4D97-AF65-F5344CB8AC3E}">
        <p14:creationId xmlns:p14="http://schemas.microsoft.com/office/powerpoint/2010/main" val="1125071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3E31C-C6CD-9634-5420-399E3B4554D0}"/>
              </a:ext>
            </a:extLst>
          </p:cNvPr>
          <p:cNvSpPr>
            <a:spLocks noGrp="1"/>
          </p:cNvSpPr>
          <p:nvPr>
            <p:ph type="ctrTitle"/>
          </p:nvPr>
        </p:nvSpPr>
        <p:spPr/>
        <p:txBody>
          <a:bodyPr/>
          <a:lstStyle/>
          <a:p>
            <a:r>
              <a:rPr lang="en-US" dirty="0"/>
              <a:t>Today’s Lesson</a:t>
            </a:r>
          </a:p>
        </p:txBody>
      </p:sp>
      <p:sp>
        <p:nvSpPr>
          <p:cNvPr id="3" name="Subtitle 2">
            <a:extLst>
              <a:ext uri="{FF2B5EF4-FFF2-40B4-BE49-F238E27FC236}">
                <a16:creationId xmlns:a16="http://schemas.microsoft.com/office/drawing/2014/main" id="{2CDCA8E4-8715-796D-A101-A0D04F34B39E}"/>
              </a:ext>
            </a:extLst>
          </p:cNvPr>
          <p:cNvSpPr>
            <a:spLocks noGrp="1"/>
          </p:cNvSpPr>
          <p:nvPr>
            <p:ph type="subTitle" idx="1"/>
          </p:nvPr>
        </p:nvSpPr>
        <p:spPr/>
        <p:txBody>
          <a:bodyPr/>
          <a:lstStyle/>
          <a:p>
            <a:r>
              <a:rPr lang="en-US" dirty="0"/>
              <a:t>Cultural structures of </a:t>
            </a:r>
            <a:r>
              <a:rPr lang="en-US" dirty="0" err="1"/>
              <a:t>minoan</a:t>
            </a:r>
            <a:r>
              <a:rPr lang="en-US" dirty="0"/>
              <a:t> society </a:t>
            </a:r>
          </a:p>
        </p:txBody>
      </p:sp>
    </p:spTree>
    <p:extLst>
      <p:ext uri="{BB962C8B-B14F-4D97-AF65-F5344CB8AC3E}">
        <p14:creationId xmlns:p14="http://schemas.microsoft.com/office/powerpoint/2010/main" val="3428972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58F71-E0DA-0E05-E578-B46389847C89}"/>
              </a:ext>
            </a:extLst>
          </p:cNvPr>
          <p:cNvSpPr>
            <a:spLocks noGrp="1"/>
          </p:cNvSpPr>
          <p:nvPr>
            <p:ph type="title"/>
          </p:nvPr>
        </p:nvSpPr>
        <p:spPr>
          <a:xfrm>
            <a:off x="1097280" y="988906"/>
            <a:ext cx="10058400" cy="748454"/>
          </a:xfrm>
        </p:spPr>
        <p:txBody>
          <a:bodyPr/>
          <a:lstStyle/>
          <a:p>
            <a:r>
              <a:rPr lang="en-US" dirty="0"/>
              <a:t>Cultural Structure</a:t>
            </a:r>
          </a:p>
        </p:txBody>
      </p:sp>
      <p:sp>
        <p:nvSpPr>
          <p:cNvPr id="3" name="Content Placeholder 2">
            <a:extLst>
              <a:ext uri="{FF2B5EF4-FFF2-40B4-BE49-F238E27FC236}">
                <a16:creationId xmlns:a16="http://schemas.microsoft.com/office/drawing/2014/main" id="{6220C598-2ADA-2CC2-E3F8-E695C191A04F}"/>
              </a:ext>
            </a:extLst>
          </p:cNvPr>
          <p:cNvSpPr>
            <a:spLocks noGrp="1"/>
          </p:cNvSpPr>
          <p:nvPr>
            <p:ph idx="1"/>
          </p:nvPr>
        </p:nvSpPr>
        <p:spPr>
          <a:xfrm>
            <a:off x="517731" y="1873406"/>
            <a:ext cx="4998720" cy="3274907"/>
          </a:xfrm>
        </p:spPr>
        <p:txBody>
          <a:bodyPr>
            <a:normAutofit/>
          </a:bodyPr>
          <a:lstStyle/>
          <a:p>
            <a:pPr marL="0" indent="0" algn="ctr">
              <a:buNone/>
            </a:pPr>
            <a:endParaRPr lang="en-US" sz="2800" b="1" u="sng" dirty="0">
              <a:solidFill>
                <a:schemeClr val="tx1"/>
              </a:solidFill>
              <a:latin typeface="Calibri" panose="020F0502020204030204" pitchFamily="34" charset="0"/>
              <a:cs typeface="Calibri" panose="020F0502020204030204" pitchFamily="34" charset="0"/>
            </a:endParaRPr>
          </a:p>
          <a:p>
            <a:pPr marL="0" indent="0" algn="ctr">
              <a:buNone/>
            </a:pPr>
            <a:r>
              <a:rPr lang="en-US" sz="2800" b="1" u="sng" dirty="0">
                <a:solidFill>
                  <a:schemeClr val="tx1"/>
                </a:solidFill>
                <a:latin typeface="Calibri" panose="020F0502020204030204" pitchFamily="34" charset="0"/>
                <a:cs typeface="Calibri" panose="020F0502020204030204" pitchFamily="34" charset="0"/>
              </a:rPr>
              <a:t>DEFINITION:</a:t>
            </a:r>
          </a:p>
          <a:p>
            <a:pPr marL="0" indent="0" algn="ctr">
              <a:buNone/>
            </a:pPr>
            <a:r>
              <a:rPr lang="en-AU" sz="2400" i="0" dirty="0">
                <a:solidFill>
                  <a:schemeClr val="tx1"/>
                </a:solidFill>
                <a:effectLst/>
                <a:latin typeface="Calibri" panose="020F0502020204030204" pitchFamily="34" charset="0"/>
                <a:cs typeface="Calibri" panose="020F0502020204030204" pitchFamily="34" charset="0"/>
              </a:rPr>
              <a:t>The </a:t>
            </a:r>
            <a:r>
              <a:rPr lang="en-AU" sz="2400" b="1" i="1" u="sng" dirty="0">
                <a:solidFill>
                  <a:schemeClr val="tx1"/>
                </a:solidFill>
                <a:effectLst/>
                <a:latin typeface="Calibri" panose="020F0502020204030204" pitchFamily="34" charset="0"/>
                <a:cs typeface="Calibri" panose="020F0502020204030204" pitchFamily="34" charset="0"/>
              </a:rPr>
              <a:t>values, beliefs, behaviour, </a:t>
            </a:r>
            <a:br>
              <a:rPr lang="en-AU" sz="2400" b="1" i="1" u="sng" dirty="0">
                <a:solidFill>
                  <a:schemeClr val="tx1"/>
                </a:solidFill>
                <a:effectLst/>
                <a:latin typeface="Calibri" panose="020F0502020204030204" pitchFamily="34" charset="0"/>
                <a:cs typeface="Calibri" panose="020F0502020204030204" pitchFamily="34" charset="0"/>
              </a:rPr>
            </a:br>
            <a:r>
              <a:rPr lang="en-AU" sz="2400" b="1" i="1" u="sng" dirty="0">
                <a:solidFill>
                  <a:schemeClr val="tx1"/>
                </a:solidFill>
                <a:effectLst/>
                <a:latin typeface="Calibri" panose="020F0502020204030204" pitchFamily="34" charset="0"/>
                <a:cs typeface="Calibri" panose="020F0502020204030204" pitchFamily="34" charset="0"/>
              </a:rPr>
              <a:t>and material objects </a:t>
            </a:r>
            <a:r>
              <a:rPr lang="en-AU" sz="2400" i="0" dirty="0">
                <a:solidFill>
                  <a:schemeClr val="tx1"/>
                </a:solidFill>
                <a:effectLst/>
                <a:latin typeface="Calibri" panose="020F0502020204030204" pitchFamily="34" charset="0"/>
                <a:cs typeface="Calibri" panose="020F0502020204030204" pitchFamily="34" charset="0"/>
              </a:rPr>
              <a:t>that, together, </a:t>
            </a:r>
            <a:br>
              <a:rPr lang="en-AU" sz="2400" i="0" dirty="0">
                <a:solidFill>
                  <a:schemeClr val="tx1"/>
                </a:solidFill>
                <a:effectLst/>
                <a:latin typeface="Calibri" panose="020F0502020204030204" pitchFamily="34" charset="0"/>
                <a:cs typeface="Calibri" panose="020F0502020204030204" pitchFamily="34" charset="0"/>
              </a:rPr>
            </a:br>
            <a:r>
              <a:rPr lang="en-AU" sz="2400" i="0" dirty="0">
                <a:solidFill>
                  <a:schemeClr val="tx1"/>
                </a:solidFill>
                <a:effectLst/>
                <a:latin typeface="Calibri" panose="020F0502020204030204" pitchFamily="34" charset="0"/>
                <a:cs typeface="Calibri" panose="020F0502020204030204" pitchFamily="34" charset="0"/>
              </a:rPr>
              <a:t>form a </a:t>
            </a:r>
            <a:r>
              <a:rPr lang="en-AU" sz="2400" b="1" i="1" u="sng" dirty="0">
                <a:solidFill>
                  <a:schemeClr val="tx1"/>
                </a:solidFill>
                <a:effectLst/>
                <a:latin typeface="Calibri" panose="020F0502020204030204" pitchFamily="34" charset="0"/>
                <a:cs typeface="Calibri" panose="020F0502020204030204" pitchFamily="34" charset="0"/>
              </a:rPr>
              <a:t>people's way of life.</a:t>
            </a:r>
          </a:p>
        </p:txBody>
      </p:sp>
      <p:sp>
        <p:nvSpPr>
          <p:cNvPr id="4" name="TextBox 3">
            <a:extLst>
              <a:ext uri="{FF2B5EF4-FFF2-40B4-BE49-F238E27FC236}">
                <a16:creationId xmlns:a16="http://schemas.microsoft.com/office/drawing/2014/main" id="{7B13D1F8-1AA2-317E-32F8-F5D9CC3C4F9E}"/>
              </a:ext>
            </a:extLst>
          </p:cNvPr>
          <p:cNvSpPr txBox="1"/>
          <p:nvPr/>
        </p:nvSpPr>
        <p:spPr>
          <a:xfrm>
            <a:off x="9928860" y="168300"/>
            <a:ext cx="2263140" cy="369332"/>
          </a:xfrm>
          <a:prstGeom prst="rect">
            <a:avLst/>
          </a:prstGeom>
          <a:noFill/>
        </p:spPr>
        <p:txBody>
          <a:bodyPr wrap="square" rtlCol="0">
            <a:spAutoFit/>
          </a:bodyPr>
          <a:lstStyle/>
          <a:p>
            <a:pPr algn="ctr"/>
            <a:r>
              <a:rPr lang="en-US" dirty="0">
                <a:solidFill>
                  <a:schemeClr val="accent6"/>
                </a:solidFill>
              </a:rPr>
              <a:t>KEY TERM</a:t>
            </a:r>
          </a:p>
        </p:txBody>
      </p:sp>
      <p:cxnSp>
        <p:nvCxnSpPr>
          <p:cNvPr id="6" name="Straight Connector 5">
            <a:extLst>
              <a:ext uri="{FF2B5EF4-FFF2-40B4-BE49-F238E27FC236}">
                <a16:creationId xmlns:a16="http://schemas.microsoft.com/office/drawing/2014/main" id="{6D0E6E05-3ED6-5886-3A2A-BE0D14C3682B}"/>
              </a:ext>
            </a:extLst>
          </p:cNvPr>
          <p:cNvCxnSpPr/>
          <p:nvPr/>
        </p:nvCxnSpPr>
        <p:spPr>
          <a:xfrm>
            <a:off x="5607401" y="1838224"/>
            <a:ext cx="0" cy="3617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509F82-E372-46E0-5C44-FFB7A20EFE85}"/>
              </a:ext>
            </a:extLst>
          </p:cNvPr>
          <p:cNvCxnSpPr>
            <a:cxnSpLocks/>
          </p:cNvCxnSpPr>
          <p:nvPr/>
        </p:nvCxnSpPr>
        <p:spPr>
          <a:xfrm flipH="1">
            <a:off x="891540" y="5463540"/>
            <a:ext cx="1078992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D462D89F-1EFE-E608-3F28-226C39CA3EFC}"/>
              </a:ext>
            </a:extLst>
          </p:cNvPr>
          <p:cNvSpPr txBox="1">
            <a:spLocks/>
          </p:cNvSpPr>
          <p:nvPr/>
        </p:nvSpPr>
        <p:spPr>
          <a:xfrm>
            <a:off x="1097280" y="5571914"/>
            <a:ext cx="9471625" cy="748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b="1" i="1" u="sng" dirty="0">
                <a:solidFill>
                  <a:schemeClr val="accent6"/>
                </a:solidFill>
              </a:rPr>
              <a:t>What cultural structures do you already know of?</a:t>
            </a:r>
            <a:endParaRPr lang="en-US" i="1" dirty="0">
              <a:solidFill>
                <a:schemeClr val="accent6"/>
              </a:solidFill>
            </a:endParaRPr>
          </a:p>
        </p:txBody>
      </p:sp>
      <p:pic>
        <p:nvPicPr>
          <p:cNvPr id="1026" name="Picture 2" descr="Minoan civilization | History, Location, &amp; Facts | Britannica">
            <a:extLst>
              <a:ext uri="{FF2B5EF4-FFF2-40B4-BE49-F238E27FC236}">
                <a16:creationId xmlns:a16="http://schemas.microsoft.com/office/drawing/2014/main" id="{ED1C9A59-2DFF-8E76-FB28-4B1F859850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3092" y="1873406"/>
            <a:ext cx="5868849" cy="33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71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AF58098-2374-6B4A-FEDC-ACB7A1A32423}"/>
              </a:ext>
            </a:extLst>
          </p:cNvPr>
          <p:cNvSpPr>
            <a:spLocks noGrp="1"/>
          </p:cNvSpPr>
          <p:nvPr>
            <p:ph type="title"/>
          </p:nvPr>
        </p:nvSpPr>
        <p:spPr>
          <a:xfrm>
            <a:off x="287383" y="0"/>
            <a:ext cx="11903076" cy="4970184"/>
          </a:xfrm>
        </p:spPr>
        <p:txBody>
          <a:bodyPr vert="horz" lIns="91440" tIns="45720" rIns="91440" bIns="45720" rtlCol="0" anchor="b">
            <a:normAutofit fontScale="90000"/>
          </a:bodyPr>
          <a:lstStyle/>
          <a:p>
            <a:pPr algn="ctr"/>
            <a:r>
              <a:rPr lang="en-AU" dirty="0">
                <a:solidFill>
                  <a:srgbClr val="000000"/>
                </a:solidFill>
                <a:effectLst/>
                <a:latin typeface="Calibri" panose="020F0502020204030204" pitchFamily="34" charset="0"/>
                <a:cs typeface="Calibri" panose="020F0502020204030204" pitchFamily="34" charset="0"/>
              </a:rPr>
              <a:t>The art of the Minoans displays a love of animal, sea, and plant life which was used to decorate different things. </a:t>
            </a:r>
            <a:br>
              <a:rPr lang="en-AU" dirty="0">
                <a:solidFill>
                  <a:srgbClr val="000000"/>
                </a:solidFill>
                <a:effectLst/>
                <a:latin typeface="Calibri" panose="020F0502020204030204" pitchFamily="34" charset="0"/>
                <a:cs typeface="Calibri" panose="020F0502020204030204" pitchFamily="34" charset="0"/>
              </a:rPr>
            </a:br>
            <a:br>
              <a:rPr lang="en-AU" dirty="0">
                <a:solidFill>
                  <a:srgbClr val="000000"/>
                </a:solidFill>
                <a:effectLst/>
                <a:latin typeface="Calibri" panose="020F0502020204030204" pitchFamily="34" charset="0"/>
                <a:cs typeface="Calibri" panose="020F0502020204030204" pitchFamily="34" charset="0"/>
              </a:rPr>
            </a:br>
            <a:br>
              <a:rPr lang="en-AU" dirty="0">
                <a:solidFill>
                  <a:srgbClr val="000000"/>
                </a:solidFill>
                <a:effectLst/>
                <a:latin typeface="Calibri" panose="020F0502020204030204" pitchFamily="34" charset="0"/>
                <a:cs typeface="Calibri" panose="020F0502020204030204" pitchFamily="34" charset="0"/>
              </a:rPr>
            </a:br>
            <a:r>
              <a:rPr lang="en-AU" dirty="0">
                <a:solidFill>
                  <a:srgbClr val="000000"/>
                </a:solidFill>
                <a:effectLst/>
                <a:latin typeface="Calibri" panose="020F0502020204030204" pitchFamily="34" charset="0"/>
                <a:cs typeface="Calibri" panose="020F0502020204030204" pitchFamily="34" charset="0"/>
              </a:rPr>
              <a:t>Minoan art gives valuable insight into the religious, communal, funeral, and daily life practices of the culture.</a:t>
            </a:r>
          </a:p>
        </p:txBody>
      </p:sp>
      <p:pic>
        <p:nvPicPr>
          <p:cNvPr id="4" name="Picture 3" descr="Icon&#10;&#10;Description automatically generated">
            <a:extLst>
              <a:ext uri="{FF2B5EF4-FFF2-40B4-BE49-F238E27FC236}">
                <a16:creationId xmlns:a16="http://schemas.microsoft.com/office/drawing/2014/main" id="{58004BFF-73E2-7B26-6842-2DC9E28C1B85}"/>
              </a:ext>
            </a:extLst>
          </p:cNvPr>
          <p:cNvPicPr>
            <a:picLocks noChangeAspect="1"/>
          </p:cNvPicPr>
          <p:nvPr/>
        </p:nvPicPr>
        <p:blipFill>
          <a:blip r:embed="rId2"/>
          <a:stretch>
            <a:fillRect/>
          </a:stretch>
        </p:blipFill>
        <p:spPr>
          <a:xfrm>
            <a:off x="10751457" y="5359400"/>
            <a:ext cx="1270000" cy="1270000"/>
          </a:xfrm>
          <a:prstGeom prst="rect">
            <a:avLst/>
          </a:prstGeom>
        </p:spPr>
      </p:pic>
    </p:spTree>
    <p:extLst>
      <p:ext uri="{BB962C8B-B14F-4D97-AF65-F5344CB8AC3E}">
        <p14:creationId xmlns:p14="http://schemas.microsoft.com/office/powerpoint/2010/main" val="4164507036"/>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8CE3-E974-B115-D4AB-1220C20224D1}"/>
              </a:ext>
            </a:extLst>
          </p:cNvPr>
          <p:cNvSpPr>
            <a:spLocks noGrp="1"/>
          </p:cNvSpPr>
          <p:nvPr>
            <p:ph type="title"/>
          </p:nvPr>
        </p:nvSpPr>
        <p:spPr/>
        <p:txBody>
          <a:bodyPr/>
          <a:lstStyle/>
          <a:p>
            <a:r>
              <a:rPr lang="en-US" dirty="0"/>
              <a:t>Cultural Influences</a:t>
            </a:r>
          </a:p>
        </p:txBody>
      </p:sp>
      <p:sp>
        <p:nvSpPr>
          <p:cNvPr id="3" name="Content Placeholder 2">
            <a:extLst>
              <a:ext uri="{FF2B5EF4-FFF2-40B4-BE49-F238E27FC236}">
                <a16:creationId xmlns:a16="http://schemas.microsoft.com/office/drawing/2014/main" id="{E818F674-E549-F281-0240-685C13965FA5}"/>
              </a:ext>
            </a:extLst>
          </p:cNvPr>
          <p:cNvSpPr>
            <a:spLocks noGrp="1"/>
          </p:cNvSpPr>
          <p:nvPr>
            <p:ph idx="1"/>
          </p:nvPr>
        </p:nvSpPr>
        <p:spPr/>
        <p:txBody>
          <a:bodyPr>
            <a:normAutofit/>
          </a:bodyPr>
          <a:lstStyle/>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Influenced by many other cultures due to </a:t>
            </a:r>
            <a:r>
              <a:rPr lang="en-AU" sz="2800" b="1" i="1" u="sng" dirty="0">
                <a:solidFill>
                  <a:schemeClr val="tx1"/>
                </a:solidFill>
                <a:effectLst/>
                <a:latin typeface="Calibri" panose="020F0502020204030204" pitchFamily="34" charset="0"/>
                <a:cs typeface="Calibri" panose="020F0502020204030204" pitchFamily="34" charset="0"/>
              </a:rPr>
              <a:t>International sea trade</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Exchange of pottery and foodstuffs (such as oil and wine) in return for precious objects and materials such as </a:t>
            </a:r>
            <a:r>
              <a:rPr lang="en-AU" sz="2800" b="1" i="1" u="sng" dirty="0">
                <a:solidFill>
                  <a:schemeClr val="tx1"/>
                </a:solidFill>
                <a:effectLst/>
                <a:latin typeface="Calibri" panose="020F0502020204030204" pitchFamily="34" charset="0"/>
                <a:cs typeface="Calibri" panose="020F0502020204030204" pitchFamily="34" charset="0"/>
              </a:rPr>
              <a:t>copper from Cyprus and ivory from Egypt </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Minoan artists were </a:t>
            </a:r>
            <a:r>
              <a:rPr lang="en-AU" sz="2800" b="1" i="1" u="sng" dirty="0">
                <a:solidFill>
                  <a:schemeClr val="tx1"/>
                </a:solidFill>
                <a:effectLst/>
                <a:latin typeface="Calibri" panose="020F0502020204030204" pitchFamily="34" charset="0"/>
                <a:cs typeface="Calibri" panose="020F0502020204030204" pitchFamily="34" charset="0"/>
              </a:rPr>
              <a:t>constantly exposed to both new ideas and materials </a:t>
            </a:r>
            <a:r>
              <a:rPr lang="en-AU" sz="2800" dirty="0">
                <a:solidFill>
                  <a:schemeClr val="tx1"/>
                </a:solidFill>
                <a:effectLst/>
                <a:latin typeface="Calibri" panose="020F0502020204030204" pitchFamily="34" charset="0"/>
                <a:cs typeface="Calibri" panose="020F0502020204030204" pitchFamily="34" charset="0"/>
              </a:rPr>
              <a:t>which they could use in their own unique art.</a:t>
            </a:r>
          </a:p>
          <a:p>
            <a:pPr>
              <a:buFont typeface="Arial" panose="020B0604020202020204" pitchFamily="34" charset="0"/>
              <a:buChar char="•"/>
            </a:pPr>
            <a:r>
              <a:rPr lang="en-AU" sz="2800" dirty="0">
                <a:solidFill>
                  <a:schemeClr val="tx1"/>
                </a:solidFill>
                <a:latin typeface="Calibri" panose="020F0502020204030204" pitchFamily="34" charset="0"/>
                <a:cs typeface="Calibri" panose="020F0502020204030204" pitchFamily="34" charset="0"/>
              </a:rPr>
              <a:t>Heavily influenced others</a:t>
            </a:r>
            <a:endParaRPr lang="en-AU" sz="2800" dirty="0">
              <a:solidFill>
                <a:schemeClr val="tx1"/>
              </a:solidFill>
              <a:effectLst/>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343F2761-1F3D-4818-73A4-73A3A1166149}"/>
              </a:ext>
            </a:extLst>
          </p:cNvPr>
          <p:cNvSpPr txBox="1"/>
          <p:nvPr/>
        </p:nvSpPr>
        <p:spPr>
          <a:xfrm>
            <a:off x="9121698" y="401444"/>
            <a:ext cx="2776653" cy="369332"/>
          </a:xfrm>
          <a:prstGeom prst="rect">
            <a:avLst/>
          </a:prstGeom>
          <a:noFill/>
        </p:spPr>
        <p:txBody>
          <a:bodyPr wrap="square" rtlCol="0">
            <a:spAutoFit/>
          </a:bodyPr>
          <a:lstStyle/>
          <a:p>
            <a:pPr algn="r"/>
            <a:r>
              <a:rPr lang="en-US" b="1" i="1" dirty="0">
                <a:solidFill>
                  <a:schemeClr val="accent5"/>
                </a:solidFill>
              </a:rPr>
              <a:t>Write the dot-points</a:t>
            </a:r>
          </a:p>
        </p:txBody>
      </p:sp>
    </p:spTree>
    <p:extLst>
      <p:ext uri="{BB962C8B-B14F-4D97-AF65-F5344CB8AC3E}">
        <p14:creationId xmlns:p14="http://schemas.microsoft.com/office/powerpoint/2010/main" val="31943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88CE3-E974-B115-D4AB-1220C20224D1}"/>
              </a:ext>
            </a:extLst>
          </p:cNvPr>
          <p:cNvSpPr>
            <a:spLocks noGrp="1"/>
          </p:cNvSpPr>
          <p:nvPr>
            <p:ph type="title"/>
          </p:nvPr>
        </p:nvSpPr>
        <p:spPr/>
        <p:txBody>
          <a:bodyPr/>
          <a:lstStyle/>
          <a:p>
            <a:r>
              <a:rPr lang="en-US" dirty="0"/>
              <a:t>Purpose</a:t>
            </a:r>
          </a:p>
        </p:txBody>
      </p:sp>
      <p:sp>
        <p:nvSpPr>
          <p:cNvPr id="3" name="Content Placeholder 2">
            <a:extLst>
              <a:ext uri="{FF2B5EF4-FFF2-40B4-BE49-F238E27FC236}">
                <a16:creationId xmlns:a16="http://schemas.microsoft.com/office/drawing/2014/main" id="{E818F674-E549-F281-0240-685C13965FA5}"/>
              </a:ext>
            </a:extLst>
          </p:cNvPr>
          <p:cNvSpPr>
            <a:spLocks noGrp="1"/>
          </p:cNvSpPr>
          <p:nvPr>
            <p:ph idx="1"/>
          </p:nvPr>
        </p:nvSpPr>
        <p:spPr/>
        <p:txBody>
          <a:bodyPr>
            <a:normAutofit/>
          </a:bodyPr>
          <a:lstStyle/>
          <a:p>
            <a:pPr>
              <a:buFont typeface="Arial" panose="020B0604020202020204" pitchFamily="34" charset="0"/>
              <a:buChar char="•"/>
            </a:pPr>
            <a:r>
              <a:rPr lang="en-AU" sz="2800" b="1" i="1" u="sng" dirty="0">
                <a:solidFill>
                  <a:schemeClr val="tx1"/>
                </a:solidFill>
                <a:effectLst/>
                <a:latin typeface="Calibri" panose="020F0502020204030204" pitchFamily="34" charset="0"/>
                <a:cs typeface="Calibri" panose="020F0502020204030204" pitchFamily="34" charset="0"/>
              </a:rPr>
              <a:t>Functional, decorative AND political purpose</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Wall paintings of palaces where rulers were depicted in their religious function: reinforced role as the head of the community</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Largely reserved for the ruling elite (small population) compared to the rest of the population (mostly farmers) </a:t>
            </a:r>
          </a:p>
          <a:p>
            <a:pPr>
              <a:buFont typeface="Arial" panose="020B0604020202020204" pitchFamily="34" charset="0"/>
              <a:buChar char="•"/>
            </a:pPr>
            <a:r>
              <a:rPr lang="en-AU" sz="2800" dirty="0">
                <a:solidFill>
                  <a:schemeClr val="tx1"/>
                </a:solidFill>
                <a:effectLst/>
                <a:latin typeface="Calibri" panose="020F0502020204030204" pitchFamily="34" charset="0"/>
                <a:cs typeface="Calibri" panose="020F0502020204030204" pitchFamily="34" charset="0"/>
              </a:rPr>
              <a:t>Costly art works = means to emphasise differences in social and political status for those fortunate enough to own them</a:t>
            </a:r>
          </a:p>
        </p:txBody>
      </p:sp>
      <p:sp>
        <p:nvSpPr>
          <p:cNvPr id="6" name="TextBox 5">
            <a:extLst>
              <a:ext uri="{FF2B5EF4-FFF2-40B4-BE49-F238E27FC236}">
                <a16:creationId xmlns:a16="http://schemas.microsoft.com/office/drawing/2014/main" id="{343F2761-1F3D-4818-73A4-73A3A1166149}"/>
              </a:ext>
            </a:extLst>
          </p:cNvPr>
          <p:cNvSpPr txBox="1"/>
          <p:nvPr/>
        </p:nvSpPr>
        <p:spPr>
          <a:xfrm>
            <a:off x="9121698" y="401444"/>
            <a:ext cx="2776653" cy="369332"/>
          </a:xfrm>
          <a:prstGeom prst="rect">
            <a:avLst/>
          </a:prstGeom>
          <a:noFill/>
        </p:spPr>
        <p:txBody>
          <a:bodyPr wrap="square" rtlCol="0">
            <a:spAutoFit/>
          </a:bodyPr>
          <a:lstStyle/>
          <a:p>
            <a:pPr algn="r"/>
            <a:r>
              <a:rPr lang="en-US" b="1" i="1" dirty="0">
                <a:solidFill>
                  <a:schemeClr val="accent5"/>
                </a:solidFill>
              </a:rPr>
              <a:t>Write the dot-points</a:t>
            </a:r>
          </a:p>
        </p:txBody>
      </p:sp>
    </p:spTree>
    <p:extLst>
      <p:ext uri="{BB962C8B-B14F-4D97-AF65-F5344CB8AC3E}">
        <p14:creationId xmlns:p14="http://schemas.microsoft.com/office/powerpoint/2010/main" val="11148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DE028-D756-9196-C33C-0DA01EB783AC}"/>
              </a:ext>
            </a:extLst>
          </p:cNvPr>
          <p:cNvSpPr>
            <a:spLocks noGrp="1"/>
          </p:cNvSpPr>
          <p:nvPr>
            <p:ph type="title"/>
          </p:nvPr>
        </p:nvSpPr>
        <p:spPr/>
        <p:txBody>
          <a:bodyPr/>
          <a:lstStyle/>
          <a:p>
            <a:pPr algn="ctr"/>
            <a:r>
              <a:rPr lang="en-US" dirty="0"/>
              <a:t>Discussion Question</a:t>
            </a:r>
          </a:p>
        </p:txBody>
      </p:sp>
      <p:sp>
        <p:nvSpPr>
          <p:cNvPr id="3" name="Content Placeholder 2">
            <a:extLst>
              <a:ext uri="{FF2B5EF4-FFF2-40B4-BE49-F238E27FC236}">
                <a16:creationId xmlns:a16="http://schemas.microsoft.com/office/drawing/2014/main" id="{EFB4BCF7-CC9E-6E65-55CD-F07AC26B1A22}"/>
              </a:ext>
            </a:extLst>
          </p:cNvPr>
          <p:cNvSpPr>
            <a:spLocks noGrp="1"/>
          </p:cNvSpPr>
          <p:nvPr>
            <p:ph idx="1"/>
          </p:nvPr>
        </p:nvSpPr>
        <p:spPr/>
        <p:txBody>
          <a:bodyPr/>
          <a:lstStyle/>
          <a:p>
            <a:pPr marL="0" indent="0" algn="ctr">
              <a:buNone/>
            </a:pPr>
            <a:r>
              <a:rPr lang="en-US" dirty="0"/>
              <a:t>Flick through your book.</a:t>
            </a:r>
          </a:p>
          <a:p>
            <a:pPr marL="0" indent="0" algn="ctr">
              <a:buNone/>
            </a:pPr>
            <a:endParaRPr lang="en-US" dirty="0"/>
          </a:p>
          <a:p>
            <a:pPr marL="0" indent="0" algn="ctr">
              <a:buNone/>
            </a:pPr>
            <a:r>
              <a:rPr lang="en-US" b="1" i="1" u="sng" dirty="0"/>
              <a:t>Discuss with the person next to you – </a:t>
            </a:r>
            <a:br>
              <a:rPr lang="en-US" b="1" i="1" u="sng" dirty="0"/>
            </a:br>
            <a:r>
              <a:rPr lang="en-US" b="1" i="1" u="sng" dirty="0">
                <a:highlight>
                  <a:srgbClr val="FFFF00"/>
                </a:highlight>
              </a:rPr>
              <a:t>what would you expect to see in Minoan art that best represents their culture?</a:t>
            </a:r>
          </a:p>
          <a:p>
            <a:pPr marL="0" indent="0" algn="ctr">
              <a:buNone/>
            </a:pPr>
            <a:r>
              <a:rPr lang="en-US" dirty="0"/>
              <a:t>Think about: SYMBOLS, TRADITIONS, RITUALS</a:t>
            </a:r>
          </a:p>
          <a:p>
            <a:pPr marL="0" indent="0" algn="ctr">
              <a:buNone/>
            </a:pPr>
            <a:endParaRPr lang="en-US" dirty="0"/>
          </a:p>
          <a:p>
            <a:pPr marL="0" indent="0" algn="ctr">
              <a:buNone/>
            </a:pPr>
            <a:r>
              <a:rPr lang="en-US" dirty="0"/>
              <a:t>2 minutes</a:t>
            </a:r>
          </a:p>
          <a:p>
            <a:pPr marL="0" indent="0" algn="ctr">
              <a:buNone/>
            </a:pPr>
            <a:endParaRPr lang="en-US" dirty="0"/>
          </a:p>
          <a:p>
            <a:pPr marL="0" indent="0" algn="ctr">
              <a:buNone/>
            </a:pPr>
            <a:r>
              <a:rPr lang="en-US" b="1" u="sng" dirty="0"/>
              <a:t>CLASS DISCUSSION</a:t>
            </a:r>
          </a:p>
        </p:txBody>
      </p:sp>
    </p:spTree>
    <p:extLst>
      <p:ext uri="{BB962C8B-B14F-4D97-AF65-F5344CB8AC3E}">
        <p14:creationId xmlns:p14="http://schemas.microsoft.com/office/powerpoint/2010/main" val="1628241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7BEE-A2BD-E1CF-B530-6510C04C8AB2}"/>
              </a:ext>
            </a:extLst>
          </p:cNvPr>
          <p:cNvSpPr>
            <a:spLocks noGrp="1"/>
          </p:cNvSpPr>
          <p:nvPr>
            <p:ph type="title"/>
          </p:nvPr>
        </p:nvSpPr>
        <p:spPr/>
        <p:txBody>
          <a:bodyPr/>
          <a:lstStyle/>
          <a:p>
            <a:pPr algn="ctr"/>
            <a:r>
              <a:rPr lang="en-US" dirty="0"/>
              <a:t>ACTIVITY – Source Analysis</a:t>
            </a:r>
          </a:p>
        </p:txBody>
      </p:sp>
      <p:sp>
        <p:nvSpPr>
          <p:cNvPr id="3" name="Content Placeholder 2">
            <a:extLst>
              <a:ext uri="{FF2B5EF4-FFF2-40B4-BE49-F238E27FC236}">
                <a16:creationId xmlns:a16="http://schemas.microsoft.com/office/drawing/2014/main" id="{943DE0EA-92E0-A3DE-31E1-F19CE40069AC}"/>
              </a:ext>
            </a:extLst>
          </p:cNvPr>
          <p:cNvSpPr>
            <a:spLocks noGrp="1"/>
          </p:cNvSpPr>
          <p:nvPr>
            <p:ph idx="1"/>
          </p:nvPr>
        </p:nvSpPr>
        <p:spPr/>
        <p:txBody>
          <a:bodyPr>
            <a:normAutofit/>
          </a:bodyPr>
          <a:lstStyle/>
          <a:p>
            <a:pPr algn="ctr"/>
            <a:r>
              <a:rPr lang="en-US" sz="3200" dirty="0"/>
              <a:t>Get into 8 groups of four students</a:t>
            </a:r>
          </a:p>
          <a:p>
            <a:pPr algn="ctr"/>
            <a:r>
              <a:rPr lang="en-US" sz="3200" dirty="0"/>
              <a:t>Each group will receive a SOURCE SHEET</a:t>
            </a:r>
          </a:p>
          <a:p>
            <a:pPr algn="ctr"/>
            <a:r>
              <a:rPr lang="en-US" sz="3200" dirty="0"/>
              <a:t>There will be four rounds – each round will have a different question your group must answer on the sheet</a:t>
            </a:r>
          </a:p>
        </p:txBody>
      </p:sp>
    </p:spTree>
    <p:extLst>
      <p:ext uri="{BB962C8B-B14F-4D97-AF65-F5344CB8AC3E}">
        <p14:creationId xmlns:p14="http://schemas.microsoft.com/office/powerpoint/2010/main" val="1763317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B6168-ADA5-39D1-7EAB-224A104F021C}"/>
              </a:ext>
            </a:extLst>
          </p:cNvPr>
          <p:cNvSpPr>
            <a:spLocks noGrp="1"/>
          </p:cNvSpPr>
          <p:nvPr>
            <p:ph type="title"/>
          </p:nvPr>
        </p:nvSpPr>
        <p:spPr/>
        <p:txBody>
          <a:bodyPr/>
          <a:lstStyle/>
          <a:p>
            <a:pPr algn="ctr"/>
            <a:r>
              <a:rPr lang="en-US" dirty="0"/>
              <a:t>ROUND 1 – 5 minutes</a:t>
            </a:r>
          </a:p>
        </p:txBody>
      </p:sp>
      <p:sp>
        <p:nvSpPr>
          <p:cNvPr id="3" name="Content Placeholder 2">
            <a:extLst>
              <a:ext uri="{FF2B5EF4-FFF2-40B4-BE49-F238E27FC236}">
                <a16:creationId xmlns:a16="http://schemas.microsoft.com/office/drawing/2014/main" id="{C08AF770-4928-3D62-7AAB-AF6A1ECCE937}"/>
              </a:ext>
            </a:extLst>
          </p:cNvPr>
          <p:cNvSpPr>
            <a:spLocks noGrp="1"/>
          </p:cNvSpPr>
          <p:nvPr>
            <p:ph idx="1"/>
          </p:nvPr>
        </p:nvSpPr>
        <p:spPr/>
        <p:txBody>
          <a:bodyPr/>
          <a:lstStyle/>
          <a:p>
            <a:pPr algn="ctr"/>
            <a:r>
              <a:rPr lang="en-US" dirty="0"/>
              <a:t>ANSWER ON THE SHEET IN FRONT OF YOU</a:t>
            </a:r>
          </a:p>
          <a:p>
            <a:pPr algn="ctr"/>
            <a:endParaRPr lang="en-US" dirty="0"/>
          </a:p>
          <a:p>
            <a:pPr algn="ctr"/>
            <a:endParaRPr lang="en-US" dirty="0"/>
          </a:p>
          <a:p>
            <a:pPr algn="ctr"/>
            <a:r>
              <a:rPr lang="en-US" dirty="0"/>
              <a:t>As a group, Complete BOX 1</a:t>
            </a:r>
          </a:p>
        </p:txBody>
      </p:sp>
    </p:spTree>
    <p:extLst>
      <p:ext uri="{BB962C8B-B14F-4D97-AF65-F5344CB8AC3E}">
        <p14:creationId xmlns:p14="http://schemas.microsoft.com/office/powerpoint/2010/main" val="4010194359"/>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8138</TotalTime>
  <Words>704</Words>
  <Application>Microsoft Macintosh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Academy Engraved LET</vt:lpstr>
      <vt:lpstr>Arial</vt:lpstr>
      <vt:lpstr>Calibri</vt:lpstr>
      <vt:lpstr>Calibri Light</vt:lpstr>
      <vt:lpstr>Hoefler Text</vt:lpstr>
      <vt:lpstr>Retrospect</vt:lpstr>
      <vt:lpstr>Minoans – Cultural Structures</vt:lpstr>
      <vt:lpstr>Today’s Lesson</vt:lpstr>
      <vt:lpstr>Cultural Structure</vt:lpstr>
      <vt:lpstr>The art of the Minoans displays a love of animal, sea, and plant life which was used to decorate different things.    Minoan art gives valuable insight into the religious, communal, funeral, and daily life practices of the culture.</vt:lpstr>
      <vt:lpstr>Cultural Influences</vt:lpstr>
      <vt:lpstr>Purpose</vt:lpstr>
      <vt:lpstr>Discussion Question</vt:lpstr>
      <vt:lpstr>ACTIVITY – Source Analysis</vt:lpstr>
      <vt:lpstr>ROUND 1 – 5 minutes</vt:lpstr>
      <vt:lpstr>ROUND 2 – 5 minutes</vt:lpstr>
      <vt:lpstr>ROUND 3 – 5 minutes</vt:lpstr>
      <vt:lpstr>ROUND 4 – 5 minutes</vt:lpstr>
      <vt:lpstr>FUN FACT – Knossos Palace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363</cp:revision>
  <dcterms:created xsi:type="dcterms:W3CDTF">2022-07-13T05:26:46Z</dcterms:created>
  <dcterms:modified xsi:type="dcterms:W3CDTF">2023-02-17T00:12:19Z</dcterms:modified>
</cp:coreProperties>
</file>