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5"/>
  </p:notesMasterIdLst>
  <p:sldIdLst>
    <p:sldId id="283" r:id="rId2"/>
    <p:sldId id="301" r:id="rId3"/>
    <p:sldId id="311" r:id="rId4"/>
    <p:sldId id="302" r:id="rId5"/>
    <p:sldId id="303" r:id="rId6"/>
    <p:sldId id="304" r:id="rId7"/>
    <p:sldId id="305" r:id="rId8"/>
    <p:sldId id="306" r:id="rId9"/>
    <p:sldId id="307" r:id="rId10"/>
    <p:sldId id="308" r:id="rId11"/>
    <p:sldId id="309" r:id="rId12"/>
    <p:sldId id="310" r:id="rId13"/>
    <p:sldId id="31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55"/>
    <p:restoredTop sz="92250"/>
  </p:normalViewPr>
  <p:slideViewPr>
    <p:cSldViewPr snapToGrid="0" snapToObjects="1">
      <p:cViewPr varScale="1">
        <p:scale>
          <a:sx n="117" d="100"/>
          <a:sy n="117" d="100"/>
        </p:scale>
        <p:origin x="57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62C9C5-15C3-4A98-A73F-C97BA36D3730}"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3F6DEF62-DA00-44A7-9E94-5E0EA78D39F9}">
      <dgm:prSet/>
      <dgm:spPr/>
      <dgm:t>
        <a:bodyPr/>
        <a:lstStyle/>
        <a:p>
          <a:r>
            <a:rPr lang="en-AU" b="1" i="0"/>
            <a:t>Mycenaean is the term applied to the art and culture of Greece from ca.</a:t>
          </a:r>
          <a:r>
            <a:rPr lang="en-AU" b="0" i="0"/>
            <a:t> </a:t>
          </a:r>
          <a:r>
            <a:rPr lang="en-AU" b="1" i="0"/>
            <a:t>1600 to 1100 B.C.</a:t>
          </a:r>
          <a:r>
            <a:rPr lang="en-AU" b="0" i="0"/>
            <a:t> </a:t>
          </a:r>
          <a:endParaRPr lang="en-US"/>
        </a:p>
      </dgm:t>
    </dgm:pt>
    <dgm:pt modelId="{FE24814C-93AB-491F-9223-9C60C976FBA6}" type="parTrans" cxnId="{E4BACC7F-7752-4F6A-9182-9257E574D377}">
      <dgm:prSet/>
      <dgm:spPr/>
      <dgm:t>
        <a:bodyPr/>
        <a:lstStyle/>
        <a:p>
          <a:endParaRPr lang="en-US"/>
        </a:p>
      </dgm:t>
    </dgm:pt>
    <dgm:pt modelId="{72732B01-EA66-4392-A43A-DB3EBF8433EF}" type="sibTrans" cxnId="{E4BACC7F-7752-4F6A-9182-9257E574D377}">
      <dgm:prSet/>
      <dgm:spPr/>
      <dgm:t>
        <a:bodyPr/>
        <a:lstStyle/>
        <a:p>
          <a:endParaRPr lang="en-US"/>
        </a:p>
      </dgm:t>
    </dgm:pt>
    <dgm:pt modelId="{D1DEF1DF-9612-4692-9E17-0D8F13D27FDC}">
      <dgm:prSet/>
      <dgm:spPr/>
      <dgm:t>
        <a:bodyPr/>
        <a:lstStyle/>
        <a:p>
          <a:r>
            <a:rPr lang="en-AU" b="0" i="0" dirty="0"/>
            <a:t>The name derives from the site of Mycenae in the </a:t>
          </a:r>
          <a:r>
            <a:rPr lang="en-AU" b="0" i="0" dirty="0" err="1"/>
            <a:t>Peloponnesos</a:t>
          </a:r>
          <a:r>
            <a:rPr lang="en-AU" b="0" i="0" dirty="0"/>
            <a:t>, where once stood a great Mycenaean fortified palace. </a:t>
          </a:r>
          <a:endParaRPr lang="en-US" dirty="0"/>
        </a:p>
      </dgm:t>
    </dgm:pt>
    <dgm:pt modelId="{99EC72B6-FC13-45D1-945F-78B5A2723F71}" type="parTrans" cxnId="{B8F64A8C-79B5-4926-94B9-DF65646C26E8}">
      <dgm:prSet/>
      <dgm:spPr/>
      <dgm:t>
        <a:bodyPr/>
        <a:lstStyle/>
        <a:p>
          <a:endParaRPr lang="en-US"/>
        </a:p>
      </dgm:t>
    </dgm:pt>
    <dgm:pt modelId="{81707766-104B-4B32-BF0B-443DD4D1C6B9}" type="sibTrans" cxnId="{B8F64A8C-79B5-4926-94B9-DF65646C26E8}">
      <dgm:prSet/>
      <dgm:spPr/>
      <dgm:t>
        <a:bodyPr/>
        <a:lstStyle/>
        <a:p>
          <a:endParaRPr lang="en-US"/>
        </a:p>
      </dgm:t>
    </dgm:pt>
    <dgm:pt modelId="{D43EA752-4E21-4F14-9B6A-984B92ED7F2B}">
      <dgm:prSet/>
      <dgm:spPr/>
      <dgm:t>
        <a:bodyPr/>
        <a:lstStyle/>
        <a:p>
          <a:r>
            <a:rPr lang="en-AU" b="0" i="0"/>
            <a:t>Mycenae is celebrated by Homer as the seat of King Agamemnon, who led the Greeks in the Trojan War.</a:t>
          </a:r>
          <a:endParaRPr lang="en-US"/>
        </a:p>
      </dgm:t>
    </dgm:pt>
    <dgm:pt modelId="{67AA1A66-EB9E-4336-9290-C3FF10646A8E}" type="parTrans" cxnId="{58D02EDF-0280-4BD3-BE6D-FE5F28945487}">
      <dgm:prSet/>
      <dgm:spPr/>
      <dgm:t>
        <a:bodyPr/>
        <a:lstStyle/>
        <a:p>
          <a:endParaRPr lang="en-US"/>
        </a:p>
      </dgm:t>
    </dgm:pt>
    <dgm:pt modelId="{10356BF1-293B-4475-AB9D-A0E6884E0DFB}" type="sibTrans" cxnId="{58D02EDF-0280-4BD3-BE6D-FE5F28945487}">
      <dgm:prSet/>
      <dgm:spPr/>
      <dgm:t>
        <a:bodyPr/>
        <a:lstStyle/>
        <a:p>
          <a:endParaRPr lang="en-US"/>
        </a:p>
      </dgm:t>
    </dgm:pt>
    <dgm:pt modelId="{1B6E70AE-BE22-1842-AFAA-F4CB35913C55}" type="pres">
      <dgm:prSet presAssocID="{8D62C9C5-15C3-4A98-A73F-C97BA36D3730}" presName="linear" presStyleCnt="0">
        <dgm:presLayoutVars>
          <dgm:animLvl val="lvl"/>
          <dgm:resizeHandles val="exact"/>
        </dgm:presLayoutVars>
      </dgm:prSet>
      <dgm:spPr/>
    </dgm:pt>
    <dgm:pt modelId="{2BE81CB7-2100-5041-82D5-B8A85CD30CE3}" type="pres">
      <dgm:prSet presAssocID="{3F6DEF62-DA00-44A7-9E94-5E0EA78D39F9}" presName="parentText" presStyleLbl="node1" presStyleIdx="0" presStyleCnt="3">
        <dgm:presLayoutVars>
          <dgm:chMax val="0"/>
          <dgm:bulletEnabled val="1"/>
        </dgm:presLayoutVars>
      </dgm:prSet>
      <dgm:spPr/>
    </dgm:pt>
    <dgm:pt modelId="{F119F24E-3888-CD4E-8B44-6C8F16358F4B}" type="pres">
      <dgm:prSet presAssocID="{72732B01-EA66-4392-A43A-DB3EBF8433EF}" presName="spacer" presStyleCnt="0"/>
      <dgm:spPr/>
    </dgm:pt>
    <dgm:pt modelId="{94FB3199-644B-E147-9DF7-CF5D773B887C}" type="pres">
      <dgm:prSet presAssocID="{D1DEF1DF-9612-4692-9E17-0D8F13D27FDC}" presName="parentText" presStyleLbl="node1" presStyleIdx="1" presStyleCnt="3">
        <dgm:presLayoutVars>
          <dgm:chMax val="0"/>
          <dgm:bulletEnabled val="1"/>
        </dgm:presLayoutVars>
      </dgm:prSet>
      <dgm:spPr/>
    </dgm:pt>
    <dgm:pt modelId="{84790C4F-8AE1-F54F-9398-55C51C3A6813}" type="pres">
      <dgm:prSet presAssocID="{81707766-104B-4B32-BF0B-443DD4D1C6B9}" presName="spacer" presStyleCnt="0"/>
      <dgm:spPr/>
    </dgm:pt>
    <dgm:pt modelId="{5BF02128-5AB0-D14A-9B78-F3915F01A972}" type="pres">
      <dgm:prSet presAssocID="{D43EA752-4E21-4F14-9B6A-984B92ED7F2B}" presName="parentText" presStyleLbl="node1" presStyleIdx="2" presStyleCnt="3">
        <dgm:presLayoutVars>
          <dgm:chMax val="0"/>
          <dgm:bulletEnabled val="1"/>
        </dgm:presLayoutVars>
      </dgm:prSet>
      <dgm:spPr/>
    </dgm:pt>
  </dgm:ptLst>
  <dgm:cxnLst>
    <dgm:cxn modelId="{C2341A0B-2FA9-5941-BCBE-46E4630AE1B1}" type="presOf" srcId="{8D62C9C5-15C3-4A98-A73F-C97BA36D3730}" destId="{1B6E70AE-BE22-1842-AFAA-F4CB35913C55}" srcOrd="0" destOrd="0" presId="urn:microsoft.com/office/officeart/2005/8/layout/vList2"/>
    <dgm:cxn modelId="{ABB78433-08DB-F24C-982E-3A973E90C120}" type="presOf" srcId="{D1DEF1DF-9612-4692-9E17-0D8F13D27FDC}" destId="{94FB3199-644B-E147-9DF7-CF5D773B887C}" srcOrd="0" destOrd="0" presId="urn:microsoft.com/office/officeart/2005/8/layout/vList2"/>
    <dgm:cxn modelId="{E4BACC7F-7752-4F6A-9182-9257E574D377}" srcId="{8D62C9C5-15C3-4A98-A73F-C97BA36D3730}" destId="{3F6DEF62-DA00-44A7-9E94-5E0EA78D39F9}" srcOrd="0" destOrd="0" parTransId="{FE24814C-93AB-491F-9223-9C60C976FBA6}" sibTransId="{72732B01-EA66-4392-A43A-DB3EBF8433EF}"/>
    <dgm:cxn modelId="{15265285-197C-6648-9F7D-FD53F501633D}" type="presOf" srcId="{3F6DEF62-DA00-44A7-9E94-5E0EA78D39F9}" destId="{2BE81CB7-2100-5041-82D5-B8A85CD30CE3}" srcOrd="0" destOrd="0" presId="urn:microsoft.com/office/officeart/2005/8/layout/vList2"/>
    <dgm:cxn modelId="{B8F64A8C-79B5-4926-94B9-DF65646C26E8}" srcId="{8D62C9C5-15C3-4A98-A73F-C97BA36D3730}" destId="{D1DEF1DF-9612-4692-9E17-0D8F13D27FDC}" srcOrd="1" destOrd="0" parTransId="{99EC72B6-FC13-45D1-945F-78B5A2723F71}" sibTransId="{81707766-104B-4B32-BF0B-443DD4D1C6B9}"/>
    <dgm:cxn modelId="{8E2EFBC1-EBE8-EE43-9C2F-7CA7E929958A}" type="presOf" srcId="{D43EA752-4E21-4F14-9B6A-984B92ED7F2B}" destId="{5BF02128-5AB0-D14A-9B78-F3915F01A972}" srcOrd="0" destOrd="0" presId="urn:microsoft.com/office/officeart/2005/8/layout/vList2"/>
    <dgm:cxn modelId="{58D02EDF-0280-4BD3-BE6D-FE5F28945487}" srcId="{8D62C9C5-15C3-4A98-A73F-C97BA36D3730}" destId="{D43EA752-4E21-4F14-9B6A-984B92ED7F2B}" srcOrd="2" destOrd="0" parTransId="{67AA1A66-EB9E-4336-9290-C3FF10646A8E}" sibTransId="{10356BF1-293B-4475-AB9D-A0E6884E0DFB}"/>
    <dgm:cxn modelId="{B0990C9F-C1FB-A443-8354-8922AFB9B098}" type="presParOf" srcId="{1B6E70AE-BE22-1842-AFAA-F4CB35913C55}" destId="{2BE81CB7-2100-5041-82D5-B8A85CD30CE3}" srcOrd="0" destOrd="0" presId="urn:microsoft.com/office/officeart/2005/8/layout/vList2"/>
    <dgm:cxn modelId="{2434834C-C41B-FF41-828B-3E6E7B89F70C}" type="presParOf" srcId="{1B6E70AE-BE22-1842-AFAA-F4CB35913C55}" destId="{F119F24E-3888-CD4E-8B44-6C8F16358F4B}" srcOrd="1" destOrd="0" presId="urn:microsoft.com/office/officeart/2005/8/layout/vList2"/>
    <dgm:cxn modelId="{3AFE7F8C-8822-8C4E-9C19-55AE9F459EF0}" type="presParOf" srcId="{1B6E70AE-BE22-1842-AFAA-F4CB35913C55}" destId="{94FB3199-644B-E147-9DF7-CF5D773B887C}" srcOrd="2" destOrd="0" presId="urn:microsoft.com/office/officeart/2005/8/layout/vList2"/>
    <dgm:cxn modelId="{13529D05-0879-9D45-8F12-E28B5858E856}" type="presParOf" srcId="{1B6E70AE-BE22-1842-AFAA-F4CB35913C55}" destId="{84790C4F-8AE1-F54F-9398-55C51C3A6813}" srcOrd="3" destOrd="0" presId="urn:microsoft.com/office/officeart/2005/8/layout/vList2"/>
    <dgm:cxn modelId="{6DFB830D-6D91-0940-B158-9E4415A15435}" type="presParOf" srcId="{1B6E70AE-BE22-1842-AFAA-F4CB35913C55}" destId="{5BF02128-5AB0-D14A-9B78-F3915F01A97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733C4B-D00F-4382-A87A-6CCB6DB2A10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4FEF9E7-E3C2-4BDC-A8FD-2A6EFC091092}">
      <dgm:prSet/>
      <dgm:spPr/>
      <dgm:t>
        <a:bodyPr/>
        <a:lstStyle/>
        <a:p>
          <a:pPr>
            <a:defRPr cap="all"/>
          </a:pPr>
          <a:r>
            <a:rPr lang="en-US" dirty="0"/>
            <a:t>Each group will receive a source (7 groups)</a:t>
          </a:r>
        </a:p>
      </dgm:t>
    </dgm:pt>
    <dgm:pt modelId="{D2E3E0D7-2CD3-49CD-8C6B-662EC60BBECA}" type="parTrans" cxnId="{CBC451DB-C5D6-487C-9771-DE73432AB605}">
      <dgm:prSet/>
      <dgm:spPr/>
      <dgm:t>
        <a:bodyPr/>
        <a:lstStyle/>
        <a:p>
          <a:endParaRPr lang="en-US"/>
        </a:p>
      </dgm:t>
    </dgm:pt>
    <dgm:pt modelId="{C69717C9-F3A6-41D2-BD8E-F1E246D18DBF}" type="sibTrans" cxnId="{CBC451DB-C5D6-487C-9771-DE73432AB605}">
      <dgm:prSet/>
      <dgm:spPr/>
      <dgm:t>
        <a:bodyPr/>
        <a:lstStyle/>
        <a:p>
          <a:endParaRPr lang="en-US"/>
        </a:p>
      </dgm:t>
    </dgm:pt>
    <dgm:pt modelId="{0485D940-6869-4318-B0A1-8ED4A18382D5}">
      <dgm:prSet/>
      <dgm:spPr/>
      <dgm:t>
        <a:bodyPr/>
        <a:lstStyle/>
        <a:p>
          <a:pPr>
            <a:defRPr cap="all"/>
          </a:pPr>
          <a:r>
            <a:rPr lang="en-US"/>
            <a:t>Answer the questions on the source sheet – and be prepared to share!</a:t>
          </a:r>
        </a:p>
      </dgm:t>
    </dgm:pt>
    <dgm:pt modelId="{4766453D-D881-4FFC-B9BA-E2B1CE9CD30D}" type="parTrans" cxnId="{0FAC4C7C-0B12-4F3A-A5BD-898A96242E38}">
      <dgm:prSet/>
      <dgm:spPr/>
      <dgm:t>
        <a:bodyPr/>
        <a:lstStyle/>
        <a:p>
          <a:endParaRPr lang="en-US"/>
        </a:p>
      </dgm:t>
    </dgm:pt>
    <dgm:pt modelId="{FD1C7B94-67F9-4C36-85CB-CA6729D7EB5A}" type="sibTrans" cxnId="{0FAC4C7C-0B12-4F3A-A5BD-898A96242E38}">
      <dgm:prSet/>
      <dgm:spPr/>
      <dgm:t>
        <a:bodyPr/>
        <a:lstStyle/>
        <a:p>
          <a:endParaRPr lang="en-US"/>
        </a:p>
      </dgm:t>
    </dgm:pt>
    <dgm:pt modelId="{0413F69A-2360-478C-A4B9-266071852535}">
      <dgm:prSet/>
      <dgm:spPr/>
      <dgm:t>
        <a:bodyPr/>
        <a:lstStyle/>
        <a:p>
          <a:pPr>
            <a:defRPr cap="all"/>
          </a:pPr>
          <a:r>
            <a:rPr lang="en-US" dirty="0"/>
            <a:t>Rotate every 4 minutes</a:t>
          </a:r>
        </a:p>
      </dgm:t>
    </dgm:pt>
    <dgm:pt modelId="{FF952155-09B0-4737-B22A-4D438CEB452E}" type="parTrans" cxnId="{17F36EF5-9264-4041-8D0A-A4BFB5671E56}">
      <dgm:prSet/>
      <dgm:spPr/>
      <dgm:t>
        <a:bodyPr/>
        <a:lstStyle/>
        <a:p>
          <a:endParaRPr lang="en-US"/>
        </a:p>
      </dgm:t>
    </dgm:pt>
    <dgm:pt modelId="{E7F0A93C-1E10-4F43-83A0-CC3759C8B90D}" type="sibTrans" cxnId="{17F36EF5-9264-4041-8D0A-A4BFB5671E56}">
      <dgm:prSet/>
      <dgm:spPr/>
      <dgm:t>
        <a:bodyPr/>
        <a:lstStyle/>
        <a:p>
          <a:endParaRPr lang="en-US"/>
        </a:p>
      </dgm:t>
    </dgm:pt>
    <dgm:pt modelId="{4CDFBBE9-F6A0-4735-9AF8-47AA60A7E1D8}" type="pres">
      <dgm:prSet presAssocID="{54733C4B-D00F-4382-A87A-6CCB6DB2A10B}" presName="root" presStyleCnt="0">
        <dgm:presLayoutVars>
          <dgm:dir/>
          <dgm:resizeHandles val="exact"/>
        </dgm:presLayoutVars>
      </dgm:prSet>
      <dgm:spPr/>
    </dgm:pt>
    <dgm:pt modelId="{AFA76088-8016-4A32-8651-153B63B1F425}" type="pres">
      <dgm:prSet presAssocID="{74FEF9E7-E3C2-4BDC-A8FD-2A6EFC091092}" presName="compNode" presStyleCnt="0"/>
      <dgm:spPr/>
    </dgm:pt>
    <dgm:pt modelId="{AF563A0F-FE54-40B6-967E-099475A809E5}" type="pres">
      <dgm:prSet presAssocID="{74FEF9E7-E3C2-4BDC-A8FD-2A6EFC091092}" presName="iconBgRect" presStyleLbl="bgShp" presStyleIdx="0" presStyleCnt="3"/>
      <dgm:spPr/>
    </dgm:pt>
    <dgm:pt modelId="{23DE7672-5398-42C4-997C-5E9FA221798A}" type="pres">
      <dgm:prSet presAssocID="{74FEF9E7-E3C2-4BDC-A8FD-2A6EFC09109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are With Person"/>
        </a:ext>
      </dgm:extLst>
    </dgm:pt>
    <dgm:pt modelId="{7D248A06-11A4-48E2-8383-A4E4219A84E5}" type="pres">
      <dgm:prSet presAssocID="{74FEF9E7-E3C2-4BDC-A8FD-2A6EFC091092}" presName="spaceRect" presStyleCnt="0"/>
      <dgm:spPr/>
    </dgm:pt>
    <dgm:pt modelId="{F58DECDC-C310-4BB7-BB33-1C6374B57CB5}" type="pres">
      <dgm:prSet presAssocID="{74FEF9E7-E3C2-4BDC-A8FD-2A6EFC091092}" presName="textRect" presStyleLbl="revTx" presStyleIdx="0" presStyleCnt="3">
        <dgm:presLayoutVars>
          <dgm:chMax val="1"/>
          <dgm:chPref val="1"/>
        </dgm:presLayoutVars>
      </dgm:prSet>
      <dgm:spPr/>
    </dgm:pt>
    <dgm:pt modelId="{8C5B78D3-B421-4D15-B638-5606CFF5A19B}" type="pres">
      <dgm:prSet presAssocID="{C69717C9-F3A6-41D2-BD8E-F1E246D18DBF}" presName="sibTrans" presStyleCnt="0"/>
      <dgm:spPr/>
    </dgm:pt>
    <dgm:pt modelId="{FD5D93AD-7F0A-4F08-81E7-720FFEE4FC13}" type="pres">
      <dgm:prSet presAssocID="{0485D940-6869-4318-B0A1-8ED4A18382D5}" presName="compNode" presStyleCnt="0"/>
      <dgm:spPr/>
    </dgm:pt>
    <dgm:pt modelId="{FD31E0B1-8E33-4987-BB93-B4CA79AA36E9}" type="pres">
      <dgm:prSet presAssocID="{0485D940-6869-4318-B0A1-8ED4A18382D5}" presName="iconBgRect" presStyleLbl="bgShp" presStyleIdx="1" presStyleCnt="3"/>
      <dgm:spPr/>
    </dgm:pt>
    <dgm:pt modelId="{C9538D63-32A3-440F-B175-348DF3A11567}" type="pres">
      <dgm:prSet presAssocID="{0485D940-6869-4318-B0A1-8ED4A18382D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B58FC66E-0501-4565-8676-841EE4986934}" type="pres">
      <dgm:prSet presAssocID="{0485D940-6869-4318-B0A1-8ED4A18382D5}" presName="spaceRect" presStyleCnt="0"/>
      <dgm:spPr/>
    </dgm:pt>
    <dgm:pt modelId="{F8963F7E-F6EE-422A-A336-CBFC4AB446DD}" type="pres">
      <dgm:prSet presAssocID="{0485D940-6869-4318-B0A1-8ED4A18382D5}" presName="textRect" presStyleLbl="revTx" presStyleIdx="1" presStyleCnt="3">
        <dgm:presLayoutVars>
          <dgm:chMax val="1"/>
          <dgm:chPref val="1"/>
        </dgm:presLayoutVars>
      </dgm:prSet>
      <dgm:spPr/>
    </dgm:pt>
    <dgm:pt modelId="{2D0C84FA-6915-4672-9E5F-87E8160522A3}" type="pres">
      <dgm:prSet presAssocID="{FD1C7B94-67F9-4C36-85CB-CA6729D7EB5A}" presName="sibTrans" presStyleCnt="0"/>
      <dgm:spPr/>
    </dgm:pt>
    <dgm:pt modelId="{334A0D16-DA76-450E-8734-91599985A30A}" type="pres">
      <dgm:prSet presAssocID="{0413F69A-2360-478C-A4B9-266071852535}" presName="compNode" presStyleCnt="0"/>
      <dgm:spPr/>
    </dgm:pt>
    <dgm:pt modelId="{C4A131E2-86F0-4A84-A1BC-AC23F97AEF9F}" type="pres">
      <dgm:prSet presAssocID="{0413F69A-2360-478C-A4B9-266071852535}" presName="iconBgRect" presStyleLbl="bgShp" presStyleIdx="2" presStyleCnt="3"/>
      <dgm:spPr/>
    </dgm:pt>
    <dgm:pt modelId="{9BAACB65-58CD-4D47-B599-E4A0F2E8B0FD}" type="pres">
      <dgm:prSet presAssocID="{0413F69A-2360-478C-A4B9-26607185253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D57DBF3D-B815-493F-B8C0-A80D2E0E2421}" type="pres">
      <dgm:prSet presAssocID="{0413F69A-2360-478C-A4B9-266071852535}" presName="spaceRect" presStyleCnt="0"/>
      <dgm:spPr/>
    </dgm:pt>
    <dgm:pt modelId="{80BCB035-441D-4960-B108-E1CA9D270436}" type="pres">
      <dgm:prSet presAssocID="{0413F69A-2360-478C-A4B9-266071852535}" presName="textRect" presStyleLbl="revTx" presStyleIdx="2" presStyleCnt="3">
        <dgm:presLayoutVars>
          <dgm:chMax val="1"/>
          <dgm:chPref val="1"/>
        </dgm:presLayoutVars>
      </dgm:prSet>
      <dgm:spPr/>
    </dgm:pt>
  </dgm:ptLst>
  <dgm:cxnLst>
    <dgm:cxn modelId="{77D5A517-0253-47CA-92D9-BFB93599DA84}" type="presOf" srcId="{0485D940-6869-4318-B0A1-8ED4A18382D5}" destId="{F8963F7E-F6EE-422A-A336-CBFC4AB446DD}" srcOrd="0" destOrd="0" presId="urn:microsoft.com/office/officeart/2018/5/layout/IconCircleLabelList"/>
    <dgm:cxn modelId="{9CF25022-B24B-4C76-8F1E-5B10E5E27C96}" type="presOf" srcId="{74FEF9E7-E3C2-4BDC-A8FD-2A6EFC091092}" destId="{F58DECDC-C310-4BB7-BB33-1C6374B57CB5}" srcOrd="0" destOrd="0" presId="urn:microsoft.com/office/officeart/2018/5/layout/IconCircleLabelList"/>
    <dgm:cxn modelId="{B431E942-5E60-4246-A4D8-0294910B6068}" type="presOf" srcId="{54733C4B-D00F-4382-A87A-6CCB6DB2A10B}" destId="{4CDFBBE9-F6A0-4735-9AF8-47AA60A7E1D8}" srcOrd="0" destOrd="0" presId="urn:microsoft.com/office/officeart/2018/5/layout/IconCircleLabelList"/>
    <dgm:cxn modelId="{D39AC15D-7931-4735-B539-BC54263B43BA}" type="presOf" srcId="{0413F69A-2360-478C-A4B9-266071852535}" destId="{80BCB035-441D-4960-B108-E1CA9D270436}" srcOrd="0" destOrd="0" presId="urn:microsoft.com/office/officeart/2018/5/layout/IconCircleLabelList"/>
    <dgm:cxn modelId="{0FAC4C7C-0B12-4F3A-A5BD-898A96242E38}" srcId="{54733C4B-D00F-4382-A87A-6CCB6DB2A10B}" destId="{0485D940-6869-4318-B0A1-8ED4A18382D5}" srcOrd="1" destOrd="0" parTransId="{4766453D-D881-4FFC-B9BA-E2B1CE9CD30D}" sibTransId="{FD1C7B94-67F9-4C36-85CB-CA6729D7EB5A}"/>
    <dgm:cxn modelId="{CBC451DB-C5D6-487C-9771-DE73432AB605}" srcId="{54733C4B-D00F-4382-A87A-6CCB6DB2A10B}" destId="{74FEF9E7-E3C2-4BDC-A8FD-2A6EFC091092}" srcOrd="0" destOrd="0" parTransId="{D2E3E0D7-2CD3-49CD-8C6B-662EC60BBECA}" sibTransId="{C69717C9-F3A6-41D2-BD8E-F1E246D18DBF}"/>
    <dgm:cxn modelId="{17F36EF5-9264-4041-8D0A-A4BFB5671E56}" srcId="{54733C4B-D00F-4382-A87A-6CCB6DB2A10B}" destId="{0413F69A-2360-478C-A4B9-266071852535}" srcOrd="2" destOrd="0" parTransId="{FF952155-09B0-4737-B22A-4D438CEB452E}" sibTransId="{E7F0A93C-1E10-4F43-83A0-CC3759C8B90D}"/>
    <dgm:cxn modelId="{3984468E-70E5-4558-90F0-4540D1FFEF4B}" type="presParOf" srcId="{4CDFBBE9-F6A0-4735-9AF8-47AA60A7E1D8}" destId="{AFA76088-8016-4A32-8651-153B63B1F425}" srcOrd="0" destOrd="0" presId="urn:microsoft.com/office/officeart/2018/5/layout/IconCircleLabelList"/>
    <dgm:cxn modelId="{E503E750-7F6D-489F-B043-3E8218840F07}" type="presParOf" srcId="{AFA76088-8016-4A32-8651-153B63B1F425}" destId="{AF563A0F-FE54-40B6-967E-099475A809E5}" srcOrd="0" destOrd="0" presId="urn:microsoft.com/office/officeart/2018/5/layout/IconCircleLabelList"/>
    <dgm:cxn modelId="{42B83DB5-8812-4C11-98BE-CB9002F1B1DC}" type="presParOf" srcId="{AFA76088-8016-4A32-8651-153B63B1F425}" destId="{23DE7672-5398-42C4-997C-5E9FA221798A}" srcOrd="1" destOrd="0" presId="urn:microsoft.com/office/officeart/2018/5/layout/IconCircleLabelList"/>
    <dgm:cxn modelId="{06B2A83F-1D52-4DFC-AE28-5B3B7A9D8112}" type="presParOf" srcId="{AFA76088-8016-4A32-8651-153B63B1F425}" destId="{7D248A06-11A4-48E2-8383-A4E4219A84E5}" srcOrd="2" destOrd="0" presId="urn:microsoft.com/office/officeart/2018/5/layout/IconCircleLabelList"/>
    <dgm:cxn modelId="{58625309-D4BF-44AD-A793-30EAA7B4DAA3}" type="presParOf" srcId="{AFA76088-8016-4A32-8651-153B63B1F425}" destId="{F58DECDC-C310-4BB7-BB33-1C6374B57CB5}" srcOrd="3" destOrd="0" presId="urn:microsoft.com/office/officeart/2018/5/layout/IconCircleLabelList"/>
    <dgm:cxn modelId="{6C94E2CC-77F1-406E-936F-2D1176D5E038}" type="presParOf" srcId="{4CDFBBE9-F6A0-4735-9AF8-47AA60A7E1D8}" destId="{8C5B78D3-B421-4D15-B638-5606CFF5A19B}" srcOrd="1" destOrd="0" presId="urn:microsoft.com/office/officeart/2018/5/layout/IconCircleLabelList"/>
    <dgm:cxn modelId="{05011A83-D4BA-462B-9446-A31E95251BFC}" type="presParOf" srcId="{4CDFBBE9-F6A0-4735-9AF8-47AA60A7E1D8}" destId="{FD5D93AD-7F0A-4F08-81E7-720FFEE4FC13}" srcOrd="2" destOrd="0" presId="urn:microsoft.com/office/officeart/2018/5/layout/IconCircleLabelList"/>
    <dgm:cxn modelId="{C879F743-6751-4387-B94B-06495F36C054}" type="presParOf" srcId="{FD5D93AD-7F0A-4F08-81E7-720FFEE4FC13}" destId="{FD31E0B1-8E33-4987-BB93-B4CA79AA36E9}" srcOrd="0" destOrd="0" presId="urn:microsoft.com/office/officeart/2018/5/layout/IconCircleLabelList"/>
    <dgm:cxn modelId="{A682C7A7-C546-4682-A613-2A53D64C0BB1}" type="presParOf" srcId="{FD5D93AD-7F0A-4F08-81E7-720FFEE4FC13}" destId="{C9538D63-32A3-440F-B175-348DF3A11567}" srcOrd="1" destOrd="0" presId="urn:microsoft.com/office/officeart/2018/5/layout/IconCircleLabelList"/>
    <dgm:cxn modelId="{CC12C46F-6B35-4D87-9825-15450A93B175}" type="presParOf" srcId="{FD5D93AD-7F0A-4F08-81E7-720FFEE4FC13}" destId="{B58FC66E-0501-4565-8676-841EE4986934}" srcOrd="2" destOrd="0" presId="urn:microsoft.com/office/officeart/2018/5/layout/IconCircleLabelList"/>
    <dgm:cxn modelId="{FEBFD062-0603-4DC7-99A5-E2B54CC72734}" type="presParOf" srcId="{FD5D93AD-7F0A-4F08-81E7-720FFEE4FC13}" destId="{F8963F7E-F6EE-422A-A336-CBFC4AB446DD}" srcOrd="3" destOrd="0" presId="urn:microsoft.com/office/officeart/2018/5/layout/IconCircleLabelList"/>
    <dgm:cxn modelId="{8A506735-4CB8-47B1-8CE7-36E336F57781}" type="presParOf" srcId="{4CDFBBE9-F6A0-4735-9AF8-47AA60A7E1D8}" destId="{2D0C84FA-6915-4672-9E5F-87E8160522A3}" srcOrd="3" destOrd="0" presId="urn:microsoft.com/office/officeart/2018/5/layout/IconCircleLabelList"/>
    <dgm:cxn modelId="{DEE0219D-3294-4C10-B121-8F6050480684}" type="presParOf" srcId="{4CDFBBE9-F6A0-4735-9AF8-47AA60A7E1D8}" destId="{334A0D16-DA76-450E-8734-91599985A30A}" srcOrd="4" destOrd="0" presId="urn:microsoft.com/office/officeart/2018/5/layout/IconCircleLabelList"/>
    <dgm:cxn modelId="{5AACB75E-7FE2-40BD-AA8C-12FD32112B5B}" type="presParOf" srcId="{334A0D16-DA76-450E-8734-91599985A30A}" destId="{C4A131E2-86F0-4A84-A1BC-AC23F97AEF9F}" srcOrd="0" destOrd="0" presId="urn:microsoft.com/office/officeart/2018/5/layout/IconCircleLabelList"/>
    <dgm:cxn modelId="{13B077B4-D7F1-4A11-89B2-129C89517DC5}" type="presParOf" srcId="{334A0D16-DA76-450E-8734-91599985A30A}" destId="{9BAACB65-58CD-4D47-B599-E4A0F2E8B0FD}" srcOrd="1" destOrd="0" presId="urn:microsoft.com/office/officeart/2018/5/layout/IconCircleLabelList"/>
    <dgm:cxn modelId="{EAD28B19-A5AC-472F-AFD0-11FB1EB9EC6E}" type="presParOf" srcId="{334A0D16-DA76-450E-8734-91599985A30A}" destId="{D57DBF3D-B815-493F-B8C0-A80D2E0E2421}" srcOrd="2" destOrd="0" presId="urn:microsoft.com/office/officeart/2018/5/layout/IconCircleLabelList"/>
    <dgm:cxn modelId="{16E08942-F0B9-4B19-836C-E63CA1C3C402}" type="presParOf" srcId="{334A0D16-DA76-450E-8734-91599985A30A}" destId="{80BCB035-441D-4960-B108-E1CA9D27043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81CB7-2100-5041-82D5-B8A85CD30CE3}">
      <dsp:nvSpPr>
        <dsp:cNvPr id="0" name=""/>
        <dsp:cNvSpPr/>
      </dsp:nvSpPr>
      <dsp:spPr>
        <a:xfrm>
          <a:off x="0" y="349370"/>
          <a:ext cx="6797675" cy="159471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AU" sz="2900" b="1" i="0" kern="1200"/>
            <a:t>Mycenaean is the term applied to the art and culture of Greece from ca.</a:t>
          </a:r>
          <a:r>
            <a:rPr lang="en-AU" sz="2900" b="0" i="0" kern="1200"/>
            <a:t> </a:t>
          </a:r>
          <a:r>
            <a:rPr lang="en-AU" sz="2900" b="1" i="0" kern="1200"/>
            <a:t>1600 to 1100 B.C.</a:t>
          </a:r>
          <a:r>
            <a:rPr lang="en-AU" sz="2900" b="0" i="0" kern="1200"/>
            <a:t> </a:t>
          </a:r>
          <a:endParaRPr lang="en-US" sz="2900" kern="1200"/>
        </a:p>
      </dsp:txBody>
      <dsp:txXfrm>
        <a:off x="77847" y="427217"/>
        <a:ext cx="6641981" cy="1439016"/>
      </dsp:txXfrm>
    </dsp:sp>
    <dsp:sp modelId="{94FB3199-644B-E147-9DF7-CF5D773B887C}">
      <dsp:nvSpPr>
        <dsp:cNvPr id="0" name=""/>
        <dsp:cNvSpPr/>
      </dsp:nvSpPr>
      <dsp:spPr>
        <a:xfrm>
          <a:off x="0" y="2027601"/>
          <a:ext cx="6797675" cy="159471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AU" sz="2900" b="0" i="0" kern="1200" dirty="0"/>
            <a:t>The name derives from the site of Mycenae in the </a:t>
          </a:r>
          <a:r>
            <a:rPr lang="en-AU" sz="2900" b="0" i="0" kern="1200" dirty="0" err="1"/>
            <a:t>Peloponnesos</a:t>
          </a:r>
          <a:r>
            <a:rPr lang="en-AU" sz="2900" b="0" i="0" kern="1200" dirty="0"/>
            <a:t>, where once stood a great Mycenaean fortified palace. </a:t>
          </a:r>
          <a:endParaRPr lang="en-US" sz="2900" kern="1200" dirty="0"/>
        </a:p>
      </dsp:txBody>
      <dsp:txXfrm>
        <a:off x="77847" y="2105448"/>
        <a:ext cx="6641981" cy="1439016"/>
      </dsp:txXfrm>
    </dsp:sp>
    <dsp:sp modelId="{5BF02128-5AB0-D14A-9B78-F3915F01A972}">
      <dsp:nvSpPr>
        <dsp:cNvPr id="0" name=""/>
        <dsp:cNvSpPr/>
      </dsp:nvSpPr>
      <dsp:spPr>
        <a:xfrm>
          <a:off x="0" y="3705831"/>
          <a:ext cx="6797675" cy="159471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AU" sz="2900" b="0" i="0" kern="1200"/>
            <a:t>Mycenae is celebrated by Homer as the seat of King Agamemnon, who led the Greeks in the Trojan War.</a:t>
          </a:r>
          <a:endParaRPr lang="en-US" sz="2900" kern="1200"/>
        </a:p>
      </dsp:txBody>
      <dsp:txXfrm>
        <a:off x="77847" y="3783678"/>
        <a:ext cx="6641981" cy="1439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63A0F-FE54-40B6-967E-099475A809E5}">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DE7672-5398-42C4-997C-5E9FA221798A}">
      <dsp:nvSpPr>
        <dsp:cNvPr id="0" name=""/>
        <dsp:cNvSpPr/>
      </dsp:nvSpPr>
      <dsp:spPr>
        <a:xfrm>
          <a:off x="1004512" y="72810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8DECDC-C310-4BB7-BB33-1C6374B57CB5}">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Each group will receive a source (7 groups)</a:t>
          </a:r>
        </a:p>
      </dsp:txBody>
      <dsp:txXfrm>
        <a:off x="35606" y="2725540"/>
        <a:ext cx="2981250" cy="720000"/>
      </dsp:txXfrm>
    </dsp:sp>
    <dsp:sp modelId="{FD31E0B1-8E33-4987-BB93-B4CA79AA36E9}">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538D63-32A3-440F-B175-348DF3A11567}">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963F7E-F6EE-422A-A336-CBFC4AB446DD}">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Answer the questions on the source sheet – and be prepared to share!</a:t>
          </a:r>
        </a:p>
      </dsp:txBody>
      <dsp:txXfrm>
        <a:off x="3538574" y="2725540"/>
        <a:ext cx="2981250" cy="720000"/>
      </dsp:txXfrm>
    </dsp:sp>
    <dsp:sp modelId="{C4A131E2-86F0-4A84-A1BC-AC23F97AEF9F}">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AACB65-58CD-4D47-B599-E4A0F2E8B0FD}">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BCB035-441D-4960-B108-E1CA9D270436}">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Rotate every 4 minutes</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2/23/23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1</a:t>
            </a:fld>
            <a:endParaRPr lang="en-US"/>
          </a:p>
        </p:txBody>
      </p:sp>
    </p:spTree>
    <p:extLst>
      <p:ext uri="{BB962C8B-B14F-4D97-AF65-F5344CB8AC3E}">
        <p14:creationId xmlns:p14="http://schemas.microsoft.com/office/powerpoint/2010/main" val="924864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Question – What is similar to the Minoans? What is different to the Minoans?</a:t>
            </a:r>
          </a:p>
        </p:txBody>
      </p:sp>
      <p:sp>
        <p:nvSpPr>
          <p:cNvPr id="4" name="Slide Number Placeholder 3"/>
          <p:cNvSpPr>
            <a:spLocks noGrp="1"/>
          </p:cNvSpPr>
          <p:nvPr>
            <p:ph type="sldNum" sz="quarter" idx="5"/>
          </p:nvPr>
        </p:nvSpPr>
        <p:spPr/>
        <p:txBody>
          <a:bodyPr/>
          <a:lstStyle/>
          <a:p>
            <a:fld id="{348E9CBE-103D-614D-933D-6F8E197DB034}" type="slidenum">
              <a:rPr lang="en-US" smtClean="0"/>
              <a:t>2</a:t>
            </a:fld>
            <a:endParaRPr lang="en-US"/>
          </a:p>
        </p:txBody>
      </p:sp>
    </p:spTree>
    <p:extLst>
      <p:ext uri="{BB962C8B-B14F-4D97-AF65-F5344CB8AC3E}">
        <p14:creationId xmlns:p14="http://schemas.microsoft.com/office/powerpoint/2010/main" val="2457803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2/23/23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2/23/23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2/23/23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2/23/23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2/23/23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2/23/23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2/23/23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2/23/23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2/23/23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2/23/23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2/23/23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NeApjn3Pf1o&amp;ab_channel=HistoricalAdventur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C91A4-B280-BACD-3CB8-10ECFE24CE3D}"/>
              </a:ext>
            </a:extLst>
          </p:cNvPr>
          <p:cNvSpPr>
            <a:spLocks noGrp="1"/>
          </p:cNvSpPr>
          <p:nvPr>
            <p:ph type="ctrTitle"/>
          </p:nvPr>
        </p:nvSpPr>
        <p:spPr>
          <a:xfrm>
            <a:off x="1097280" y="758952"/>
            <a:ext cx="10058400" cy="3566160"/>
          </a:xfrm>
        </p:spPr>
        <p:txBody>
          <a:bodyPr>
            <a:normAutofit/>
          </a:bodyPr>
          <a:lstStyle/>
          <a:p>
            <a:pPr algn="r"/>
            <a:r>
              <a:rPr lang="en-US" sz="5400" dirty="0">
                <a:solidFill>
                  <a:schemeClr val="tx1"/>
                </a:solidFill>
              </a:rPr>
              <a:t>The Myceneans</a:t>
            </a:r>
          </a:p>
        </p:txBody>
      </p:sp>
      <p:sp>
        <p:nvSpPr>
          <p:cNvPr id="3" name="Subtitle 2">
            <a:extLst>
              <a:ext uri="{FF2B5EF4-FFF2-40B4-BE49-F238E27FC236}">
                <a16:creationId xmlns:a16="http://schemas.microsoft.com/office/drawing/2014/main" id="{4DAB8C59-D441-C9CB-FDC4-52B6130F59E1}"/>
              </a:ext>
            </a:extLst>
          </p:cNvPr>
          <p:cNvSpPr>
            <a:spLocks noGrp="1"/>
          </p:cNvSpPr>
          <p:nvPr>
            <p:ph type="subTitle" idx="1"/>
          </p:nvPr>
        </p:nvSpPr>
        <p:spPr>
          <a:xfrm>
            <a:off x="925880" y="4457094"/>
            <a:ext cx="10058400" cy="1143000"/>
          </a:xfrm>
        </p:spPr>
        <p:txBody>
          <a:bodyPr>
            <a:normAutofit/>
          </a:bodyPr>
          <a:lstStyle/>
          <a:p>
            <a:r>
              <a:rPr lang="en-US" u="sng" dirty="0">
                <a:solidFill>
                  <a:schemeClr val="tx1"/>
                </a:solidFill>
              </a:rPr>
              <a:t>Goal/s: </a:t>
            </a:r>
          </a:p>
          <a:p>
            <a:r>
              <a:rPr lang="en-US" dirty="0">
                <a:solidFill>
                  <a:schemeClr val="tx1"/>
                </a:solidFill>
              </a:rPr>
              <a:t>Identify the key features of the Mycenean </a:t>
            </a:r>
            <a:r>
              <a:rPr lang="en-US" dirty="0" err="1">
                <a:solidFill>
                  <a:schemeClr val="tx1"/>
                </a:solidFill>
              </a:rPr>
              <a:t>civilisation</a:t>
            </a:r>
            <a:endParaRPr lang="en-US" b="1" dirty="0">
              <a:solidFill>
                <a:schemeClr val="tx1"/>
              </a:solidFill>
            </a:endParaRPr>
          </a:p>
        </p:txBody>
      </p:sp>
      <p:cxnSp>
        <p:nvCxnSpPr>
          <p:cNvPr id="2055" name="Straight Connector 2054">
            <a:extLst>
              <a:ext uri="{FF2B5EF4-FFF2-40B4-BE49-F238E27FC236}">
                <a16:creationId xmlns:a16="http://schemas.microsoft.com/office/drawing/2014/main" id="{F3CC58E3-BDF9-495D-9327-85F68058BE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057" name="Rectangle 2056">
            <a:extLst>
              <a:ext uri="{FF2B5EF4-FFF2-40B4-BE49-F238E27FC236}">
                <a16:creationId xmlns:a16="http://schemas.microsoft.com/office/drawing/2014/main" id="{DA0CA737-33FC-47E3-965A-D1C2CAA62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E3AC5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9" name="Rectangle 2058">
            <a:extLst>
              <a:ext uri="{FF2B5EF4-FFF2-40B4-BE49-F238E27FC236}">
                <a16:creationId xmlns:a16="http://schemas.microsoft.com/office/drawing/2014/main" id="{22189942-24EB-488E-8B69-EB80F7E5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7A443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ubtitle 2">
            <a:extLst>
              <a:ext uri="{FF2B5EF4-FFF2-40B4-BE49-F238E27FC236}">
                <a16:creationId xmlns:a16="http://schemas.microsoft.com/office/drawing/2014/main" id="{F61A8AB3-9E63-D616-FB92-EAC843A64C98}"/>
              </a:ext>
            </a:extLst>
          </p:cNvPr>
          <p:cNvSpPr txBox="1">
            <a:spLocks/>
          </p:cNvSpPr>
          <p:nvPr/>
        </p:nvSpPr>
        <p:spPr>
          <a:xfrm>
            <a:off x="8262851" y="6447707"/>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sz="1500" dirty="0" err="1">
                <a:solidFill>
                  <a:schemeClr val="tx1"/>
                </a:solidFill>
              </a:rPr>
              <a:t>Ms</a:t>
            </a:r>
            <a:r>
              <a:rPr lang="en-US" sz="1500" dirty="0">
                <a:solidFill>
                  <a:schemeClr val="tx1"/>
                </a:solidFill>
              </a:rPr>
              <a:t> Barrie</a:t>
            </a:r>
          </a:p>
        </p:txBody>
      </p:sp>
      <p:sp>
        <p:nvSpPr>
          <p:cNvPr id="5" name="Subtitle 2">
            <a:extLst>
              <a:ext uri="{FF2B5EF4-FFF2-40B4-BE49-F238E27FC236}">
                <a16:creationId xmlns:a16="http://schemas.microsoft.com/office/drawing/2014/main" id="{5F372439-CBEF-34EE-8047-9719C19FB7D1}"/>
              </a:ext>
            </a:extLst>
          </p:cNvPr>
          <p:cNvSpPr txBox="1">
            <a:spLocks/>
          </p:cNvSpPr>
          <p:nvPr/>
        </p:nvSpPr>
        <p:spPr>
          <a:xfrm>
            <a:off x="202277" y="6514493"/>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500" dirty="0">
                <a:solidFill>
                  <a:schemeClr val="tx1"/>
                </a:solidFill>
              </a:rPr>
              <a:t>Week 5 Lesson 1</a:t>
            </a:r>
          </a:p>
        </p:txBody>
      </p:sp>
      <p:pic>
        <p:nvPicPr>
          <p:cNvPr id="1026" name="Picture 2" descr="Mycenaeans: Incredible Origins and Military of the Bronze Age 'Greeks'">
            <a:extLst>
              <a:ext uri="{FF2B5EF4-FFF2-40B4-BE49-F238E27FC236}">
                <a16:creationId xmlns:a16="http://schemas.microsoft.com/office/drawing/2014/main" id="{1210206A-759A-2582-5500-5D8FCE501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658" y="1086406"/>
            <a:ext cx="5220426" cy="3023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0210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 name="Rectangle 104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0" name="Rectangle 1049">
            <a:extLst>
              <a:ext uri="{FF2B5EF4-FFF2-40B4-BE49-F238E27FC236}">
                <a16:creationId xmlns:a16="http://schemas.microsoft.com/office/drawing/2014/main" id="{1A03258A-52C6-4288-AA56-C3262A0D2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52" name="Straight Connector 105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54" name="Rectangle 1053">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433D36-D174-EC98-E026-9A7DF42DAEF8}"/>
              </a:ext>
            </a:extLst>
          </p:cNvPr>
          <p:cNvSpPr>
            <a:spLocks noGrp="1"/>
          </p:cNvSpPr>
          <p:nvPr>
            <p:ph type="title"/>
          </p:nvPr>
        </p:nvSpPr>
        <p:spPr>
          <a:xfrm>
            <a:off x="7859485" y="634946"/>
            <a:ext cx="3690257" cy="1450757"/>
          </a:xfrm>
        </p:spPr>
        <p:txBody>
          <a:bodyPr vert="horz" lIns="91440" tIns="45720" rIns="91440" bIns="45720" rtlCol="0" anchor="b">
            <a:normAutofit/>
          </a:bodyPr>
          <a:lstStyle/>
          <a:p>
            <a:pPr algn="ctr"/>
            <a:r>
              <a:rPr lang="en-US" dirty="0"/>
              <a:t>Source 5</a:t>
            </a:r>
          </a:p>
        </p:txBody>
      </p:sp>
      <p:pic>
        <p:nvPicPr>
          <p:cNvPr id="4" name="Picture 3" descr="Lion Gate in Mycenae, Greece | Greeka">
            <a:extLst>
              <a:ext uri="{FF2B5EF4-FFF2-40B4-BE49-F238E27FC236}">
                <a16:creationId xmlns:a16="http://schemas.microsoft.com/office/drawing/2014/main" id="{3ECFEF6C-FDFD-657D-37DB-BCB64ADCE9B2}"/>
              </a:ext>
            </a:extLst>
          </p:cNvPr>
          <p:cNvPicPr>
            <a:picLocks noChangeAspect="1"/>
          </p:cNvPicPr>
          <p:nvPr/>
        </p:nvPicPr>
        <p:blipFill rotWithShape="1">
          <a:blip r:embed="rId2">
            <a:extLst>
              <a:ext uri="{28A0092B-C50C-407E-A947-70E740481C1C}">
                <a14:useLocalDpi xmlns:a14="http://schemas.microsoft.com/office/drawing/2010/main" val="0"/>
              </a:ext>
            </a:extLst>
          </a:blip>
          <a:srcRect l="449" r="12762" b="-1"/>
          <a:stretch/>
        </p:blipFill>
        <p:spPr bwMode="auto">
          <a:xfrm>
            <a:off x="633999" y="640081"/>
            <a:ext cx="6909801" cy="5314406"/>
          </a:xfrm>
          <a:prstGeom prst="rect">
            <a:avLst/>
          </a:prstGeom>
          <a:noFill/>
          <a:extLst>
            <a:ext uri="{53640926-AAD7-44D8-BBD7-CCE9431645EC}">
              <a14:shadowObscured xmlns:a14="http://schemas.microsoft.com/office/drawing/2010/main"/>
            </a:ext>
          </a:extLst>
        </p:spPr>
      </p:pic>
      <p:cxnSp>
        <p:nvCxnSpPr>
          <p:cNvPr id="1056" name="Straight Connector 1055">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0AD291D-ABEE-8F06-290F-70C1CED4C1D6}"/>
              </a:ext>
            </a:extLst>
          </p:cNvPr>
          <p:cNvSpPr txBox="1"/>
          <p:nvPr/>
        </p:nvSpPr>
        <p:spPr>
          <a:xfrm>
            <a:off x="7859485" y="2198914"/>
            <a:ext cx="3690257" cy="3670180"/>
          </a:xfrm>
          <a:prstGeom prst="rect">
            <a:avLst/>
          </a:prstGeom>
        </p:spPr>
        <p:txBody>
          <a:bodyPr vert="horz" lIns="0" tIns="45720" rIns="0" bIns="45720" rtlCol="0">
            <a:normAutofit/>
          </a:bodyPr>
          <a:lstStyle/>
          <a:p>
            <a:pPr algn="ctr">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Lion Gate.</a:t>
            </a:r>
          </a:p>
          <a:p>
            <a:pPr algn="ctr">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The main entrance through Mycenae’s city walls was a huge, stone gateway, decorated with the sculptures of two lions on either side of a pillar. This may have been the symbol of Mycenae’s royal family.</a:t>
            </a:r>
          </a:p>
        </p:txBody>
      </p:sp>
      <p:sp>
        <p:nvSpPr>
          <p:cNvPr id="1058" name="Rectangle 1057">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60" name="Rectangle 1059">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48918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41" name="Rectangle 512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42" name="Rectangle 5128">
            <a:extLst>
              <a:ext uri="{FF2B5EF4-FFF2-40B4-BE49-F238E27FC236}">
                <a16:creationId xmlns:a16="http://schemas.microsoft.com/office/drawing/2014/main" id="{1A03258A-52C6-4288-AA56-C3262A0D2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143" name="Straight Connector 51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144" name="Rectangle 5132">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433D36-D174-EC98-E026-9A7DF42DAEF8}"/>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a:t>Source 6</a:t>
            </a:r>
          </a:p>
        </p:txBody>
      </p:sp>
      <p:pic>
        <p:nvPicPr>
          <p:cNvPr id="5122" name="Picture 2" descr="Mask of Agamemnon - Wikipedia">
            <a:extLst>
              <a:ext uri="{FF2B5EF4-FFF2-40B4-BE49-F238E27FC236}">
                <a16:creationId xmlns:a16="http://schemas.microsoft.com/office/drawing/2014/main" id="{657F58B4-C80E-C401-BD22-451489F05A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12" r="3" b="20279"/>
          <a:stretch/>
        </p:blipFill>
        <p:spPr bwMode="auto">
          <a:xfrm>
            <a:off x="633999" y="640081"/>
            <a:ext cx="6909801" cy="5314406"/>
          </a:xfrm>
          <a:prstGeom prst="rect">
            <a:avLst/>
          </a:prstGeom>
          <a:noFill/>
          <a:extLst>
            <a:ext uri="{909E8E84-426E-40DD-AFC4-6F175D3DCCD1}">
              <a14:hiddenFill xmlns:a14="http://schemas.microsoft.com/office/drawing/2010/main">
                <a:solidFill>
                  <a:srgbClr val="FFFFFF"/>
                </a:solidFill>
              </a14:hiddenFill>
            </a:ext>
          </a:extLst>
        </p:spPr>
      </p:pic>
      <p:cxnSp>
        <p:nvCxnSpPr>
          <p:cNvPr id="5145" name="Straight Connector 5134">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0AD291D-ABEE-8F06-290F-70C1CED4C1D6}"/>
              </a:ext>
            </a:extLst>
          </p:cNvPr>
          <p:cNvSpPr txBox="1"/>
          <p:nvPr/>
        </p:nvSpPr>
        <p:spPr>
          <a:xfrm>
            <a:off x="7859485" y="2198914"/>
            <a:ext cx="3690257" cy="3670180"/>
          </a:xfrm>
          <a:prstGeom prst="rect">
            <a:avLst/>
          </a:prstGeom>
        </p:spPr>
        <p:txBody>
          <a:bodyPr vert="horz" lIns="0" tIns="45720" rIns="0" bIns="45720" rtlCol="0">
            <a:normAutofit/>
          </a:bodyPr>
          <a:lstStyle/>
          <a:p>
            <a:pPr>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Mask of Agamemnon. Five of the royal people buried in the Mycenean shaft graves wore gold funeral masks. Heinrich Schliemann mistakenly believed that the death mask shown here belonged to Agememnon – the legendary king of Mycenae during the Trojan War. It has since been dated to an earlier time.</a:t>
            </a:r>
          </a:p>
        </p:txBody>
      </p:sp>
      <p:sp>
        <p:nvSpPr>
          <p:cNvPr id="5146" name="Rectangle 5136">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47" name="Rectangle 5138">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1748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3" name="Rectangle 6152">
            <a:extLst>
              <a:ext uri="{FF2B5EF4-FFF2-40B4-BE49-F238E27FC236}">
                <a16:creationId xmlns:a16="http://schemas.microsoft.com/office/drawing/2014/main" id="{1A03258A-52C6-4288-AA56-C3262A0D2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155" name="Straight Connector 615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157" name="Rectangle 6156">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433D36-D174-EC98-E026-9A7DF42DAEF8}"/>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a:t>Source 7</a:t>
            </a:r>
          </a:p>
        </p:txBody>
      </p:sp>
      <p:pic>
        <p:nvPicPr>
          <p:cNvPr id="6146" name="Picture 2" descr="kylix | British Museum">
            <a:extLst>
              <a:ext uri="{FF2B5EF4-FFF2-40B4-BE49-F238E27FC236}">
                <a16:creationId xmlns:a16="http://schemas.microsoft.com/office/drawing/2014/main" id="{357DAD0F-DFC1-0BAE-D96F-238618DE45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17964"/>
          <a:stretch/>
        </p:blipFill>
        <p:spPr bwMode="auto">
          <a:xfrm>
            <a:off x="633999" y="640081"/>
            <a:ext cx="6909801" cy="5314406"/>
          </a:xfrm>
          <a:prstGeom prst="rect">
            <a:avLst/>
          </a:prstGeom>
          <a:noFill/>
          <a:extLst>
            <a:ext uri="{909E8E84-426E-40DD-AFC4-6F175D3DCCD1}">
              <a14:hiddenFill xmlns:a14="http://schemas.microsoft.com/office/drawing/2010/main">
                <a:solidFill>
                  <a:srgbClr val="FFFFFF"/>
                </a:solidFill>
              </a14:hiddenFill>
            </a:ext>
          </a:extLst>
        </p:spPr>
      </p:pic>
      <p:cxnSp>
        <p:nvCxnSpPr>
          <p:cNvPr id="6159" name="Straight Connector 6158">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0AD291D-ABEE-8F06-290F-70C1CED4C1D6}"/>
              </a:ext>
            </a:extLst>
          </p:cNvPr>
          <p:cNvSpPr txBox="1"/>
          <p:nvPr/>
        </p:nvSpPr>
        <p:spPr>
          <a:xfrm>
            <a:off x="7859485" y="2198914"/>
            <a:ext cx="3690257" cy="3670180"/>
          </a:xfrm>
          <a:prstGeom prst="rect">
            <a:avLst/>
          </a:prstGeom>
        </p:spPr>
        <p:txBody>
          <a:bodyPr vert="horz" lIns="0" tIns="45720" rIns="0" bIns="45720" rtlCol="0">
            <a:normAutofit/>
          </a:bodyPr>
          <a:lstStyle/>
          <a:p>
            <a:pPr>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Fish Cup. Mycenaean artists often worked for the king ang built their workshops close to the palace. The shape of this long-stemmed cup, decorated with cuttlefish, was invented by the Mycenaeans.</a:t>
            </a:r>
          </a:p>
        </p:txBody>
      </p:sp>
      <p:sp>
        <p:nvSpPr>
          <p:cNvPr id="6161" name="Rectangle 6160">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3" name="Rectangle 6162">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8652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FAFA-7BC1-E704-5BA8-F1E99FB3FA6A}"/>
              </a:ext>
            </a:extLst>
          </p:cNvPr>
          <p:cNvSpPr>
            <a:spLocks noGrp="1"/>
          </p:cNvSpPr>
          <p:nvPr>
            <p:ph type="title"/>
          </p:nvPr>
        </p:nvSpPr>
        <p:spPr/>
        <p:txBody>
          <a:bodyPr/>
          <a:lstStyle/>
          <a:p>
            <a:pPr algn="ctr"/>
            <a:r>
              <a:rPr lang="en-US" dirty="0"/>
              <a:t>SUMMARY</a:t>
            </a:r>
          </a:p>
        </p:txBody>
      </p:sp>
      <p:sp>
        <p:nvSpPr>
          <p:cNvPr id="3" name="Content Placeholder 2">
            <a:extLst>
              <a:ext uri="{FF2B5EF4-FFF2-40B4-BE49-F238E27FC236}">
                <a16:creationId xmlns:a16="http://schemas.microsoft.com/office/drawing/2014/main" id="{7FF0B1A5-3E7A-E146-E170-F883DF257592}"/>
              </a:ext>
            </a:extLst>
          </p:cNvPr>
          <p:cNvSpPr>
            <a:spLocks noGrp="1"/>
          </p:cNvSpPr>
          <p:nvPr>
            <p:ph idx="1"/>
          </p:nvPr>
        </p:nvSpPr>
        <p:spPr/>
        <p:txBody>
          <a:bodyPr/>
          <a:lstStyle/>
          <a:p>
            <a:pPr algn="ctr"/>
            <a:r>
              <a:rPr lang="en-US" dirty="0"/>
              <a:t>Describe the Mycenaean society in 10 words.</a:t>
            </a:r>
          </a:p>
          <a:p>
            <a:pPr algn="ctr"/>
            <a:endParaRPr lang="en-US" dirty="0"/>
          </a:p>
          <a:p>
            <a:pPr algn="ctr"/>
            <a:endParaRPr lang="en-US" dirty="0"/>
          </a:p>
          <a:p>
            <a:pPr algn="ctr"/>
            <a:r>
              <a:rPr lang="en-US" b="1" u="sng" dirty="0"/>
              <a:t>EXTRA TIME:</a:t>
            </a:r>
          </a:p>
          <a:p>
            <a:pPr algn="ctr"/>
            <a:r>
              <a:rPr lang="en-US" dirty="0">
                <a:hlinkClick r:id="rId2"/>
              </a:rPr>
              <a:t>https://www.youtube.com/watch?v=NeApjn3Pf1o&amp;ab_channel=HistoricalAdventure</a:t>
            </a:r>
            <a:r>
              <a:rPr lang="en-US" dirty="0"/>
              <a:t> </a:t>
            </a:r>
          </a:p>
        </p:txBody>
      </p:sp>
    </p:spTree>
    <p:extLst>
      <p:ext uri="{BB962C8B-B14F-4D97-AF65-F5344CB8AC3E}">
        <p14:creationId xmlns:p14="http://schemas.microsoft.com/office/powerpoint/2010/main" val="798171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B25626-66FF-DCEE-BADA-4EA5B6546F9E}"/>
              </a:ext>
            </a:extLst>
          </p:cNvPr>
          <p:cNvSpPr>
            <a:spLocks noGrp="1"/>
          </p:cNvSpPr>
          <p:nvPr>
            <p:ph idx="1"/>
          </p:nvPr>
        </p:nvSpPr>
        <p:spPr>
          <a:xfrm>
            <a:off x="172203" y="530363"/>
            <a:ext cx="11847559" cy="4058653"/>
          </a:xfrm>
        </p:spPr>
        <p:txBody>
          <a:bodyPr>
            <a:normAutofit/>
          </a:bodyPr>
          <a:lstStyle/>
          <a:p>
            <a:pPr algn="ctr"/>
            <a:r>
              <a:rPr lang="en-US" sz="3200" dirty="0"/>
              <a:t>During the Bronze Age, a </a:t>
            </a:r>
            <a:r>
              <a:rPr lang="en-US" sz="3200" b="1" i="1" u="sng" dirty="0">
                <a:solidFill>
                  <a:schemeClr val="accent6">
                    <a:lumMod val="75000"/>
                  </a:schemeClr>
                </a:solidFill>
              </a:rPr>
              <a:t>warlike</a:t>
            </a:r>
            <a:r>
              <a:rPr lang="en-US" sz="3200" dirty="0"/>
              <a:t> society developed around the Greek city of </a:t>
            </a:r>
            <a:r>
              <a:rPr lang="en-US" sz="3200" b="1" i="1" u="sng" dirty="0">
                <a:solidFill>
                  <a:schemeClr val="accent6">
                    <a:lumMod val="75000"/>
                  </a:schemeClr>
                </a:solidFill>
              </a:rPr>
              <a:t>Mycenae</a:t>
            </a:r>
            <a:r>
              <a:rPr lang="en-US" sz="3200" dirty="0"/>
              <a:t>. The Myceneans were </a:t>
            </a:r>
            <a:r>
              <a:rPr lang="en-US" sz="3200" b="1" i="1" u="sng" dirty="0">
                <a:solidFill>
                  <a:schemeClr val="accent6">
                    <a:lumMod val="75000"/>
                  </a:schemeClr>
                </a:solidFill>
              </a:rPr>
              <a:t>great warriors </a:t>
            </a:r>
            <a:r>
              <a:rPr lang="en-US" sz="3200" dirty="0"/>
              <a:t>and </a:t>
            </a:r>
            <a:r>
              <a:rPr lang="en-US" sz="3200" b="1" i="1" u="sng" dirty="0">
                <a:solidFill>
                  <a:schemeClr val="accent6">
                    <a:lumMod val="75000"/>
                  </a:schemeClr>
                </a:solidFill>
              </a:rPr>
              <a:t>traders</a:t>
            </a:r>
            <a:r>
              <a:rPr lang="en-US" sz="3200" dirty="0"/>
              <a:t> who lived in small kingdoms centered around heavily </a:t>
            </a:r>
            <a:r>
              <a:rPr lang="en-US" sz="3200" b="1" i="1" u="sng" dirty="0">
                <a:solidFill>
                  <a:schemeClr val="accent6">
                    <a:lumMod val="75000"/>
                  </a:schemeClr>
                </a:solidFill>
              </a:rPr>
              <a:t>fortified palaces</a:t>
            </a:r>
            <a:r>
              <a:rPr lang="en-US" sz="3200" dirty="0"/>
              <a:t>. The wealthy Mycenean civilization reached its peak in about </a:t>
            </a:r>
            <a:r>
              <a:rPr lang="en-US" sz="3200" b="1" i="1" u="sng" dirty="0">
                <a:solidFill>
                  <a:schemeClr val="accent6">
                    <a:lumMod val="75000"/>
                  </a:schemeClr>
                </a:solidFill>
              </a:rPr>
              <a:t>1600BCE</a:t>
            </a:r>
            <a:r>
              <a:rPr lang="en-US" sz="3200" dirty="0"/>
              <a:t>. However, by around 1250BCE the Mycenaean world was </a:t>
            </a:r>
            <a:r>
              <a:rPr lang="en-US" sz="3200" b="1" i="1" u="sng" dirty="0">
                <a:solidFill>
                  <a:schemeClr val="accent6">
                    <a:lumMod val="75000"/>
                  </a:schemeClr>
                </a:solidFill>
              </a:rPr>
              <a:t>under threat from foreign invaders</a:t>
            </a:r>
            <a:r>
              <a:rPr lang="en-US" sz="3200" dirty="0"/>
              <a:t>, and by around </a:t>
            </a:r>
            <a:r>
              <a:rPr lang="en-US" sz="3200" b="1" i="1" u="sng" dirty="0">
                <a:solidFill>
                  <a:schemeClr val="accent6">
                    <a:lumMod val="75000"/>
                  </a:schemeClr>
                </a:solidFill>
              </a:rPr>
              <a:t>1200BCE</a:t>
            </a:r>
            <a:r>
              <a:rPr lang="en-US" sz="3200" dirty="0"/>
              <a:t> their cities began to be </a:t>
            </a:r>
            <a:r>
              <a:rPr lang="en-US" sz="3200" b="1" i="1" u="sng" dirty="0">
                <a:solidFill>
                  <a:schemeClr val="accent6">
                    <a:lumMod val="75000"/>
                  </a:schemeClr>
                </a:solidFill>
              </a:rPr>
              <a:t>abandoned or destroyed</a:t>
            </a:r>
            <a:r>
              <a:rPr lang="en-US" sz="3200" dirty="0"/>
              <a:t>. Within a hundred years the Mycenaean strongholds had fallen and a period known as the ‘Dark Ages’ had begun.</a:t>
            </a:r>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62A02ADF-A705-F037-AF89-3DB94D3CAA67}"/>
              </a:ext>
            </a:extLst>
          </p:cNvPr>
          <p:cNvPicPr>
            <a:picLocks noChangeAspect="1"/>
          </p:cNvPicPr>
          <p:nvPr/>
        </p:nvPicPr>
        <p:blipFill>
          <a:blip r:embed="rId3"/>
          <a:stretch>
            <a:fillRect/>
          </a:stretch>
        </p:blipFill>
        <p:spPr>
          <a:xfrm>
            <a:off x="10920459" y="5088508"/>
            <a:ext cx="1270000" cy="1270000"/>
          </a:xfrm>
          <a:prstGeom prst="rect">
            <a:avLst/>
          </a:prstGeom>
        </p:spPr>
      </p:pic>
    </p:spTree>
    <p:extLst>
      <p:ext uri="{BB962C8B-B14F-4D97-AF65-F5344CB8AC3E}">
        <p14:creationId xmlns:p14="http://schemas.microsoft.com/office/powerpoint/2010/main" val="941324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DF4E41D-2F5F-E0FD-A99F-68D6DDE08620}"/>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Key Information</a:t>
            </a:r>
          </a:p>
        </p:txBody>
      </p:sp>
      <p:sp>
        <p:nvSpPr>
          <p:cNvPr id="13" name="Rectangle 12">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E36373F2-DFF8-021D-864E-ED28AD23F68D}"/>
              </a:ext>
            </a:extLst>
          </p:cNvPr>
          <p:cNvGraphicFramePr>
            <a:graphicFrameLocks noGrp="1"/>
          </p:cNvGraphicFramePr>
          <p:nvPr>
            <p:ph idx="1"/>
            <p:extLst>
              <p:ext uri="{D42A27DB-BD31-4B8C-83A1-F6EECF244321}">
                <p14:modId xmlns:p14="http://schemas.microsoft.com/office/powerpoint/2010/main" val="334148335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133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16CDF1-931C-AC07-62FD-11FCFCD04DBA}"/>
              </a:ext>
            </a:extLst>
          </p:cNvPr>
          <p:cNvPicPr>
            <a:picLocks noChangeAspect="1"/>
          </p:cNvPicPr>
          <p:nvPr/>
        </p:nvPicPr>
        <p:blipFill>
          <a:blip r:embed="rId2"/>
          <a:stretch>
            <a:fillRect/>
          </a:stretch>
        </p:blipFill>
        <p:spPr>
          <a:xfrm>
            <a:off x="1239435" y="0"/>
            <a:ext cx="9713129" cy="6858000"/>
          </a:xfrm>
          <a:prstGeom prst="rect">
            <a:avLst/>
          </a:prstGeom>
        </p:spPr>
      </p:pic>
    </p:spTree>
    <p:extLst>
      <p:ext uri="{BB962C8B-B14F-4D97-AF65-F5344CB8AC3E}">
        <p14:creationId xmlns:p14="http://schemas.microsoft.com/office/powerpoint/2010/main" val="3409310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6CCB-C9CB-86F3-FA80-965E9DAC0B92}"/>
              </a:ext>
            </a:extLst>
          </p:cNvPr>
          <p:cNvSpPr>
            <a:spLocks noGrp="1"/>
          </p:cNvSpPr>
          <p:nvPr>
            <p:ph type="title"/>
          </p:nvPr>
        </p:nvSpPr>
        <p:spPr>
          <a:xfrm>
            <a:off x="1097280" y="286603"/>
            <a:ext cx="10058400" cy="1450757"/>
          </a:xfrm>
        </p:spPr>
        <p:txBody>
          <a:bodyPr>
            <a:normAutofit/>
          </a:bodyPr>
          <a:lstStyle/>
          <a:p>
            <a:r>
              <a:rPr lang="en-US" dirty="0"/>
              <a:t>ACTIVITY 1 – Source Analysis</a:t>
            </a:r>
            <a:endParaRPr lang="en-US"/>
          </a:p>
        </p:txBody>
      </p:sp>
      <p:graphicFrame>
        <p:nvGraphicFramePr>
          <p:cNvPr id="5" name="Content Placeholder 2">
            <a:extLst>
              <a:ext uri="{FF2B5EF4-FFF2-40B4-BE49-F238E27FC236}">
                <a16:creationId xmlns:a16="http://schemas.microsoft.com/office/drawing/2014/main" id="{30AF805F-5366-F2E7-ED44-93917865DA36}"/>
              </a:ext>
            </a:extLst>
          </p:cNvPr>
          <p:cNvGraphicFramePr>
            <a:graphicFrameLocks noGrp="1"/>
          </p:cNvGraphicFramePr>
          <p:nvPr>
            <p:ph idx="1"/>
            <p:extLst>
              <p:ext uri="{D42A27DB-BD31-4B8C-83A1-F6EECF244321}">
                <p14:modId xmlns:p14="http://schemas.microsoft.com/office/powerpoint/2010/main" val="251363316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0586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3" name="Rectangle 1032">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103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37" name="Rectangle 1036">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433D36-D174-EC98-E026-9A7DF42DAEF8}"/>
              </a:ext>
            </a:extLst>
          </p:cNvPr>
          <p:cNvSpPr>
            <a:spLocks noGrp="1"/>
          </p:cNvSpPr>
          <p:nvPr>
            <p:ph type="title"/>
          </p:nvPr>
        </p:nvSpPr>
        <p:spPr>
          <a:xfrm>
            <a:off x="6730000" y="639097"/>
            <a:ext cx="4813072" cy="3686015"/>
          </a:xfrm>
        </p:spPr>
        <p:txBody>
          <a:bodyPr vert="horz" lIns="91440" tIns="45720" rIns="91440" bIns="45720" rtlCol="0" anchor="b">
            <a:normAutofit/>
          </a:bodyPr>
          <a:lstStyle/>
          <a:p>
            <a:pPr algn="ctr"/>
            <a:r>
              <a:rPr lang="en-US" sz="8000" dirty="0">
                <a:solidFill>
                  <a:schemeClr val="tx1">
                    <a:lumMod val="85000"/>
                    <a:lumOff val="15000"/>
                  </a:schemeClr>
                </a:solidFill>
              </a:rPr>
              <a:t>Source 1</a:t>
            </a:r>
          </a:p>
        </p:txBody>
      </p:sp>
      <p:pic>
        <p:nvPicPr>
          <p:cNvPr id="1026" name="Picture 2" descr="Terracotta stirrup jar with octopus, Terracotta, Helladic, Mycenaean ">
            <a:extLst>
              <a:ext uri="{FF2B5EF4-FFF2-40B4-BE49-F238E27FC236}">
                <a16:creationId xmlns:a16="http://schemas.microsoft.com/office/drawing/2014/main" id="{04C8DE69-2323-6CF7-BEA0-EBF417C935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33" r="-1" b="9473"/>
          <a:stretch/>
        </p:blipFill>
        <p:spPr bwMode="auto">
          <a:xfrm>
            <a:off x="633999" y="640081"/>
            <a:ext cx="5462001" cy="5054156"/>
          </a:xfrm>
          <a:prstGeom prst="rect">
            <a:avLst/>
          </a:prstGeom>
          <a:noFill/>
          <a:extLst>
            <a:ext uri="{909E8E84-426E-40DD-AFC4-6F175D3DCCD1}">
              <a14:hiddenFill xmlns:a14="http://schemas.microsoft.com/office/drawing/2010/main">
                <a:solidFill>
                  <a:srgbClr val="FFFFFF"/>
                </a:solidFill>
              </a14:hiddenFill>
            </a:ext>
          </a:extLst>
        </p:spPr>
      </p:pic>
      <p:cxnSp>
        <p:nvCxnSpPr>
          <p:cNvPr id="1039" name="Straight Connector 1038">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1" name="Rectangle 1040">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3" name="Rectangle 1042">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80AD291D-ABEE-8F06-290F-70C1CED4C1D6}"/>
              </a:ext>
            </a:extLst>
          </p:cNvPr>
          <p:cNvSpPr txBox="1"/>
          <p:nvPr/>
        </p:nvSpPr>
        <p:spPr>
          <a:xfrm>
            <a:off x="6730000" y="4452730"/>
            <a:ext cx="4574104" cy="1200329"/>
          </a:xfrm>
          <a:prstGeom prst="rect">
            <a:avLst/>
          </a:prstGeom>
          <a:noFill/>
        </p:spPr>
        <p:txBody>
          <a:bodyPr wrap="square" rtlCol="0">
            <a:spAutoFit/>
          </a:bodyPr>
          <a:lstStyle/>
          <a:p>
            <a:pPr algn="ctr"/>
            <a:r>
              <a:rPr lang="en-US" dirty="0"/>
              <a:t>Octopus Jar is decorated with an octopus was found in a cemetery at a Mycenean colony on the island of Rhodes. Mycenean artists who often painted subjects inspired by the sea.</a:t>
            </a:r>
          </a:p>
        </p:txBody>
      </p:sp>
    </p:spTree>
    <p:extLst>
      <p:ext uri="{BB962C8B-B14F-4D97-AF65-F5344CB8AC3E}">
        <p14:creationId xmlns:p14="http://schemas.microsoft.com/office/powerpoint/2010/main" val="1177444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1A03258A-52C6-4288-AA56-C3262A0D2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433D36-D174-EC98-E026-9A7DF42DAEF8}"/>
              </a:ext>
            </a:extLst>
          </p:cNvPr>
          <p:cNvSpPr>
            <a:spLocks noGrp="1"/>
          </p:cNvSpPr>
          <p:nvPr>
            <p:ph type="title"/>
          </p:nvPr>
        </p:nvSpPr>
        <p:spPr>
          <a:xfrm>
            <a:off x="7859485" y="634946"/>
            <a:ext cx="3690257" cy="1450757"/>
          </a:xfrm>
        </p:spPr>
        <p:txBody>
          <a:bodyPr vert="horz" lIns="91440" tIns="45720" rIns="91440" bIns="45720" rtlCol="0" anchor="b">
            <a:normAutofit/>
          </a:bodyPr>
          <a:lstStyle/>
          <a:p>
            <a:pPr algn="ctr"/>
            <a:r>
              <a:rPr lang="en-US" dirty="0"/>
              <a:t>Source 2</a:t>
            </a:r>
          </a:p>
        </p:txBody>
      </p:sp>
      <p:pic>
        <p:nvPicPr>
          <p:cNvPr id="4" name="Picture 3" descr="rhyton | British Museum">
            <a:extLst>
              <a:ext uri="{FF2B5EF4-FFF2-40B4-BE49-F238E27FC236}">
                <a16:creationId xmlns:a16="http://schemas.microsoft.com/office/drawing/2014/main" id="{1431E3FB-868D-FBEA-DF19-E5CB3AC0BB0C}"/>
              </a:ext>
            </a:extLst>
          </p:cNvPr>
          <p:cNvPicPr>
            <a:picLocks noChangeAspect="1"/>
          </p:cNvPicPr>
          <p:nvPr/>
        </p:nvPicPr>
        <p:blipFill rotWithShape="1">
          <a:blip r:embed="rId2">
            <a:extLst>
              <a:ext uri="{28A0092B-C50C-407E-A947-70E740481C1C}">
                <a14:useLocalDpi xmlns:a14="http://schemas.microsoft.com/office/drawing/2010/main" val="0"/>
              </a:ext>
            </a:extLst>
          </a:blip>
          <a:srcRect t="115" r="3" b="3"/>
          <a:stretch/>
        </p:blipFill>
        <p:spPr bwMode="auto">
          <a:xfrm>
            <a:off x="633999" y="640081"/>
            <a:ext cx="6909801" cy="5314406"/>
          </a:xfrm>
          <a:prstGeom prst="rect">
            <a:avLst/>
          </a:prstGeom>
          <a:noFill/>
        </p:spPr>
      </p:pic>
      <p:cxnSp>
        <p:nvCxnSpPr>
          <p:cNvPr id="17" name="Straight Connector 16">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0AD291D-ABEE-8F06-290F-70C1CED4C1D6}"/>
              </a:ext>
            </a:extLst>
          </p:cNvPr>
          <p:cNvSpPr txBox="1"/>
          <p:nvPr/>
        </p:nvSpPr>
        <p:spPr>
          <a:xfrm>
            <a:off x="7859485" y="2198914"/>
            <a:ext cx="3690257" cy="3670180"/>
          </a:xfrm>
          <a:prstGeom prst="rect">
            <a:avLst/>
          </a:prstGeom>
        </p:spPr>
        <p:txBody>
          <a:bodyPr vert="horz" lIns="0" tIns="45720" rIns="0" bIns="45720" rtlCol="0">
            <a:normAutofit/>
          </a:bodyPr>
          <a:lstStyle/>
          <a:p>
            <a:pPr algn="ctr">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This clay bull’s head with small holes in its mouth was used to sprinkle water at religious ceremonies. The bull was the most common animal shape for these ritual sprinklers.</a:t>
            </a:r>
          </a:p>
        </p:txBody>
      </p:sp>
      <p:sp>
        <p:nvSpPr>
          <p:cNvPr id="19" name="Rectangle 18">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9931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3" name="Rectangle 1032">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103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37" name="Rectangle 1036">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433D36-D174-EC98-E026-9A7DF42DAEF8}"/>
              </a:ext>
            </a:extLst>
          </p:cNvPr>
          <p:cNvSpPr>
            <a:spLocks noGrp="1"/>
          </p:cNvSpPr>
          <p:nvPr>
            <p:ph type="title"/>
          </p:nvPr>
        </p:nvSpPr>
        <p:spPr>
          <a:xfrm>
            <a:off x="6730000" y="639097"/>
            <a:ext cx="4813072" cy="3686015"/>
          </a:xfrm>
        </p:spPr>
        <p:txBody>
          <a:bodyPr vert="horz" lIns="91440" tIns="45720" rIns="91440" bIns="45720" rtlCol="0" anchor="b">
            <a:normAutofit/>
          </a:bodyPr>
          <a:lstStyle/>
          <a:p>
            <a:pPr algn="ctr"/>
            <a:r>
              <a:rPr lang="en-US" sz="8000" dirty="0">
                <a:solidFill>
                  <a:schemeClr val="tx1">
                    <a:lumMod val="85000"/>
                    <a:lumOff val="15000"/>
                  </a:schemeClr>
                </a:solidFill>
              </a:rPr>
              <a:t>Source 3</a:t>
            </a:r>
          </a:p>
        </p:txBody>
      </p:sp>
      <p:cxnSp>
        <p:nvCxnSpPr>
          <p:cNvPr id="1039" name="Straight Connector 1038">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1" name="Rectangle 1040">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3" name="Rectangle 1042">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80AD291D-ABEE-8F06-290F-70C1CED4C1D6}"/>
              </a:ext>
            </a:extLst>
          </p:cNvPr>
          <p:cNvSpPr txBox="1"/>
          <p:nvPr/>
        </p:nvSpPr>
        <p:spPr>
          <a:xfrm>
            <a:off x="6730000" y="4452730"/>
            <a:ext cx="4574104" cy="1754326"/>
          </a:xfrm>
          <a:prstGeom prst="rect">
            <a:avLst/>
          </a:prstGeom>
          <a:noFill/>
        </p:spPr>
        <p:txBody>
          <a:bodyPr wrap="square" rtlCol="0">
            <a:spAutoFit/>
          </a:bodyPr>
          <a:lstStyle/>
          <a:p>
            <a:pPr algn="ctr"/>
            <a:r>
              <a:rPr lang="en-US" dirty="0"/>
              <a:t>Pomegranate Pendant. This gold pendant was found in Cyprus, where many Mycenaean artists and traders settled as their civilization crumbled. It was made by a Mycenean craftsman in around 1300 BCE and is decorated with tiny gold granules.</a:t>
            </a:r>
          </a:p>
        </p:txBody>
      </p:sp>
      <p:pic>
        <p:nvPicPr>
          <p:cNvPr id="4098" name="Picture 2" descr="Ioannis Tz on Twitter | Ancient jewelry, Ancient jewels, Pomegranate jewelry">
            <a:extLst>
              <a:ext uri="{FF2B5EF4-FFF2-40B4-BE49-F238E27FC236}">
                <a16:creationId xmlns:a16="http://schemas.microsoft.com/office/drawing/2014/main" id="{A458972A-28AF-5DA3-438B-40DD57178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925" y="1043888"/>
            <a:ext cx="5207493" cy="4770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359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 name="Rectangle 104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0" name="Rectangle 1049">
            <a:extLst>
              <a:ext uri="{FF2B5EF4-FFF2-40B4-BE49-F238E27FC236}">
                <a16:creationId xmlns:a16="http://schemas.microsoft.com/office/drawing/2014/main" id="{1A03258A-52C6-4288-AA56-C3262A0D2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52" name="Straight Connector 105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54" name="Rectangle 1053">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433D36-D174-EC98-E026-9A7DF42DAEF8}"/>
              </a:ext>
            </a:extLst>
          </p:cNvPr>
          <p:cNvSpPr>
            <a:spLocks noGrp="1"/>
          </p:cNvSpPr>
          <p:nvPr>
            <p:ph type="title"/>
          </p:nvPr>
        </p:nvSpPr>
        <p:spPr>
          <a:xfrm>
            <a:off x="7859485" y="634946"/>
            <a:ext cx="3690257" cy="1450757"/>
          </a:xfrm>
        </p:spPr>
        <p:txBody>
          <a:bodyPr vert="horz" lIns="91440" tIns="45720" rIns="91440" bIns="45720" rtlCol="0" anchor="b">
            <a:normAutofit/>
          </a:bodyPr>
          <a:lstStyle/>
          <a:p>
            <a:pPr algn="ctr"/>
            <a:r>
              <a:rPr lang="en-US" dirty="0"/>
              <a:t>Source 4</a:t>
            </a:r>
          </a:p>
        </p:txBody>
      </p:sp>
      <p:pic>
        <p:nvPicPr>
          <p:cNvPr id="4" name="Picture 3" descr="Grave Circle A, Mycenae - Wikipedia">
            <a:extLst>
              <a:ext uri="{FF2B5EF4-FFF2-40B4-BE49-F238E27FC236}">
                <a16:creationId xmlns:a16="http://schemas.microsoft.com/office/drawing/2014/main" id="{ED31E4F9-9D9C-3D22-CBCD-B516D69EAD3B}"/>
              </a:ext>
            </a:extLst>
          </p:cNvPr>
          <p:cNvPicPr>
            <a:picLocks noChangeAspect="1"/>
          </p:cNvPicPr>
          <p:nvPr/>
        </p:nvPicPr>
        <p:blipFill rotWithShape="1">
          <a:blip r:embed="rId2">
            <a:extLst>
              <a:ext uri="{28A0092B-C50C-407E-A947-70E740481C1C}">
                <a14:useLocalDpi xmlns:a14="http://schemas.microsoft.com/office/drawing/2010/main" val="0"/>
              </a:ext>
            </a:extLst>
          </a:blip>
          <a:srcRect l="12581" r="30535"/>
          <a:stretch/>
        </p:blipFill>
        <p:spPr bwMode="auto">
          <a:xfrm>
            <a:off x="633999" y="640081"/>
            <a:ext cx="6909801" cy="5314406"/>
          </a:xfrm>
          <a:prstGeom prst="rect">
            <a:avLst/>
          </a:prstGeom>
          <a:noFill/>
        </p:spPr>
      </p:pic>
      <p:cxnSp>
        <p:nvCxnSpPr>
          <p:cNvPr id="1056" name="Straight Connector 1055">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0AD291D-ABEE-8F06-290F-70C1CED4C1D6}"/>
              </a:ext>
            </a:extLst>
          </p:cNvPr>
          <p:cNvSpPr txBox="1"/>
          <p:nvPr/>
        </p:nvSpPr>
        <p:spPr>
          <a:xfrm>
            <a:off x="7859485" y="2198914"/>
            <a:ext cx="3690257" cy="3670180"/>
          </a:xfrm>
          <a:prstGeom prst="rect">
            <a:avLst/>
          </a:prstGeom>
        </p:spPr>
        <p:txBody>
          <a:bodyPr vert="horz" lIns="0" tIns="45720" rIns="0" bIns="45720" rtlCol="0">
            <a:normAutofit/>
          </a:bodyPr>
          <a:lstStyle/>
          <a:p>
            <a:pPr algn="ctr">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Grave Circle.</a:t>
            </a:r>
          </a:p>
          <a:p>
            <a:pPr algn="ctr">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In 1876, Heinrich Schliemann excavated a royal burial ground at Mycenae. It contained tombs called shaft graves enclosed by a wall. The graves held vast amounts of gold jewelry that date from around 1600BCE.</a:t>
            </a:r>
          </a:p>
        </p:txBody>
      </p:sp>
      <p:sp>
        <p:nvSpPr>
          <p:cNvPr id="1058" name="Rectangle 1057">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60" name="Rectangle 1059">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0670311"/>
      </p:ext>
    </p:extLst>
  </p:cSld>
  <p:clrMapOvr>
    <a:masterClrMapping/>
  </p:clrMapOvr>
</p:sld>
</file>

<file path=ppt/theme/theme1.xml><?xml version="1.0" encoding="utf-8"?>
<a:theme xmlns:a="http://schemas.openxmlformats.org/drawingml/2006/main" name="Retrospect">
  <a:themeElements>
    <a:clrScheme name="Custom 4">
      <a:dk1>
        <a:srgbClr val="000000"/>
      </a:dk1>
      <a:lt1>
        <a:srgbClr val="FFFFFF"/>
      </a:lt1>
      <a:dk2>
        <a:srgbClr val="344068"/>
      </a:dk2>
      <a:lt2>
        <a:srgbClr val="D9E0E6"/>
      </a:lt2>
      <a:accent1>
        <a:srgbClr val="E1D2BF"/>
      </a:accent1>
      <a:accent2>
        <a:srgbClr val="865852"/>
      </a:accent2>
      <a:accent3>
        <a:srgbClr val="B29480"/>
      </a:accent3>
      <a:accent4>
        <a:srgbClr val="FFBB99"/>
      </a:accent4>
      <a:accent5>
        <a:srgbClr val="8C6660"/>
      </a:accent5>
      <a:accent6>
        <a:srgbClr val="AA6650"/>
      </a:accent6>
      <a:hlink>
        <a:srgbClr val="F0D8A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8124</TotalTime>
  <Words>558</Words>
  <Application>Microsoft Macintosh PowerPoint</Application>
  <PresentationFormat>Widescreen</PresentationFormat>
  <Paragraphs>39</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Retrospect</vt:lpstr>
      <vt:lpstr>The Myceneans</vt:lpstr>
      <vt:lpstr>PowerPoint Presentation</vt:lpstr>
      <vt:lpstr>Key Information</vt:lpstr>
      <vt:lpstr>PowerPoint Presentation</vt:lpstr>
      <vt:lpstr>ACTIVITY 1 – Source Analysis</vt:lpstr>
      <vt:lpstr>Source 1</vt:lpstr>
      <vt:lpstr>Source 2</vt:lpstr>
      <vt:lpstr>Source 3</vt:lpstr>
      <vt:lpstr>Source 4</vt:lpstr>
      <vt:lpstr>Source 5</vt:lpstr>
      <vt:lpstr>Source 6</vt:lpstr>
      <vt:lpstr>Source 7</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336</cp:revision>
  <dcterms:created xsi:type="dcterms:W3CDTF">2022-07-13T05:26:46Z</dcterms:created>
  <dcterms:modified xsi:type="dcterms:W3CDTF">2023-02-23T07:20:13Z</dcterms:modified>
</cp:coreProperties>
</file>