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83" r:id="rId2"/>
    <p:sldId id="284" r:id="rId3"/>
    <p:sldId id="285" r:id="rId4"/>
    <p:sldId id="286" r:id="rId5"/>
    <p:sldId id="269" r:id="rId6"/>
    <p:sldId id="287" r:id="rId7"/>
    <p:sldId id="292" r:id="rId8"/>
    <p:sldId id="289" r:id="rId9"/>
    <p:sldId id="290" r:id="rId10"/>
    <p:sldId id="291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5"/>
    <p:restoredTop sz="92339"/>
  </p:normalViewPr>
  <p:slideViewPr>
    <p:cSldViewPr snapToGrid="0" snapToObjects="1">
      <p:cViewPr varScale="1">
        <p:scale>
          <a:sx n="98" d="100"/>
          <a:sy n="98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48609-7CC8-4068-AD32-1E14548041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A32877-7CBF-4FE8-B175-579AD7534E1F}">
      <dgm:prSet/>
      <dgm:spPr/>
      <dgm:t>
        <a:bodyPr/>
        <a:lstStyle/>
        <a:p>
          <a:r>
            <a:rPr lang="en-US"/>
            <a:t>- Overview of the Minoan Civilisation</a:t>
          </a:r>
        </a:p>
      </dgm:t>
    </dgm:pt>
    <dgm:pt modelId="{353C93F1-9850-4F18-BB2B-F025269F652D}" type="parTrans" cxnId="{D8C03EBD-3096-492F-AC60-DBA399C3AED8}">
      <dgm:prSet/>
      <dgm:spPr/>
      <dgm:t>
        <a:bodyPr/>
        <a:lstStyle/>
        <a:p>
          <a:endParaRPr lang="en-US"/>
        </a:p>
      </dgm:t>
    </dgm:pt>
    <dgm:pt modelId="{F0220314-D6E3-4922-8A76-39B7868BFB15}" type="sibTrans" cxnId="{D8C03EBD-3096-492F-AC60-DBA399C3AED8}">
      <dgm:prSet/>
      <dgm:spPr/>
      <dgm:t>
        <a:bodyPr/>
        <a:lstStyle/>
        <a:p>
          <a:endParaRPr lang="en-US"/>
        </a:p>
      </dgm:t>
    </dgm:pt>
    <dgm:pt modelId="{95C1D15A-E4CA-483E-BF2C-50FA3C6BF6C3}">
      <dgm:prSet/>
      <dgm:spPr/>
      <dgm:t>
        <a:bodyPr/>
        <a:lstStyle/>
        <a:p>
          <a:r>
            <a:rPr lang="en-US"/>
            <a:t>- Discuss/Describe the myth of the Minotaur and significance of the bull</a:t>
          </a:r>
        </a:p>
      </dgm:t>
    </dgm:pt>
    <dgm:pt modelId="{5165946F-F59C-404D-8AB4-133F793F6D43}" type="parTrans" cxnId="{820BE91B-F439-472B-9EC4-E7606045CB53}">
      <dgm:prSet/>
      <dgm:spPr/>
      <dgm:t>
        <a:bodyPr/>
        <a:lstStyle/>
        <a:p>
          <a:endParaRPr lang="en-US"/>
        </a:p>
      </dgm:t>
    </dgm:pt>
    <dgm:pt modelId="{2610C5AE-3149-49BE-86B7-3355D31F1E6F}" type="sibTrans" cxnId="{820BE91B-F439-472B-9EC4-E7606045CB53}">
      <dgm:prSet/>
      <dgm:spPr/>
      <dgm:t>
        <a:bodyPr/>
        <a:lstStyle/>
        <a:p>
          <a:endParaRPr lang="en-US"/>
        </a:p>
      </dgm:t>
    </dgm:pt>
    <dgm:pt modelId="{103E8644-DC77-478C-BEAE-341E25FA34DD}" type="pres">
      <dgm:prSet presAssocID="{4DE48609-7CC8-4068-AD32-1E1454804112}" presName="root" presStyleCnt="0">
        <dgm:presLayoutVars>
          <dgm:dir/>
          <dgm:resizeHandles val="exact"/>
        </dgm:presLayoutVars>
      </dgm:prSet>
      <dgm:spPr/>
    </dgm:pt>
    <dgm:pt modelId="{BF7F33B7-EA00-4A86-A83B-B21321AF6E3C}" type="pres">
      <dgm:prSet presAssocID="{EFA32877-7CBF-4FE8-B175-579AD7534E1F}" presName="compNode" presStyleCnt="0"/>
      <dgm:spPr/>
    </dgm:pt>
    <dgm:pt modelId="{F36389F3-C7B7-490A-A957-C96279A67448}" type="pres">
      <dgm:prSet presAssocID="{EFA32877-7CBF-4FE8-B175-579AD7534E1F}" presName="bgRect" presStyleLbl="bgShp" presStyleIdx="0" presStyleCnt="2"/>
      <dgm:spPr/>
    </dgm:pt>
    <dgm:pt modelId="{2CA4668A-C600-44A6-B30D-1E8A1AD60077}" type="pres">
      <dgm:prSet presAssocID="{EFA32877-7CBF-4FE8-B175-579AD7534E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11B72FA-4FAE-4229-AFFE-8CD13F346EF4}" type="pres">
      <dgm:prSet presAssocID="{EFA32877-7CBF-4FE8-B175-579AD7534E1F}" presName="spaceRect" presStyleCnt="0"/>
      <dgm:spPr/>
    </dgm:pt>
    <dgm:pt modelId="{48A9B6B1-15F7-4D79-B2D8-AE40B821121C}" type="pres">
      <dgm:prSet presAssocID="{EFA32877-7CBF-4FE8-B175-579AD7534E1F}" presName="parTx" presStyleLbl="revTx" presStyleIdx="0" presStyleCnt="2">
        <dgm:presLayoutVars>
          <dgm:chMax val="0"/>
          <dgm:chPref val="0"/>
        </dgm:presLayoutVars>
      </dgm:prSet>
      <dgm:spPr/>
    </dgm:pt>
    <dgm:pt modelId="{7C993126-E2F8-4573-8C51-D13AD86E335F}" type="pres">
      <dgm:prSet presAssocID="{F0220314-D6E3-4922-8A76-39B7868BFB15}" presName="sibTrans" presStyleCnt="0"/>
      <dgm:spPr/>
    </dgm:pt>
    <dgm:pt modelId="{55C59418-B6D4-4B80-A674-AF767FE6FFEA}" type="pres">
      <dgm:prSet presAssocID="{95C1D15A-E4CA-483E-BF2C-50FA3C6BF6C3}" presName="compNode" presStyleCnt="0"/>
      <dgm:spPr/>
    </dgm:pt>
    <dgm:pt modelId="{65F487E8-8615-4B45-BA43-DBC02484CD90}" type="pres">
      <dgm:prSet presAssocID="{95C1D15A-E4CA-483E-BF2C-50FA3C6BF6C3}" presName="bgRect" presStyleLbl="bgShp" presStyleIdx="1" presStyleCnt="2"/>
      <dgm:spPr/>
    </dgm:pt>
    <dgm:pt modelId="{B8B7B463-D461-44EA-973A-19A853BBEA92}" type="pres">
      <dgm:prSet presAssocID="{95C1D15A-E4CA-483E-BF2C-50FA3C6BF6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82481FE-7093-4E8B-A698-8B298A414A64}" type="pres">
      <dgm:prSet presAssocID="{95C1D15A-E4CA-483E-BF2C-50FA3C6BF6C3}" presName="spaceRect" presStyleCnt="0"/>
      <dgm:spPr/>
    </dgm:pt>
    <dgm:pt modelId="{3CA4BA13-737A-4C5B-B216-2CF06DF098B1}" type="pres">
      <dgm:prSet presAssocID="{95C1D15A-E4CA-483E-BF2C-50FA3C6BF6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CE7001A-1953-4C59-BDEA-01DBC1B4D061}" type="presOf" srcId="{95C1D15A-E4CA-483E-BF2C-50FA3C6BF6C3}" destId="{3CA4BA13-737A-4C5B-B216-2CF06DF098B1}" srcOrd="0" destOrd="0" presId="urn:microsoft.com/office/officeart/2018/2/layout/IconVerticalSolidList"/>
    <dgm:cxn modelId="{820BE91B-F439-472B-9EC4-E7606045CB53}" srcId="{4DE48609-7CC8-4068-AD32-1E1454804112}" destId="{95C1D15A-E4CA-483E-BF2C-50FA3C6BF6C3}" srcOrd="1" destOrd="0" parTransId="{5165946F-F59C-404D-8AB4-133F793F6D43}" sibTransId="{2610C5AE-3149-49BE-86B7-3355D31F1E6F}"/>
    <dgm:cxn modelId="{C23F39A9-A6DC-44B2-A30F-A306C9A47AA3}" type="presOf" srcId="{4DE48609-7CC8-4068-AD32-1E1454804112}" destId="{103E8644-DC77-478C-BEAE-341E25FA34DD}" srcOrd="0" destOrd="0" presId="urn:microsoft.com/office/officeart/2018/2/layout/IconVerticalSolidList"/>
    <dgm:cxn modelId="{D8C03EBD-3096-492F-AC60-DBA399C3AED8}" srcId="{4DE48609-7CC8-4068-AD32-1E1454804112}" destId="{EFA32877-7CBF-4FE8-B175-579AD7534E1F}" srcOrd="0" destOrd="0" parTransId="{353C93F1-9850-4F18-BB2B-F025269F652D}" sibTransId="{F0220314-D6E3-4922-8A76-39B7868BFB15}"/>
    <dgm:cxn modelId="{0D9FE1CC-3A9A-48DC-B438-243C964A3009}" type="presOf" srcId="{EFA32877-7CBF-4FE8-B175-579AD7534E1F}" destId="{48A9B6B1-15F7-4D79-B2D8-AE40B821121C}" srcOrd="0" destOrd="0" presId="urn:microsoft.com/office/officeart/2018/2/layout/IconVerticalSolidList"/>
    <dgm:cxn modelId="{756E4954-0E9C-4032-9D5B-468322BF24FD}" type="presParOf" srcId="{103E8644-DC77-478C-BEAE-341E25FA34DD}" destId="{BF7F33B7-EA00-4A86-A83B-B21321AF6E3C}" srcOrd="0" destOrd="0" presId="urn:microsoft.com/office/officeart/2018/2/layout/IconVerticalSolidList"/>
    <dgm:cxn modelId="{7F66F475-4119-46C5-97BF-AF46395F9E2B}" type="presParOf" srcId="{BF7F33B7-EA00-4A86-A83B-B21321AF6E3C}" destId="{F36389F3-C7B7-490A-A957-C96279A67448}" srcOrd="0" destOrd="0" presId="urn:microsoft.com/office/officeart/2018/2/layout/IconVerticalSolidList"/>
    <dgm:cxn modelId="{11EC658D-BEC1-41F3-878C-18F98061324A}" type="presParOf" srcId="{BF7F33B7-EA00-4A86-A83B-B21321AF6E3C}" destId="{2CA4668A-C600-44A6-B30D-1E8A1AD60077}" srcOrd="1" destOrd="0" presId="urn:microsoft.com/office/officeart/2018/2/layout/IconVerticalSolidList"/>
    <dgm:cxn modelId="{24A05C7B-DE44-48C0-BF99-555C10CC9CC2}" type="presParOf" srcId="{BF7F33B7-EA00-4A86-A83B-B21321AF6E3C}" destId="{411B72FA-4FAE-4229-AFFE-8CD13F346EF4}" srcOrd="2" destOrd="0" presId="urn:microsoft.com/office/officeart/2018/2/layout/IconVerticalSolidList"/>
    <dgm:cxn modelId="{21751A73-6C63-4167-A73C-CFE0A05455BE}" type="presParOf" srcId="{BF7F33B7-EA00-4A86-A83B-B21321AF6E3C}" destId="{48A9B6B1-15F7-4D79-B2D8-AE40B821121C}" srcOrd="3" destOrd="0" presId="urn:microsoft.com/office/officeart/2018/2/layout/IconVerticalSolidList"/>
    <dgm:cxn modelId="{814D4930-53D9-4579-8471-C6FA30D7234E}" type="presParOf" srcId="{103E8644-DC77-478C-BEAE-341E25FA34DD}" destId="{7C993126-E2F8-4573-8C51-D13AD86E335F}" srcOrd="1" destOrd="0" presId="urn:microsoft.com/office/officeart/2018/2/layout/IconVerticalSolidList"/>
    <dgm:cxn modelId="{D6C7BD8B-CCDA-4386-A80C-4B08150DD38D}" type="presParOf" srcId="{103E8644-DC77-478C-BEAE-341E25FA34DD}" destId="{55C59418-B6D4-4B80-A674-AF767FE6FFEA}" srcOrd="2" destOrd="0" presId="urn:microsoft.com/office/officeart/2018/2/layout/IconVerticalSolidList"/>
    <dgm:cxn modelId="{9F703318-4A23-4A6E-9F93-4BBFF6D13803}" type="presParOf" srcId="{55C59418-B6D4-4B80-A674-AF767FE6FFEA}" destId="{65F487E8-8615-4B45-BA43-DBC02484CD90}" srcOrd="0" destOrd="0" presId="urn:microsoft.com/office/officeart/2018/2/layout/IconVerticalSolidList"/>
    <dgm:cxn modelId="{2F2B3FDD-F422-4451-A3B7-DFEE2DC8B072}" type="presParOf" srcId="{55C59418-B6D4-4B80-A674-AF767FE6FFEA}" destId="{B8B7B463-D461-44EA-973A-19A853BBEA92}" srcOrd="1" destOrd="0" presId="urn:microsoft.com/office/officeart/2018/2/layout/IconVerticalSolidList"/>
    <dgm:cxn modelId="{B52E6034-2713-4974-8DAD-3D6FF6A3E07D}" type="presParOf" srcId="{55C59418-B6D4-4B80-A674-AF767FE6FFEA}" destId="{F82481FE-7093-4E8B-A698-8B298A414A64}" srcOrd="2" destOrd="0" presId="urn:microsoft.com/office/officeart/2018/2/layout/IconVerticalSolidList"/>
    <dgm:cxn modelId="{45F988A8-6B87-439B-8FBB-3DB4A3A254F1}" type="presParOf" srcId="{55C59418-B6D4-4B80-A674-AF767FE6FFEA}" destId="{3CA4BA13-737A-4C5B-B216-2CF06DF098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389F3-C7B7-490A-A957-C96279A67448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4668A-C600-44A6-B30D-1E8A1AD60077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9B6B1-15F7-4D79-B2D8-AE40B821121C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Overview of the Minoan Civilisation</a:t>
          </a:r>
        </a:p>
      </dsp:txBody>
      <dsp:txXfrm>
        <a:off x="1311876" y="615237"/>
        <a:ext cx="8746523" cy="1135824"/>
      </dsp:txXfrm>
    </dsp:sp>
    <dsp:sp modelId="{65F487E8-8615-4B45-BA43-DBC02484CD90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7B463-D461-44EA-973A-19A853BBEA92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4BA13-737A-4C5B-B216-2CF06DF098B1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Discuss/Describe the myth of the Minotaur and significance of the bull</a:t>
          </a:r>
        </a:p>
      </dsp:txBody>
      <dsp:txXfrm>
        <a:off x="1311876" y="2035018"/>
        <a:ext cx="87465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minoan-civilization-facts-map-timeline.html#:~:text=The%20Minoans%20were%20a%20group,son%20of%20Zeus%20and%20Europ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noan civilization | History, Location, &amp; Facts | Britannica">
            <a:extLst>
              <a:ext uri="{FF2B5EF4-FFF2-40B4-BE49-F238E27FC236}">
                <a16:creationId xmlns:a16="http://schemas.microsoft.com/office/drawing/2014/main" id="{9920C608-9888-9947-CA4B-7CBFC4F91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 bwMode="auto">
          <a:xfrm>
            <a:off x="20" y="-31175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Minoans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Identify the key features of the Minoans</a:t>
            </a:r>
          </a:p>
          <a:p>
            <a:r>
              <a:rPr lang="en-US" dirty="0">
                <a:solidFill>
                  <a:schemeClr val="tx1"/>
                </a:solidFill>
              </a:rPr>
              <a:t>Describe the myth of the minotaur</a:t>
            </a: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2 Lesson 1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A354-E022-31BC-D093-89E3D7C9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Key questions – </a:t>
            </a:r>
            <a:br>
              <a:rPr lang="en-US" u="sng" dirty="0"/>
            </a:br>
            <a:r>
              <a:rPr lang="en-US" b="1" i="1" dirty="0"/>
              <a:t>When did it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065-C0F8-398F-1C8C-102482F8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The Minoan Civilization came to an </a:t>
            </a:r>
            <a:r>
              <a:rPr lang="en-AU" sz="2800" b="1" i="1" u="sng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end around 1100 B.C.E</a:t>
            </a: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. when the </a:t>
            </a:r>
            <a:r>
              <a:rPr lang="en-AU" sz="2800" b="1" i="1" u="sng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Mycenaeans</a:t>
            </a: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, a civilization from southern Greece, </a:t>
            </a:r>
            <a:r>
              <a:rPr lang="en-AU" sz="2800" b="1" i="1" u="sng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took control </a:t>
            </a: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of the island of Crete.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8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5162-5333-DB02-2449-CAC2657E6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myth of </a:t>
            </a:r>
            <a:br>
              <a:rPr lang="en-US" dirty="0"/>
            </a:br>
            <a:r>
              <a:rPr lang="en-US" dirty="0"/>
              <a:t>the Minotaur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64D6A-C578-A666-CB99-F213346F7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 you already know?</a:t>
            </a:r>
          </a:p>
        </p:txBody>
      </p:sp>
      <p:pic>
        <p:nvPicPr>
          <p:cNvPr id="4098" name="Picture 2" descr="Theseus and the Minotaur">
            <a:extLst>
              <a:ext uri="{FF2B5EF4-FFF2-40B4-BE49-F238E27FC236}">
                <a16:creationId xmlns:a16="http://schemas.microsoft.com/office/drawing/2014/main" id="{CD005EDE-14A5-8DDC-1EDD-EB6A4D45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17" y="959370"/>
            <a:ext cx="4790624" cy="493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2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3C6C-D879-D404-162F-4AA4F50A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CARD SORT ACTIVITY – The myth of the Minotaur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C5F7-3F86-F80D-AC4E-967FF636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In groups or pairs, sort the cards to create the story of the </a:t>
            </a:r>
            <a:r>
              <a:rPr lang="en-US" sz="2800" b="1" i="1" u="sng" dirty="0"/>
              <a:t>Myth of the minotaur</a:t>
            </a:r>
            <a:r>
              <a:rPr lang="en-US" sz="2800" dirty="0"/>
              <a:t>.</a:t>
            </a:r>
          </a:p>
          <a:p>
            <a:pPr marL="0" indent="0" algn="ctr">
              <a:buNone/>
            </a:pPr>
            <a:r>
              <a:rPr lang="en-US" sz="2800" dirty="0"/>
              <a:t>Create a comic strip/story board of the events of the story.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09979-A587-446B-679E-D37EB63A37EC}"/>
              </a:ext>
            </a:extLst>
          </p:cNvPr>
          <p:cNvSpPr/>
          <p:nvPr/>
        </p:nvSpPr>
        <p:spPr>
          <a:xfrm>
            <a:off x="3795510" y="3312826"/>
            <a:ext cx="4943756" cy="2908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5E13-1CA2-8474-A354-0C046A4C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Today’s Lesson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8281CF8-2E3C-E25B-E724-501336DF0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6576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79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D39E-68EE-B96F-57E6-708B9B0D3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Minoans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73BA4-1EBA-538D-2ED8-5D98C464C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268259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https://study.com/academy/lesson/minoan-civilization-facts-map-timeline.html#:~:text=The%20Minoans%20were%20a%20group,son%20of%20Zeus%20and%20Europa</a:t>
            </a:r>
            <a:r>
              <a:rPr lang="en-US" dirty="0"/>
              <a:t>.</a:t>
            </a:r>
          </a:p>
          <a:p>
            <a:r>
              <a:rPr lang="en-US" dirty="0"/>
              <a:t>Watch the following video – </a:t>
            </a:r>
            <a:r>
              <a:rPr lang="en-US" dirty="0" err="1"/>
              <a:t>minoan</a:t>
            </a:r>
            <a:r>
              <a:rPr lang="en-US" dirty="0"/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77788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DF8ADF6-ED12-437A-B2E6-899171324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1F9F851-8444-448D-8731-E4B48C327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101B8763-7870-4868-B9C5-1A0C26DE1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864368D9-CFA5-4FA5-9827-E85ABB06A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8350641-A3AB-4935-B5AC-0EFDA33CC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rgbClr val="38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44ECF-50F2-2563-A98D-C82D42D4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8573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</a:rPr>
              <a:t>Looking at these images, what </a:t>
            </a:r>
            <a:r>
              <a:rPr lang="en-US" sz="3400" b="1" i="1" dirty="0">
                <a:solidFill>
                  <a:schemeClr val="accent4">
                    <a:lumMod val="75000"/>
                  </a:schemeClr>
                </a:solidFill>
              </a:rPr>
              <a:t>assumptions</a:t>
            </a:r>
            <a:r>
              <a:rPr lang="en-US" sz="3400" dirty="0">
                <a:solidFill>
                  <a:srgbClr val="FFFFFF"/>
                </a:solidFill>
              </a:rPr>
              <a:t> can you make about the Minoan Civilization?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3211B4A-7166-4DA0-B00F-39D9392B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rgbClr val="D9A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BB160A6-D066-4784-8F8D-82317C56C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rgbClr val="D9AD6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rchaeological Evidence Shows Minoans Used Violence And Were Prepared For  War">
            <a:extLst>
              <a:ext uri="{FF2B5EF4-FFF2-40B4-BE49-F238E27FC236}">
                <a16:creationId xmlns:a16="http://schemas.microsoft.com/office/drawing/2014/main" id="{4638D263-E1AF-2F82-AB5A-8C867FD19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9"/>
          <a:stretch/>
        </p:blipFill>
        <p:spPr bwMode="auto">
          <a:xfrm>
            <a:off x="5128565" y="568658"/>
            <a:ext cx="3328416" cy="31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608DCF33-68FE-41F6-8FE6-5D78CD672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w="63500">
            <a:solidFill>
              <a:srgbClr val="D9AD6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ysterious Minoans Were European, DNA Finds | Live Science">
            <a:extLst>
              <a:ext uri="{FF2B5EF4-FFF2-40B4-BE49-F238E27FC236}">
                <a16:creationId xmlns:a16="http://schemas.microsoft.com/office/drawing/2014/main" id="{2F0CA2F9-5EC1-A041-1CA8-6A63DFBEA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6077" y="483762"/>
            <a:ext cx="2673122" cy="17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A138FA2-E3B7-4628-A42E-E12124B2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rgbClr val="D9AD6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noan civilization | History, Location, &amp; Facts | Britannica">
            <a:extLst>
              <a:ext uri="{FF2B5EF4-FFF2-40B4-BE49-F238E27FC236}">
                <a16:creationId xmlns:a16="http://schemas.microsoft.com/office/drawing/2014/main" id="{4736DE46-3A90-5E2B-3C5F-B7C6420D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266" y="4354379"/>
            <a:ext cx="3313507" cy="19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B4497DB8-50D5-463A-A082-4502A2D31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rgbClr val="D9AD6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he Mystery of The Minoan Civilization – PILOT GUIDES">
            <a:extLst>
              <a:ext uri="{FF2B5EF4-FFF2-40B4-BE49-F238E27FC236}">
                <a16:creationId xmlns:a16="http://schemas.microsoft.com/office/drawing/2014/main" id="{FE5A7B11-AA57-F183-C4F3-6523A4D6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1038" y="3494760"/>
            <a:ext cx="2743200" cy="205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62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8F71-E0DA-0E05-E578-B4638984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US" dirty="0"/>
              <a:t>The Minoans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C598-2ADA-2CC2-E3F8-E695C191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327490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c. 2100 BCE to 1100BCE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Bronze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Island of Crete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Knossos Palace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Linear A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Significance of bull 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3D1F8-1AA2-317E-32F8-F5D9CC3C4F9E}"/>
              </a:ext>
            </a:extLst>
          </p:cNvPr>
          <p:cNvSpPr txBox="1"/>
          <p:nvPr/>
        </p:nvSpPr>
        <p:spPr>
          <a:xfrm>
            <a:off x="9928860" y="168300"/>
            <a:ext cx="22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 INFO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0E6E05-3ED6-5886-3A2A-BE0D14C3682B}"/>
              </a:ext>
            </a:extLst>
          </p:cNvPr>
          <p:cNvCxnSpPr/>
          <p:nvPr/>
        </p:nvCxnSpPr>
        <p:spPr>
          <a:xfrm>
            <a:off x="6508922" y="1845734"/>
            <a:ext cx="0" cy="361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509F82-E372-46E0-5C44-FFB7A20EFE85}"/>
              </a:ext>
            </a:extLst>
          </p:cNvPr>
          <p:cNvCxnSpPr>
            <a:cxnSpLocks/>
          </p:cNvCxnSpPr>
          <p:nvPr/>
        </p:nvCxnSpPr>
        <p:spPr>
          <a:xfrm flipH="1">
            <a:off x="891540" y="5463540"/>
            <a:ext cx="10789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62D89F-1EFE-E608-3F28-226C39CA3EFC}"/>
              </a:ext>
            </a:extLst>
          </p:cNvPr>
          <p:cNvSpPr txBox="1">
            <a:spLocks/>
          </p:cNvSpPr>
          <p:nvPr/>
        </p:nvSpPr>
        <p:spPr>
          <a:xfrm>
            <a:off x="1097280" y="5571914"/>
            <a:ext cx="9471625" cy="7484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u="sng" dirty="0">
                <a:solidFill>
                  <a:schemeClr val="accent6"/>
                </a:solidFill>
              </a:rPr>
              <a:t>Knowledge of this </a:t>
            </a:r>
            <a:r>
              <a:rPr lang="en-US" b="1" i="1" u="sng" dirty="0" err="1">
                <a:solidFill>
                  <a:schemeClr val="accent6"/>
                </a:solidFill>
              </a:rPr>
              <a:t>civilidation’s</a:t>
            </a:r>
            <a:r>
              <a:rPr lang="en-US" b="1" i="1" u="sng" dirty="0">
                <a:solidFill>
                  <a:schemeClr val="accent6"/>
                </a:solidFill>
              </a:rPr>
              <a:t> existence was lost until the 20</a:t>
            </a:r>
            <a:r>
              <a:rPr lang="en-US" b="1" i="1" u="sng" baseline="30000" dirty="0">
                <a:solidFill>
                  <a:schemeClr val="accent6"/>
                </a:solidFill>
              </a:rPr>
              <a:t>th</a:t>
            </a:r>
            <a:r>
              <a:rPr lang="en-US" b="1" i="1" u="sng" dirty="0">
                <a:solidFill>
                  <a:schemeClr val="accent6"/>
                </a:solidFill>
              </a:rPr>
              <a:t> century when excavations by British archaeologist Sir Arthur Evans revealed the palace at Knossos.</a:t>
            </a:r>
            <a:endParaRPr lang="en-US" i="1" dirty="0">
              <a:solidFill>
                <a:schemeClr val="accent6"/>
              </a:solidFill>
            </a:endParaRPr>
          </a:p>
        </p:txBody>
      </p:sp>
      <p:pic>
        <p:nvPicPr>
          <p:cNvPr id="5" name="Picture 2" descr="Minoan civilization | History, Location, &amp; Facts | Britannica">
            <a:extLst>
              <a:ext uri="{FF2B5EF4-FFF2-40B4-BE49-F238E27FC236}">
                <a16:creationId xmlns:a16="http://schemas.microsoft.com/office/drawing/2014/main" id="{6C8A3F9C-3615-E7A0-5F78-650AC525C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353" y="2128079"/>
            <a:ext cx="5204457" cy="29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71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inoan Civilization | TimeMaps">
            <a:extLst>
              <a:ext uri="{FF2B5EF4-FFF2-40B4-BE49-F238E27FC236}">
                <a16:creationId xmlns:a16="http://schemas.microsoft.com/office/drawing/2014/main" id="{197D0B9F-761E-225D-2670-0CFB236A3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6" b="1819"/>
          <a:stretch/>
        </p:blipFill>
        <p:spPr bwMode="auto">
          <a:xfrm>
            <a:off x="20" y="975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BCF27-278B-4680-A767-1BDC0AAC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Minoan </a:t>
            </a:r>
            <a:r>
              <a:rPr lang="en-US" sz="4400" dirty="0" err="1">
                <a:solidFill>
                  <a:srgbClr val="FFFFFF"/>
                </a:solidFill>
              </a:rPr>
              <a:t>Civilisation</a:t>
            </a:r>
            <a:r>
              <a:rPr lang="en-US" sz="4400" dirty="0">
                <a:solidFill>
                  <a:srgbClr val="FFFFFF"/>
                </a:solidFill>
              </a:rPr>
              <a:t> – </a:t>
            </a:r>
            <a:r>
              <a:rPr lang="en-US" sz="4400" b="1" i="1" dirty="0">
                <a:solidFill>
                  <a:srgbClr val="FFFFFF"/>
                </a:solidFill>
              </a:rPr>
              <a:t>Location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7722" y="4508519"/>
            <a:ext cx="2926080" cy="0"/>
          </a:xfrm>
          <a:prstGeom prst="line">
            <a:avLst/>
          </a:prstGeom>
          <a:ln w="19050">
            <a:solidFill>
              <a:srgbClr val="868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29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DE0E-4A3F-95F8-A22D-D26381E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28A3-DA19-BBF5-F257-CF45DF61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A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 Minoans wouldn't have called themselves Minoans, however. The term comes from Sir Arthur Evans who, upon finding that the palace at Knossos was labyrinth-like and, after excavating many examples of artwork depicting </a:t>
            </a:r>
            <a:r>
              <a:rPr lang="en-AU" b="1" i="1" u="sng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bulls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was reminded of the </a:t>
            </a:r>
            <a:r>
              <a:rPr lang="en-AU" b="1" i="1" u="sng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Ancient Greek myth of Theseus, King Minos, and the Minotaur 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(a half-bull, half-man who lived in a labyrinth under the palace of Minos). </a:t>
            </a:r>
          </a:p>
          <a:p>
            <a:pPr algn="ctr">
              <a:lnSpc>
                <a:spcPct val="150000"/>
              </a:lnSpc>
            </a:pPr>
            <a:r>
              <a:rPr lang="en-A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This suggests that when the myth was created in Greece (probably several hundred years later) it was actually referencing a real historical society as the foundation of the story.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65B97-7AD6-6775-D46F-4F5A4BC5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720" y="178229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A354-E022-31BC-D093-89E3D7C9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/>
              <a:t>Key questions – </a:t>
            </a:r>
            <a:br>
              <a:rPr lang="en-US" u="sng" dirty="0"/>
            </a:br>
            <a:r>
              <a:rPr lang="en-US" b="1" i="1" dirty="0"/>
              <a:t>Who were they and what happened to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065-C0F8-398F-1C8C-102482F8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The Minoans were a </a:t>
            </a:r>
            <a:r>
              <a:rPr lang="en-AU" sz="2800" b="1" i="1" u="sng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sea-trading people </a:t>
            </a: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who developed a civilization on the island of </a:t>
            </a:r>
            <a:r>
              <a:rPr lang="en-AU" sz="2800" b="1" i="1" u="sng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Crete</a:t>
            </a: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 in the Mediterranean Sea during the Bronze Age. The Minoan Civilization came to an end when Crete was </a:t>
            </a:r>
            <a:r>
              <a:rPr lang="en-AU" sz="2800" b="1" i="1" u="sng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invaded by the Mycenaeans</a:t>
            </a: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.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845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A354-E022-31BC-D093-89E3D7C9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Key questions – </a:t>
            </a:r>
            <a:br>
              <a:rPr lang="en-US" u="sng" dirty="0"/>
            </a:br>
            <a:r>
              <a:rPr lang="en-US" b="1" i="1" dirty="0"/>
              <a:t>What were they known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065-C0F8-398F-1C8C-102482F8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750"/>
              </a:spcAft>
            </a:pP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The Minoan Civilization was a sea-trading society that developed </a:t>
            </a:r>
            <a:r>
              <a:rPr lang="en-AU" sz="2800" b="1" i="1" u="sng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complex palace structures </a:t>
            </a: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and </a:t>
            </a:r>
            <a:r>
              <a:rPr lang="en-AU" sz="2800" b="1" i="1" u="sng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fine art </a:t>
            </a: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in the form of pottery and wall frescoes that ultimately </a:t>
            </a:r>
            <a:r>
              <a:rPr lang="en-AU" sz="2800" b="1" i="1" u="sng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influenced the art in other Mediterranean societies</a:t>
            </a:r>
            <a:r>
              <a:rPr lang="en-AU" sz="2800" dirty="0">
                <a:solidFill>
                  <a:srgbClr val="555555"/>
                </a:solidFill>
                <a:effectLst/>
                <a:latin typeface="Chalkboard" panose="03050602040202020205" pitchFamily="66" charset="77"/>
                <a:ea typeface="Times New Roman" panose="02020603050405020304" pitchFamily="18" charset="0"/>
                <a:cs typeface="Open Sans" panose="020B0606030504020204" pitchFamily="34" charset="0"/>
              </a:rPr>
              <a:t>.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43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7964</TotalTime>
  <Words>462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Chalkboard</vt:lpstr>
      <vt:lpstr>Open Sans</vt:lpstr>
      <vt:lpstr>Retrospect</vt:lpstr>
      <vt:lpstr>The Minoans</vt:lpstr>
      <vt:lpstr>Today’s Lesson</vt:lpstr>
      <vt:lpstr>The Minoans</vt:lpstr>
      <vt:lpstr>Looking at these images, what assumptions can you make about the Minoan Civilization?</vt:lpstr>
      <vt:lpstr>The Minoans</vt:lpstr>
      <vt:lpstr>Minoan Civilisation – Location </vt:lpstr>
      <vt:lpstr>Important Note:</vt:lpstr>
      <vt:lpstr>Key questions –  Who were they and what happened to them?</vt:lpstr>
      <vt:lpstr>Key questions –  What were they known for?</vt:lpstr>
      <vt:lpstr>Key questions –  When did it end?</vt:lpstr>
      <vt:lpstr>The myth of  the Minotaur</vt:lpstr>
      <vt:lpstr>CARD SORT ACTIVITY – The myth of the Minotaur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227</cp:revision>
  <dcterms:created xsi:type="dcterms:W3CDTF">2022-07-13T05:26:46Z</dcterms:created>
  <dcterms:modified xsi:type="dcterms:W3CDTF">2023-02-06T03:17:26Z</dcterms:modified>
</cp:coreProperties>
</file>