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83" r:id="rId2"/>
    <p:sldId id="284" r:id="rId3"/>
    <p:sldId id="285" r:id="rId4"/>
    <p:sldId id="286" r:id="rId5"/>
    <p:sldId id="291" r:id="rId6"/>
    <p:sldId id="287" r:id="rId7"/>
    <p:sldId id="288" r:id="rId8"/>
    <p:sldId id="289" r:id="rId9"/>
    <p:sldId id="290" r:id="rId10"/>
    <p:sldId id="292" r:id="rId11"/>
    <p:sldId id="293" r:id="rId12"/>
    <p:sldId id="294" r:id="rId13"/>
    <p:sldId id="295"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92246"/>
  </p:normalViewPr>
  <p:slideViewPr>
    <p:cSldViewPr snapToGrid="0" snapToObjects="1">
      <p:cViewPr varScale="1">
        <p:scale>
          <a:sx n="98" d="100"/>
          <a:sy n="98" d="100"/>
        </p:scale>
        <p:origin x="1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47DFA-6DB9-465B-ACDA-F6B29E5D0DEE}"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82E9907-80BE-48EF-B7F7-1B8F9ED84BA0}">
      <dgm:prSet/>
      <dgm:spPr/>
      <dgm:t>
        <a:bodyPr/>
        <a:lstStyle/>
        <a:p>
          <a:pPr>
            <a:defRPr b="1"/>
          </a:pPr>
          <a:r>
            <a:rPr lang="en-US"/>
            <a:t>WEDNESDAY</a:t>
          </a:r>
        </a:p>
      </dgm:t>
    </dgm:pt>
    <dgm:pt modelId="{327B02E7-901A-41C5-A238-EBBAD65B6083}" type="parTrans" cxnId="{FBC33147-088C-4094-92D9-0CF17BE9453B}">
      <dgm:prSet/>
      <dgm:spPr/>
      <dgm:t>
        <a:bodyPr/>
        <a:lstStyle/>
        <a:p>
          <a:endParaRPr lang="en-US"/>
        </a:p>
      </dgm:t>
    </dgm:pt>
    <dgm:pt modelId="{CC7F978E-94FF-4F39-820F-CF5A3DF96438}" type="sibTrans" cxnId="{FBC33147-088C-4094-92D9-0CF17BE9453B}">
      <dgm:prSet/>
      <dgm:spPr/>
      <dgm:t>
        <a:bodyPr/>
        <a:lstStyle/>
        <a:p>
          <a:endParaRPr lang="en-US"/>
        </a:p>
      </dgm:t>
    </dgm:pt>
    <dgm:pt modelId="{FBFE3D01-B1B2-49CA-BBB2-EB1BACBA05DB}">
      <dgm:prSet/>
      <dgm:spPr/>
      <dgm:t>
        <a:bodyPr/>
        <a:lstStyle/>
        <a:p>
          <a:r>
            <a:rPr lang="en-US"/>
            <a:t>(today) – Introductions, Body Paragraphs, and Conclusions</a:t>
          </a:r>
        </a:p>
      </dgm:t>
    </dgm:pt>
    <dgm:pt modelId="{5976A932-D8B0-4332-A80D-05A96889248C}" type="parTrans" cxnId="{B30923BD-89D1-4C6F-935D-6685EB03C39A}">
      <dgm:prSet/>
      <dgm:spPr/>
      <dgm:t>
        <a:bodyPr/>
        <a:lstStyle/>
        <a:p>
          <a:endParaRPr lang="en-US"/>
        </a:p>
      </dgm:t>
    </dgm:pt>
    <dgm:pt modelId="{6C263852-3115-42E7-9C85-FED934CE769D}" type="sibTrans" cxnId="{B30923BD-89D1-4C6F-935D-6685EB03C39A}">
      <dgm:prSet/>
      <dgm:spPr/>
      <dgm:t>
        <a:bodyPr/>
        <a:lstStyle/>
        <a:p>
          <a:endParaRPr lang="en-US"/>
        </a:p>
      </dgm:t>
    </dgm:pt>
    <dgm:pt modelId="{D38B9127-FB86-425E-BD08-7A646BD8DE31}">
      <dgm:prSet/>
      <dgm:spPr/>
      <dgm:t>
        <a:bodyPr/>
        <a:lstStyle/>
        <a:p>
          <a:pPr>
            <a:defRPr b="1"/>
          </a:pPr>
          <a:r>
            <a:rPr lang="en-US"/>
            <a:t>THURSDAY</a:t>
          </a:r>
        </a:p>
      </dgm:t>
    </dgm:pt>
    <dgm:pt modelId="{FC381D07-5EDD-4BB6-8EAC-AF59A4DE0AC2}" type="parTrans" cxnId="{BDA4457F-C025-4A5E-BCB1-EE0368BD255F}">
      <dgm:prSet/>
      <dgm:spPr/>
      <dgm:t>
        <a:bodyPr/>
        <a:lstStyle/>
        <a:p>
          <a:endParaRPr lang="en-US"/>
        </a:p>
      </dgm:t>
    </dgm:pt>
    <dgm:pt modelId="{B39A7476-A9FA-442A-98EE-425ADED165DD}" type="sibTrans" cxnId="{BDA4457F-C025-4A5E-BCB1-EE0368BD255F}">
      <dgm:prSet/>
      <dgm:spPr/>
      <dgm:t>
        <a:bodyPr/>
        <a:lstStyle/>
        <a:p>
          <a:endParaRPr lang="en-US"/>
        </a:p>
      </dgm:t>
    </dgm:pt>
    <dgm:pt modelId="{F4E37696-69E0-4A26-BE5C-0A36C7DE6E2F}">
      <dgm:prSet/>
      <dgm:spPr/>
      <dgm:t>
        <a:bodyPr/>
        <a:lstStyle/>
        <a:p>
          <a:r>
            <a:rPr lang="en-US"/>
            <a:t>Review of Essay Writing, Sample Essay Analysis, Prep Time (notes page)</a:t>
          </a:r>
        </a:p>
      </dgm:t>
    </dgm:pt>
    <dgm:pt modelId="{790B3318-DC3E-449D-BBEC-D07DD91FCED8}" type="parTrans" cxnId="{7F5D0951-E350-46E5-A4AF-0508F9E98E78}">
      <dgm:prSet/>
      <dgm:spPr/>
      <dgm:t>
        <a:bodyPr/>
        <a:lstStyle/>
        <a:p>
          <a:endParaRPr lang="en-US"/>
        </a:p>
      </dgm:t>
    </dgm:pt>
    <dgm:pt modelId="{2E77363E-F66C-473B-89D0-D12CF5ADD44A}" type="sibTrans" cxnId="{7F5D0951-E350-46E5-A4AF-0508F9E98E78}">
      <dgm:prSet/>
      <dgm:spPr/>
      <dgm:t>
        <a:bodyPr/>
        <a:lstStyle/>
        <a:p>
          <a:endParaRPr lang="en-US"/>
        </a:p>
      </dgm:t>
    </dgm:pt>
    <dgm:pt modelId="{77C0203A-026E-4C1D-AB42-EB1E2860FC36}">
      <dgm:prSet/>
      <dgm:spPr/>
      <dgm:t>
        <a:bodyPr/>
        <a:lstStyle/>
        <a:p>
          <a:pPr>
            <a:defRPr b="1"/>
          </a:pPr>
          <a:r>
            <a:rPr lang="en-US"/>
            <a:t>FRIDAY</a:t>
          </a:r>
        </a:p>
      </dgm:t>
    </dgm:pt>
    <dgm:pt modelId="{5BAA29E9-E09B-49C7-9C0D-28749F53F55E}" type="parTrans" cxnId="{F92E7139-8EE1-4F73-8F97-BAD7774CFF28}">
      <dgm:prSet/>
      <dgm:spPr/>
      <dgm:t>
        <a:bodyPr/>
        <a:lstStyle/>
        <a:p>
          <a:endParaRPr lang="en-US"/>
        </a:p>
      </dgm:t>
    </dgm:pt>
    <dgm:pt modelId="{3BC5CE47-4DC3-4746-B1B1-F89764F895D8}" type="sibTrans" cxnId="{F92E7139-8EE1-4F73-8F97-BAD7774CFF28}">
      <dgm:prSet/>
      <dgm:spPr/>
      <dgm:t>
        <a:bodyPr/>
        <a:lstStyle/>
        <a:p>
          <a:endParaRPr lang="en-US"/>
        </a:p>
      </dgm:t>
    </dgm:pt>
    <dgm:pt modelId="{F0F3FDBE-6451-4A49-BC90-5334BCAD364A}">
      <dgm:prSet/>
      <dgm:spPr/>
      <dgm:t>
        <a:bodyPr/>
        <a:lstStyle/>
        <a:p>
          <a:r>
            <a:rPr lang="en-US"/>
            <a:t>In-class essay writing time (EVERYTHING DUE)</a:t>
          </a:r>
        </a:p>
      </dgm:t>
    </dgm:pt>
    <dgm:pt modelId="{06B585DE-5FDB-4271-8A5F-A1E01DBB0109}" type="parTrans" cxnId="{69E369CB-D365-4B2C-A161-E00B097C54E1}">
      <dgm:prSet/>
      <dgm:spPr/>
      <dgm:t>
        <a:bodyPr/>
        <a:lstStyle/>
        <a:p>
          <a:endParaRPr lang="en-US"/>
        </a:p>
      </dgm:t>
    </dgm:pt>
    <dgm:pt modelId="{016E0638-9164-485E-B42A-86524B41DEBC}" type="sibTrans" cxnId="{69E369CB-D365-4B2C-A161-E00B097C54E1}">
      <dgm:prSet/>
      <dgm:spPr/>
      <dgm:t>
        <a:bodyPr/>
        <a:lstStyle/>
        <a:p>
          <a:endParaRPr lang="en-US"/>
        </a:p>
      </dgm:t>
    </dgm:pt>
    <dgm:pt modelId="{E61D7EFE-8D9C-1244-9B72-08F65512937A}" type="pres">
      <dgm:prSet presAssocID="{9B647DFA-6DB9-465B-ACDA-F6B29E5D0DEE}" presName="root" presStyleCnt="0">
        <dgm:presLayoutVars>
          <dgm:chMax/>
          <dgm:chPref/>
          <dgm:animLvl val="lvl"/>
        </dgm:presLayoutVars>
      </dgm:prSet>
      <dgm:spPr/>
    </dgm:pt>
    <dgm:pt modelId="{C42840BC-32E9-614D-8278-FFD7882D7E76}" type="pres">
      <dgm:prSet presAssocID="{9B647DFA-6DB9-465B-ACDA-F6B29E5D0DEE}"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79D8AC3D-2DFD-914D-8488-CE02DB7D7EFE}" type="pres">
      <dgm:prSet presAssocID="{9B647DFA-6DB9-465B-ACDA-F6B29E5D0DEE}" presName="nodes" presStyleCnt="0">
        <dgm:presLayoutVars>
          <dgm:chMax/>
          <dgm:chPref/>
          <dgm:animLvl val="lvl"/>
        </dgm:presLayoutVars>
      </dgm:prSet>
      <dgm:spPr/>
    </dgm:pt>
    <dgm:pt modelId="{2321D564-BFC3-5449-8354-CCD7B0625610}" type="pres">
      <dgm:prSet presAssocID="{B82E9907-80BE-48EF-B7F7-1B8F9ED84BA0}" presName="composite" presStyleCnt="0"/>
      <dgm:spPr/>
    </dgm:pt>
    <dgm:pt modelId="{53F91210-3DF2-5B47-A710-51C28EE4B04E}" type="pres">
      <dgm:prSet presAssocID="{B82E9907-80BE-48EF-B7F7-1B8F9ED84BA0}"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61AE499D-A63C-D247-B9D6-70E01B7A27D4}" type="pres">
      <dgm:prSet presAssocID="{B82E9907-80BE-48EF-B7F7-1B8F9ED84BA0}" presName="DropPinPlaceHolder" presStyleCnt="0"/>
      <dgm:spPr/>
    </dgm:pt>
    <dgm:pt modelId="{98EC423D-0D0D-BB48-8A30-3F2CA2D0E13D}" type="pres">
      <dgm:prSet presAssocID="{B82E9907-80BE-48EF-B7F7-1B8F9ED84BA0}" presName="DropPin" presStyleLbl="alignNode1" presStyleIdx="0" presStyleCnt="3"/>
      <dgm:spPr/>
    </dgm:pt>
    <dgm:pt modelId="{A74D0BC4-C414-F443-B377-1CABA343A181}" type="pres">
      <dgm:prSet presAssocID="{B82E9907-80BE-48EF-B7F7-1B8F9ED84BA0}"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837DDF36-81C3-EF43-B89D-3206EEF735FE}" type="pres">
      <dgm:prSet presAssocID="{B82E9907-80BE-48EF-B7F7-1B8F9ED84BA0}" presName="L2TextContainer" presStyleLbl="revTx" presStyleIdx="0" presStyleCnt="6">
        <dgm:presLayoutVars>
          <dgm:bulletEnabled val="1"/>
        </dgm:presLayoutVars>
      </dgm:prSet>
      <dgm:spPr/>
    </dgm:pt>
    <dgm:pt modelId="{406A13DF-B13D-BD47-A34C-85528B8364D5}" type="pres">
      <dgm:prSet presAssocID="{B82E9907-80BE-48EF-B7F7-1B8F9ED84BA0}" presName="L1TextContainer" presStyleLbl="revTx" presStyleIdx="1" presStyleCnt="6">
        <dgm:presLayoutVars>
          <dgm:chMax val="1"/>
          <dgm:chPref val="1"/>
          <dgm:bulletEnabled val="1"/>
        </dgm:presLayoutVars>
      </dgm:prSet>
      <dgm:spPr/>
    </dgm:pt>
    <dgm:pt modelId="{C2E9D2BE-72E9-0C42-9125-024F8F8184B4}" type="pres">
      <dgm:prSet presAssocID="{B82E9907-80BE-48EF-B7F7-1B8F9ED84BA0}"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252E2E0E-A6A5-654F-AC63-5940E68E7A21}" type="pres">
      <dgm:prSet presAssocID="{B82E9907-80BE-48EF-B7F7-1B8F9ED84BA0}" presName="EmptyPlaceHolder" presStyleCnt="0"/>
      <dgm:spPr/>
    </dgm:pt>
    <dgm:pt modelId="{C87AE496-102F-564A-A846-E39C1BFC7160}" type="pres">
      <dgm:prSet presAssocID="{CC7F978E-94FF-4F39-820F-CF5A3DF96438}" presName="spaceBetweenRectangles" presStyleCnt="0"/>
      <dgm:spPr/>
    </dgm:pt>
    <dgm:pt modelId="{DC52875C-8739-784C-9122-5D86057C7F1A}" type="pres">
      <dgm:prSet presAssocID="{D38B9127-FB86-425E-BD08-7A646BD8DE31}" presName="composite" presStyleCnt="0"/>
      <dgm:spPr/>
    </dgm:pt>
    <dgm:pt modelId="{49ABE9B0-350D-4E45-BFE3-19949D8264AB}" type="pres">
      <dgm:prSet presAssocID="{D38B9127-FB86-425E-BD08-7A646BD8DE31}" presName="ConnectorPoint" presStyleLbl="lnNode1" presStyleIdx="1" presStyleCnt="3"/>
      <dgm:spPr>
        <a:solidFill>
          <a:schemeClr val="accent2">
            <a:hueOff val="512346"/>
            <a:satOff val="219"/>
            <a:lumOff val="8824"/>
            <a:alphaOff val="0"/>
          </a:schemeClr>
        </a:solidFill>
        <a:ln w="6350" cap="flat" cmpd="sng" algn="ctr">
          <a:solidFill>
            <a:schemeClr val="lt1">
              <a:hueOff val="0"/>
              <a:satOff val="0"/>
              <a:lumOff val="0"/>
              <a:alphaOff val="0"/>
            </a:schemeClr>
          </a:solidFill>
          <a:prstDash val="solid"/>
        </a:ln>
        <a:effectLst/>
      </dgm:spPr>
    </dgm:pt>
    <dgm:pt modelId="{5B29A816-B190-B446-B85A-05ED44BC4D00}" type="pres">
      <dgm:prSet presAssocID="{D38B9127-FB86-425E-BD08-7A646BD8DE31}" presName="DropPinPlaceHolder" presStyleCnt="0"/>
      <dgm:spPr/>
    </dgm:pt>
    <dgm:pt modelId="{8AD6EA9F-775C-FA48-B23D-62D40F114FAE}" type="pres">
      <dgm:prSet presAssocID="{D38B9127-FB86-425E-BD08-7A646BD8DE31}" presName="DropPin" presStyleLbl="alignNode1" presStyleIdx="1" presStyleCnt="3"/>
      <dgm:spPr/>
    </dgm:pt>
    <dgm:pt modelId="{0BF8FC9A-6153-0A4F-9A93-52141B637CAC}" type="pres">
      <dgm:prSet presAssocID="{D38B9127-FB86-425E-BD08-7A646BD8DE31}"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D9E48788-DD09-2747-B5DB-0E8862712616}" type="pres">
      <dgm:prSet presAssocID="{D38B9127-FB86-425E-BD08-7A646BD8DE31}" presName="L2TextContainer" presStyleLbl="revTx" presStyleIdx="2" presStyleCnt="6">
        <dgm:presLayoutVars>
          <dgm:bulletEnabled val="1"/>
        </dgm:presLayoutVars>
      </dgm:prSet>
      <dgm:spPr/>
    </dgm:pt>
    <dgm:pt modelId="{E975E324-3984-2F43-8322-5B4453A03A95}" type="pres">
      <dgm:prSet presAssocID="{D38B9127-FB86-425E-BD08-7A646BD8DE31}" presName="L1TextContainer" presStyleLbl="revTx" presStyleIdx="3" presStyleCnt="6">
        <dgm:presLayoutVars>
          <dgm:chMax val="1"/>
          <dgm:chPref val="1"/>
          <dgm:bulletEnabled val="1"/>
        </dgm:presLayoutVars>
      </dgm:prSet>
      <dgm:spPr/>
    </dgm:pt>
    <dgm:pt modelId="{5560EA32-A607-F248-AFB3-371724A2E541}" type="pres">
      <dgm:prSet presAssocID="{D38B9127-FB86-425E-BD08-7A646BD8DE31}" presName="ConnectLine" presStyleLbl="sibTrans1D1" presStyleIdx="1" presStyleCnt="3"/>
      <dgm:spPr>
        <a:noFill/>
        <a:ln w="12700" cap="flat" cmpd="sng" algn="ctr">
          <a:solidFill>
            <a:schemeClr val="accent2">
              <a:hueOff val="512346"/>
              <a:satOff val="219"/>
              <a:lumOff val="8824"/>
              <a:alphaOff val="0"/>
            </a:schemeClr>
          </a:solidFill>
          <a:prstDash val="dash"/>
        </a:ln>
        <a:effectLst/>
      </dgm:spPr>
    </dgm:pt>
    <dgm:pt modelId="{C27B8430-0AFD-944A-ABAC-1A7F00FEBFA0}" type="pres">
      <dgm:prSet presAssocID="{D38B9127-FB86-425E-BD08-7A646BD8DE31}" presName="EmptyPlaceHolder" presStyleCnt="0"/>
      <dgm:spPr/>
    </dgm:pt>
    <dgm:pt modelId="{AAEFC36C-DC27-4A47-8115-03711C03ABE4}" type="pres">
      <dgm:prSet presAssocID="{B39A7476-A9FA-442A-98EE-425ADED165DD}" presName="spaceBetweenRectangles" presStyleCnt="0"/>
      <dgm:spPr/>
    </dgm:pt>
    <dgm:pt modelId="{8537742E-63F4-D84B-9EA0-08ED0A034713}" type="pres">
      <dgm:prSet presAssocID="{77C0203A-026E-4C1D-AB42-EB1E2860FC36}" presName="composite" presStyleCnt="0"/>
      <dgm:spPr/>
    </dgm:pt>
    <dgm:pt modelId="{EBCF28D6-1E00-C745-9502-8877245C7E1B}" type="pres">
      <dgm:prSet presAssocID="{77C0203A-026E-4C1D-AB42-EB1E2860FC36}" presName="ConnectorPoint" presStyleLbl="lnNode1" presStyleIdx="2" presStyleCnt="3"/>
      <dgm:spPr>
        <a:solidFill>
          <a:schemeClr val="accent2">
            <a:hueOff val="1024692"/>
            <a:satOff val="437"/>
            <a:lumOff val="17647"/>
            <a:alphaOff val="0"/>
          </a:schemeClr>
        </a:solidFill>
        <a:ln w="6350" cap="flat" cmpd="sng" algn="ctr">
          <a:solidFill>
            <a:schemeClr val="lt1">
              <a:hueOff val="0"/>
              <a:satOff val="0"/>
              <a:lumOff val="0"/>
              <a:alphaOff val="0"/>
            </a:schemeClr>
          </a:solidFill>
          <a:prstDash val="solid"/>
        </a:ln>
        <a:effectLst/>
      </dgm:spPr>
    </dgm:pt>
    <dgm:pt modelId="{F59848DD-7C73-5F47-9AFC-C79F93063C37}" type="pres">
      <dgm:prSet presAssocID="{77C0203A-026E-4C1D-AB42-EB1E2860FC36}" presName="DropPinPlaceHolder" presStyleCnt="0"/>
      <dgm:spPr/>
    </dgm:pt>
    <dgm:pt modelId="{82D3FA92-51C0-A748-9433-C8C7A9E61E5D}" type="pres">
      <dgm:prSet presAssocID="{77C0203A-026E-4C1D-AB42-EB1E2860FC36}" presName="DropPin" presStyleLbl="alignNode1" presStyleIdx="2" presStyleCnt="3"/>
      <dgm:spPr/>
    </dgm:pt>
    <dgm:pt modelId="{6EABA66B-B0CE-6C43-80BA-85A4E14EF980}" type="pres">
      <dgm:prSet presAssocID="{77C0203A-026E-4C1D-AB42-EB1E2860FC36}"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457FD798-3B56-CA47-B6D8-FB19C789AAEA}" type="pres">
      <dgm:prSet presAssocID="{77C0203A-026E-4C1D-AB42-EB1E2860FC36}" presName="L2TextContainer" presStyleLbl="revTx" presStyleIdx="4" presStyleCnt="6">
        <dgm:presLayoutVars>
          <dgm:bulletEnabled val="1"/>
        </dgm:presLayoutVars>
      </dgm:prSet>
      <dgm:spPr/>
    </dgm:pt>
    <dgm:pt modelId="{3F2E139B-873E-CC45-A0BB-5E6ADFCCEDD0}" type="pres">
      <dgm:prSet presAssocID="{77C0203A-026E-4C1D-AB42-EB1E2860FC36}" presName="L1TextContainer" presStyleLbl="revTx" presStyleIdx="5" presStyleCnt="6">
        <dgm:presLayoutVars>
          <dgm:chMax val="1"/>
          <dgm:chPref val="1"/>
          <dgm:bulletEnabled val="1"/>
        </dgm:presLayoutVars>
      </dgm:prSet>
      <dgm:spPr/>
    </dgm:pt>
    <dgm:pt modelId="{E19BE179-B4F5-B344-A9D0-BA88FF0B5A3E}" type="pres">
      <dgm:prSet presAssocID="{77C0203A-026E-4C1D-AB42-EB1E2860FC36}" presName="ConnectLine" presStyleLbl="sibTrans1D1" presStyleIdx="2" presStyleCnt="3"/>
      <dgm:spPr>
        <a:noFill/>
        <a:ln w="12700" cap="flat" cmpd="sng" algn="ctr">
          <a:solidFill>
            <a:schemeClr val="accent2">
              <a:hueOff val="1024692"/>
              <a:satOff val="437"/>
              <a:lumOff val="17647"/>
              <a:alphaOff val="0"/>
            </a:schemeClr>
          </a:solidFill>
          <a:prstDash val="dash"/>
        </a:ln>
        <a:effectLst/>
      </dgm:spPr>
    </dgm:pt>
    <dgm:pt modelId="{4F51DAB5-EDE2-9143-BABA-5FBDE9B3BABC}" type="pres">
      <dgm:prSet presAssocID="{77C0203A-026E-4C1D-AB42-EB1E2860FC36}" presName="EmptyPlaceHolder" presStyleCnt="0"/>
      <dgm:spPr/>
    </dgm:pt>
  </dgm:ptLst>
  <dgm:cxnLst>
    <dgm:cxn modelId="{F92E7139-8EE1-4F73-8F97-BAD7774CFF28}" srcId="{9B647DFA-6DB9-465B-ACDA-F6B29E5D0DEE}" destId="{77C0203A-026E-4C1D-AB42-EB1E2860FC36}" srcOrd="2" destOrd="0" parTransId="{5BAA29E9-E09B-49C7-9C0D-28749F53F55E}" sibTransId="{3BC5CE47-4DC3-4746-B1B1-F89764F895D8}"/>
    <dgm:cxn modelId="{69CBDA3B-7E73-E84D-86B4-9086105A98A3}" type="presOf" srcId="{F0F3FDBE-6451-4A49-BC90-5334BCAD364A}" destId="{457FD798-3B56-CA47-B6D8-FB19C789AAEA}" srcOrd="0" destOrd="0" presId="urn:microsoft.com/office/officeart/2017/3/layout/DropPinTimeline"/>
    <dgm:cxn modelId="{1D040F3D-A91C-BD40-A648-5A4EF5CFC636}" type="presOf" srcId="{77C0203A-026E-4C1D-AB42-EB1E2860FC36}" destId="{3F2E139B-873E-CC45-A0BB-5E6ADFCCEDD0}" srcOrd="0" destOrd="0" presId="urn:microsoft.com/office/officeart/2017/3/layout/DropPinTimeline"/>
    <dgm:cxn modelId="{FBC33147-088C-4094-92D9-0CF17BE9453B}" srcId="{9B647DFA-6DB9-465B-ACDA-F6B29E5D0DEE}" destId="{B82E9907-80BE-48EF-B7F7-1B8F9ED84BA0}" srcOrd="0" destOrd="0" parTransId="{327B02E7-901A-41C5-A238-EBBAD65B6083}" sibTransId="{CC7F978E-94FF-4F39-820F-CF5A3DF96438}"/>
    <dgm:cxn modelId="{99594C4F-1E46-DF46-ABEA-828100261F67}" type="presOf" srcId="{9B647DFA-6DB9-465B-ACDA-F6B29E5D0DEE}" destId="{E61D7EFE-8D9C-1244-9B72-08F65512937A}" srcOrd="0" destOrd="0" presId="urn:microsoft.com/office/officeart/2017/3/layout/DropPinTimeline"/>
    <dgm:cxn modelId="{7F5D0951-E350-46E5-A4AF-0508F9E98E78}" srcId="{D38B9127-FB86-425E-BD08-7A646BD8DE31}" destId="{F4E37696-69E0-4A26-BE5C-0A36C7DE6E2F}" srcOrd="0" destOrd="0" parTransId="{790B3318-DC3E-449D-BBEC-D07DD91FCED8}" sibTransId="{2E77363E-F66C-473B-89D0-D12CF5ADD44A}"/>
    <dgm:cxn modelId="{BA04F16E-D212-AE4F-9159-6988C2BE4E25}" type="presOf" srcId="{B82E9907-80BE-48EF-B7F7-1B8F9ED84BA0}" destId="{406A13DF-B13D-BD47-A34C-85528B8364D5}" srcOrd="0" destOrd="0" presId="urn:microsoft.com/office/officeart/2017/3/layout/DropPinTimeline"/>
    <dgm:cxn modelId="{16F53075-BA74-A540-A26F-D3551A5BC45D}" type="presOf" srcId="{FBFE3D01-B1B2-49CA-BBB2-EB1BACBA05DB}" destId="{837DDF36-81C3-EF43-B89D-3206EEF735FE}" srcOrd="0" destOrd="0" presId="urn:microsoft.com/office/officeart/2017/3/layout/DropPinTimeline"/>
    <dgm:cxn modelId="{BDA4457F-C025-4A5E-BCB1-EE0368BD255F}" srcId="{9B647DFA-6DB9-465B-ACDA-F6B29E5D0DEE}" destId="{D38B9127-FB86-425E-BD08-7A646BD8DE31}" srcOrd="1" destOrd="0" parTransId="{FC381D07-5EDD-4BB6-8EAC-AF59A4DE0AC2}" sibTransId="{B39A7476-A9FA-442A-98EE-425ADED165DD}"/>
    <dgm:cxn modelId="{4F64CBAA-88AF-4E4D-B248-77C34C3CB385}" type="presOf" srcId="{F4E37696-69E0-4A26-BE5C-0A36C7DE6E2F}" destId="{D9E48788-DD09-2747-B5DB-0E8862712616}" srcOrd="0" destOrd="0" presId="urn:microsoft.com/office/officeart/2017/3/layout/DropPinTimeline"/>
    <dgm:cxn modelId="{B30923BD-89D1-4C6F-935D-6685EB03C39A}" srcId="{B82E9907-80BE-48EF-B7F7-1B8F9ED84BA0}" destId="{FBFE3D01-B1B2-49CA-BBB2-EB1BACBA05DB}" srcOrd="0" destOrd="0" parTransId="{5976A932-D8B0-4332-A80D-05A96889248C}" sibTransId="{6C263852-3115-42E7-9C85-FED934CE769D}"/>
    <dgm:cxn modelId="{99A3E4C6-D90E-5D4B-A9AD-8C64F9CB5825}" type="presOf" srcId="{D38B9127-FB86-425E-BD08-7A646BD8DE31}" destId="{E975E324-3984-2F43-8322-5B4453A03A95}" srcOrd="0" destOrd="0" presId="urn:microsoft.com/office/officeart/2017/3/layout/DropPinTimeline"/>
    <dgm:cxn modelId="{69E369CB-D365-4B2C-A161-E00B097C54E1}" srcId="{77C0203A-026E-4C1D-AB42-EB1E2860FC36}" destId="{F0F3FDBE-6451-4A49-BC90-5334BCAD364A}" srcOrd="0" destOrd="0" parTransId="{06B585DE-5FDB-4271-8A5F-A1E01DBB0109}" sibTransId="{016E0638-9164-485E-B42A-86524B41DEBC}"/>
    <dgm:cxn modelId="{D2D27B7A-211B-8541-9C2D-50F39ECB877C}" type="presParOf" srcId="{E61D7EFE-8D9C-1244-9B72-08F65512937A}" destId="{C42840BC-32E9-614D-8278-FFD7882D7E76}" srcOrd="0" destOrd="0" presId="urn:microsoft.com/office/officeart/2017/3/layout/DropPinTimeline"/>
    <dgm:cxn modelId="{0587BE75-B4D3-714B-B4A2-AFE023ACEF86}" type="presParOf" srcId="{E61D7EFE-8D9C-1244-9B72-08F65512937A}" destId="{79D8AC3D-2DFD-914D-8488-CE02DB7D7EFE}" srcOrd="1" destOrd="0" presId="urn:microsoft.com/office/officeart/2017/3/layout/DropPinTimeline"/>
    <dgm:cxn modelId="{3D6E1DF6-9894-1B4E-AFBD-5B697756B253}" type="presParOf" srcId="{79D8AC3D-2DFD-914D-8488-CE02DB7D7EFE}" destId="{2321D564-BFC3-5449-8354-CCD7B0625610}" srcOrd="0" destOrd="0" presId="urn:microsoft.com/office/officeart/2017/3/layout/DropPinTimeline"/>
    <dgm:cxn modelId="{40B24696-50D6-EA47-A5E2-86F148BA2AF5}" type="presParOf" srcId="{2321D564-BFC3-5449-8354-CCD7B0625610}" destId="{53F91210-3DF2-5B47-A710-51C28EE4B04E}" srcOrd="0" destOrd="0" presId="urn:microsoft.com/office/officeart/2017/3/layout/DropPinTimeline"/>
    <dgm:cxn modelId="{62F56E2E-B8DB-4641-A298-AB5C0E27290D}" type="presParOf" srcId="{2321D564-BFC3-5449-8354-CCD7B0625610}" destId="{61AE499D-A63C-D247-B9D6-70E01B7A27D4}" srcOrd="1" destOrd="0" presId="urn:microsoft.com/office/officeart/2017/3/layout/DropPinTimeline"/>
    <dgm:cxn modelId="{342AF72C-AA41-2147-B72C-A9B111513B25}" type="presParOf" srcId="{61AE499D-A63C-D247-B9D6-70E01B7A27D4}" destId="{98EC423D-0D0D-BB48-8A30-3F2CA2D0E13D}" srcOrd="0" destOrd="0" presId="urn:microsoft.com/office/officeart/2017/3/layout/DropPinTimeline"/>
    <dgm:cxn modelId="{ECD2D312-288C-1E4D-A6D6-1F32141103C9}" type="presParOf" srcId="{61AE499D-A63C-D247-B9D6-70E01B7A27D4}" destId="{A74D0BC4-C414-F443-B377-1CABA343A181}" srcOrd="1" destOrd="0" presId="urn:microsoft.com/office/officeart/2017/3/layout/DropPinTimeline"/>
    <dgm:cxn modelId="{CC42927F-9BBA-8144-9A7A-F43A612179B9}" type="presParOf" srcId="{2321D564-BFC3-5449-8354-CCD7B0625610}" destId="{837DDF36-81C3-EF43-B89D-3206EEF735FE}" srcOrd="2" destOrd="0" presId="urn:microsoft.com/office/officeart/2017/3/layout/DropPinTimeline"/>
    <dgm:cxn modelId="{F4A27852-F4E0-3148-BB9A-9C1D69C8F144}" type="presParOf" srcId="{2321D564-BFC3-5449-8354-CCD7B0625610}" destId="{406A13DF-B13D-BD47-A34C-85528B8364D5}" srcOrd="3" destOrd="0" presId="urn:microsoft.com/office/officeart/2017/3/layout/DropPinTimeline"/>
    <dgm:cxn modelId="{76E01A71-F932-8D4A-A0C5-560F07C2B170}" type="presParOf" srcId="{2321D564-BFC3-5449-8354-CCD7B0625610}" destId="{C2E9D2BE-72E9-0C42-9125-024F8F8184B4}" srcOrd="4" destOrd="0" presId="urn:microsoft.com/office/officeart/2017/3/layout/DropPinTimeline"/>
    <dgm:cxn modelId="{FD65494F-B258-A842-BFEF-B498C0641D92}" type="presParOf" srcId="{2321D564-BFC3-5449-8354-CCD7B0625610}" destId="{252E2E0E-A6A5-654F-AC63-5940E68E7A21}" srcOrd="5" destOrd="0" presId="urn:microsoft.com/office/officeart/2017/3/layout/DropPinTimeline"/>
    <dgm:cxn modelId="{EBFAEEE5-E471-0244-A071-E9949AE6085B}" type="presParOf" srcId="{79D8AC3D-2DFD-914D-8488-CE02DB7D7EFE}" destId="{C87AE496-102F-564A-A846-E39C1BFC7160}" srcOrd="1" destOrd="0" presId="urn:microsoft.com/office/officeart/2017/3/layout/DropPinTimeline"/>
    <dgm:cxn modelId="{8F80687E-2616-1F48-BE43-168059A06D97}" type="presParOf" srcId="{79D8AC3D-2DFD-914D-8488-CE02DB7D7EFE}" destId="{DC52875C-8739-784C-9122-5D86057C7F1A}" srcOrd="2" destOrd="0" presId="urn:microsoft.com/office/officeart/2017/3/layout/DropPinTimeline"/>
    <dgm:cxn modelId="{58E3DCC6-5E9D-BA4F-A92F-02D59597B25D}" type="presParOf" srcId="{DC52875C-8739-784C-9122-5D86057C7F1A}" destId="{49ABE9B0-350D-4E45-BFE3-19949D8264AB}" srcOrd="0" destOrd="0" presId="urn:microsoft.com/office/officeart/2017/3/layout/DropPinTimeline"/>
    <dgm:cxn modelId="{A0A12E22-02EB-8A4C-BDEC-4938E43572E1}" type="presParOf" srcId="{DC52875C-8739-784C-9122-5D86057C7F1A}" destId="{5B29A816-B190-B446-B85A-05ED44BC4D00}" srcOrd="1" destOrd="0" presId="urn:microsoft.com/office/officeart/2017/3/layout/DropPinTimeline"/>
    <dgm:cxn modelId="{AF5213F6-5B66-D145-BE59-4EECBE146ECC}" type="presParOf" srcId="{5B29A816-B190-B446-B85A-05ED44BC4D00}" destId="{8AD6EA9F-775C-FA48-B23D-62D40F114FAE}" srcOrd="0" destOrd="0" presId="urn:microsoft.com/office/officeart/2017/3/layout/DropPinTimeline"/>
    <dgm:cxn modelId="{B5286B84-3D5E-3F45-B645-92F6D21FA69B}" type="presParOf" srcId="{5B29A816-B190-B446-B85A-05ED44BC4D00}" destId="{0BF8FC9A-6153-0A4F-9A93-52141B637CAC}" srcOrd="1" destOrd="0" presId="urn:microsoft.com/office/officeart/2017/3/layout/DropPinTimeline"/>
    <dgm:cxn modelId="{ED3EDCD6-DBAF-6347-9DF5-202B72CEFA2E}" type="presParOf" srcId="{DC52875C-8739-784C-9122-5D86057C7F1A}" destId="{D9E48788-DD09-2747-B5DB-0E8862712616}" srcOrd="2" destOrd="0" presId="urn:microsoft.com/office/officeart/2017/3/layout/DropPinTimeline"/>
    <dgm:cxn modelId="{6F47B908-430F-D143-987C-8787A9DDA88A}" type="presParOf" srcId="{DC52875C-8739-784C-9122-5D86057C7F1A}" destId="{E975E324-3984-2F43-8322-5B4453A03A95}" srcOrd="3" destOrd="0" presId="urn:microsoft.com/office/officeart/2017/3/layout/DropPinTimeline"/>
    <dgm:cxn modelId="{D799FC46-4DA9-5F47-A6CA-027165E726C5}" type="presParOf" srcId="{DC52875C-8739-784C-9122-5D86057C7F1A}" destId="{5560EA32-A607-F248-AFB3-371724A2E541}" srcOrd="4" destOrd="0" presId="urn:microsoft.com/office/officeart/2017/3/layout/DropPinTimeline"/>
    <dgm:cxn modelId="{706C1DF7-4D8C-034F-9668-D6E665C5A9AB}" type="presParOf" srcId="{DC52875C-8739-784C-9122-5D86057C7F1A}" destId="{C27B8430-0AFD-944A-ABAC-1A7F00FEBFA0}" srcOrd="5" destOrd="0" presId="urn:microsoft.com/office/officeart/2017/3/layout/DropPinTimeline"/>
    <dgm:cxn modelId="{3F6DEEE0-5DD2-6848-8DFA-E678A30CA66F}" type="presParOf" srcId="{79D8AC3D-2DFD-914D-8488-CE02DB7D7EFE}" destId="{AAEFC36C-DC27-4A47-8115-03711C03ABE4}" srcOrd="3" destOrd="0" presId="urn:microsoft.com/office/officeart/2017/3/layout/DropPinTimeline"/>
    <dgm:cxn modelId="{8E0230C8-5B63-CA45-BDA4-EB56EC1F7D64}" type="presParOf" srcId="{79D8AC3D-2DFD-914D-8488-CE02DB7D7EFE}" destId="{8537742E-63F4-D84B-9EA0-08ED0A034713}" srcOrd="4" destOrd="0" presId="urn:microsoft.com/office/officeart/2017/3/layout/DropPinTimeline"/>
    <dgm:cxn modelId="{0FB9BA45-5E80-9642-8F75-8C7DA5C48E9C}" type="presParOf" srcId="{8537742E-63F4-D84B-9EA0-08ED0A034713}" destId="{EBCF28D6-1E00-C745-9502-8877245C7E1B}" srcOrd="0" destOrd="0" presId="urn:microsoft.com/office/officeart/2017/3/layout/DropPinTimeline"/>
    <dgm:cxn modelId="{7EFBBA46-85E6-8E4D-86E4-9D4073714D7F}" type="presParOf" srcId="{8537742E-63F4-D84B-9EA0-08ED0A034713}" destId="{F59848DD-7C73-5F47-9AFC-C79F93063C37}" srcOrd="1" destOrd="0" presId="urn:microsoft.com/office/officeart/2017/3/layout/DropPinTimeline"/>
    <dgm:cxn modelId="{8B21E6E8-C31F-8B4C-A91F-03046C604A66}" type="presParOf" srcId="{F59848DD-7C73-5F47-9AFC-C79F93063C37}" destId="{82D3FA92-51C0-A748-9433-C8C7A9E61E5D}" srcOrd="0" destOrd="0" presId="urn:microsoft.com/office/officeart/2017/3/layout/DropPinTimeline"/>
    <dgm:cxn modelId="{9CA4842F-7A8B-D542-AAB0-8BBBD9EE6626}" type="presParOf" srcId="{F59848DD-7C73-5F47-9AFC-C79F93063C37}" destId="{6EABA66B-B0CE-6C43-80BA-85A4E14EF980}" srcOrd="1" destOrd="0" presId="urn:microsoft.com/office/officeart/2017/3/layout/DropPinTimeline"/>
    <dgm:cxn modelId="{3B54160D-64E8-DD42-ACC2-EA21B58DE0D9}" type="presParOf" srcId="{8537742E-63F4-D84B-9EA0-08ED0A034713}" destId="{457FD798-3B56-CA47-B6D8-FB19C789AAEA}" srcOrd="2" destOrd="0" presId="urn:microsoft.com/office/officeart/2017/3/layout/DropPinTimeline"/>
    <dgm:cxn modelId="{36890B81-DD4C-B84F-876C-0AEB2D69DFA0}" type="presParOf" srcId="{8537742E-63F4-D84B-9EA0-08ED0A034713}" destId="{3F2E139B-873E-CC45-A0BB-5E6ADFCCEDD0}" srcOrd="3" destOrd="0" presId="urn:microsoft.com/office/officeart/2017/3/layout/DropPinTimeline"/>
    <dgm:cxn modelId="{ADD91822-0282-BB47-84E6-96DF28E236F3}" type="presParOf" srcId="{8537742E-63F4-D84B-9EA0-08ED0A034713}" destId="{E19BE179-B4F5-B344-A9D0-BA88FF0B5A3E}" srcOrd="4" destOrd="0" presId="urn:microsoft.com/office/officeart/2017/3/layout/DropPinTimeline"/>
    <dgm:cxn modelId="{9F8AFCFE-B952-8E44-B522-FDDD287CECCA}" type="presParOf" srcId="{8537742E-63F4-D84B-9EA0-08ED0A034713}" destId="{4F51DAB5-EDE2-9143-BABA-5FBDE9B3BABC}"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888EB4-E666-4A54-AB0D-82A46170297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CD2A899-CDC0-4A50-AEAE-E1B9E5CAFE1D}">
      <dgm:prSet/>
      <dgm:spPr/>
      <dgm:t>
        <a:bodyPr/>
        <a:lstStyle/>
        <a:p>
          <a:pPr>
            <a:lnSpc>
              <a:spcPct val="100000"/>
            </a:lnSpc>
          </a:pPr>
          <a:r>
            <a:rPr lang="en-US"/>
            <a:t>Cut out and glue the Essay Information Sheet in your workbook</a:t>
          </a:r>
        </a:p>
      </dgm:t>
    </dgm:pt>
    <dgm:pt modelId="{C0C6BB43-831E-48C1-B357-3A79231E743D}" type="parTrans" cxnId="{9A60DA32-B956-44D1-A344-DCE95A676F00}">
      <dgm:prSet/>
      <dgm:spPr/>
      <dgm:t>
        <a:bodyPr/>
        <a:lstStyle/>
        <a:p>
          <a:endParaRPr lang="en-US"/>
        </a:p>
      </dgm:t>
    </dgm:pt>
    <dgm:pt modelId="{7E6117B3-2C47-4953-B9EB-A207C4024C8C}" type="sibTrans" cxnId="{9A60DA32-B956-44D1-A344-DCE95A676F00}">
      <dgm:prSet/>
      <dgm:spPr/>
      <dgm:t>
        <a:bodyPr/>
        <a:lstStyle/>
        <a:p>
          <a:endParaRPr lang="en-US"/>
        </a:p>
      </dgm:t>
    </dgm:pt>
    <dgm:pt modelId="{8C62710D-F5A8-460B-B3E5-491F626D2A50}">
      <dgm:prSet/>
      <dgm:spPr/>
      <dgm:t>
        <a:bodyPr/>
        <a:lstStyle/>
        <a:p>
          <a:pPr>
            <a:lnSpc>
              <a:spcPct val="100000"/>
            </a:lnSpc>
          </a:pPr>
          <a:r>
            <a:rPr lang="en-US"/>
            <a:t>We will read through the information provided and I will answer any questions during this time.</a:t>
          </a:r>
        </a:p>
      </dgm:t>
    </dgm:pt>
    <dgm:pt modelId="{E3B844CF-CDD8-4C37-BE45-FB35BBBEB3CC}" type="parTrans" cxnId="{4B11F3EE-E333-4F73-A9CC-902EEDAE13A7}">
      <dgm:prSet/>
      <dgm:spPr/>
      <dgm:t>
        <a:bodyPr/>
        <a:lstStyle/>
        <a:p>
          <a:endParaRPr lang="en-US"/>
        </a:p>
      </dgm:t>
    </dgm:pt>
    <dgm:pt modelId="{21E2B4AA-54E4-4EB7-87E6-89BBA64D0CFB}" type="sibTrans" cxnId="{4B11F3EE-E333-4F73-A9CC-902EEDAE13A7}">
      <dgm:prSet/>
      <dgm:spPr/>
      <dgm:t>
        <a:bodyPr/>
        <a:lstStyle/>
        <a:p>
          <a:endParaRPr lang="en-US"/>
        </a:p>
      </dgm:t>
    </dgm:pt>
    <dgm:pt modelId="{EA9EDCA6-031A-4F94-9D5A-4D9BFF36D9FF}" type="pres">
      <dgm:prSet presAssocID="{5E888EB4-E666-4A54-AB0D-82A461702976}" presName="root" presStyleCnt="0">
        <dgm:presLayoutVars>
          <dgm:dir/>
          <dgm:resizeHandles val="exact"/>
        </dgm:presLayoutVars>
      </dgm:prSet>
      <dgm:spPr/>
    </dgm:pt>
    <dgm:pt modelId="{884EF56B-27C0-40ED-A898-3BEFDD72DA97}" type="pres">
      <dgm:prSet presAssocID="{FCD2A899-CDC0-4A50-AEAE-E1B9E5CAFE1D}" presName="compNode" presStyleCnt="0"/>
      <dgm:spPr/>
    </dgm:pt>
    <dgm:pt modelId="{8478A4BF-72A5-4256-BDBB-D3ACD9C6BD4B}" type="pres">
      <dgm:prSet presAssocID="{FCD2A899-CDC0-4A50-AEAE-E1B9E5CAFE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issors"/>
        </a:ext>
      </dgm:extLst>
    </dgm:pt>
    <dgm:pt modelId="{37395D1A-3625-42B9-B084-7E91FA119F2C}" type="pres">
      <dgm:prSet presAssocID="{FCD2A899-CDC0-4A50-AEAE-E1B9E5CAFE1D}" presName="spaceRect" presStyleCnt="0"/>
      <dgm:spPr/>
    </dgm:pt>
    <dgm:pt modelId="{162ECAFC-D77C-4CB1-985D-2552BB5640AD}" type="pres">
      <dgm:prSet presAssocID="{FCD2A899-CDC0-4A50-AEAE-E1B9E5CAFE1D}" presName="textRect" presStyleLbl="revTx" presStyleIdx="0" presStyleCnt="2">
        <dgm:presLayoutVars>
          <dgm:chMax val="1"/>
          <dgm:chPref val="1"/>
        </dgm:presLayoutVars>
      </dgm:prSet>
      <dgm:spPr/>
    </dgm:pt>
    <dgm:pt modelId="{6E62C7AD-FA26-4E70-9851-2054D7E6B5A0}" type="pres">
      <dgm:prSet presAssocID="{7E6117B3-2C47-4953-B9EB-A207C4024C8C}" presName="sibTrans" presStyleCnt="0"/>
      <dgm:spPr/>
    </dgm:pt>
    <dgm:pt modelId="{4CE5E09E-5F32-42F6-850D-49CE2B02F053}" type="pres">
      <dgm:prSet presAssocID="{8C62710D-F5A8-460B-B3E5-491F626D2A50}" presName="compNode" presStyleCnt="0"/>
      <dgm:spPr/>
    </dgm:pt>
    <dgm:pt modelId="{28B766A4-E9AF-4A81-9580-7469A5B90155}" type="pres">
      <dgm:prSet presAssocID="{8C62710D-F5A8-460B-B3E5-491F626D2A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Book"/>
        </a:ext>
      </dgm:extLst>
    </dgm:pt>
    <dgm:pt modelId="{5E19A423-D486-4E1A-BFFD-D3BDA60DC55F}" type="pres">
      <dgm:prSet presAssocID="{8C62710D-F5A8-460B-B3E5-491F626D2A50}" presName="spaceRect" presStyleCnt="0"/>
      <dgm:spPr/>
    </dgm:pt>
    <dgm:pt modelId="{A742BE34-F15A-46FF-97A6-4C1D1D09A132}" type="pres">
      <dgm:prSet presAssocID="{8C62710D-F5A8-460B-B3E5-491F626D2A50}" presName="textRect" presStyleLbl="revTx" presStyleIdx="1" presStyleCnt="2">
        <dgm:presLayoutVars>
          <dgm:chMax val="1"/>
          <dgm:chPref val="1"/>
        </dgm:presLayoutVars>
      </dgm:prSet>
      <dgm:spPr/>
    </dgm:pt>
  </dgm:ptLst>
  <dgm:cxnLst>
    <dgm:cxn modelId="{F335810C-F069-48B5-B5E8-C9A0490A9A6C}" type="presOf" srcId="{5E888EB4-E666-4A54-AB0D-82A461702976}" destId="{EA9EDCA6-031A-4F94-9D5A-4D9BFF36D9FF}" srcOrd="0" destOrd="0" presId="urn:microsoft.com/office/officeart/2018/2/layout/IconLabelList"/>
    <dgm:cxn modelId="{9A60DA32-B956-44D1-A344-DCE95A676F00}" srcId="{5E888EB4-E666-4A54-AB0D-82A461702976}" destId="{FCD2A899-CDC0-4A50-AEAE-E1B9E5CAFE1D}" srcOrd="0" destOrd="0" parTransId="{C0C6BB43-831E-48C1-B357-3A79231E743D}" sibTransId="{7E6117B3-2C47-4953-B9EB-A207C4024C8C}"/>
    <dgm:cxn modelId="{9147BEA9-30FE-4405-B29A-40D68C8B1FB1}" type="presOf" srcId="{FCD2A899-CDC0-4A50-AEAE-E1B9E5CAFE1D}" destId="{162ECAFC-D77C-4CB1-985D-2552BB5640AD}" srcOrd="0" destOrd="0" presId="urn:microsoft.com/office/officeart/2018/2/layout/IconLabelList"/>
    <dgm:cxn modelId="{E1E3B6CC-1522-41CE-AB80-26EC0EA860FC}" type="presOf" srcId="{8C62710D-F5A8-460B-B3E5-491F626D2A50}" destId="{A742BE34-F15A-46FF-97A6-4C1D1D09A132}" srcOrd="0" destOrd="0" presId="urn:microsoft.com/office/officeart/2018/2/layout/IconLabelList"/>
    <dgm:cxn modelId="{4B11F3EE-E333-4F73-A9CC-902EEDAE13A7}" srcId="{5E888EB4-E666-4A54-AB0D-82A461702976}" destId="{8C62710D-F5A8-460B-B3E5-491F626D2A50}" srcOrd="1" destOrd="0" parTransId="{E3B844CF-CDD8-4C37-BE45-FB35BBBEB3CC}" sibTransId="{21E2B4AA-54E4-4EB7-87E6-89BBA64D0CFB}"/>
    <dgm:cxn modelId="{6DADCFD3-CB08-4F4D-A2A6-B6EE801CD0BB}" type="presParOf" srcId="{EA9EDCA6-031A-4F94-9D5A-4D9BFF36D9FF}" destId="{884EF56B-27C0-40ED-A898-3BEFDD72DA97}" srcOrd="0" destOrd="0" presId="urn:microsoft.com/office/officeart/2018/2/layout/IconLabelList"/>
    <dgm:cxn modelId="{BCEFEE57-D68F-4287-A7C5-3D28FDD455C8}" type="presParOf" srcId="{884EF56B-27C0-40ED-A898-3BEFDD72DA97}" destId="{8478A4BF-72A5-4256-BDBB-D3ACD9C6BD4B}" srcOrd="0" destOrd="0" presId="urn:microsoft.com/office/officeart/2018/2/layout/IconLabelList"/>
    <dgm:cxn modelId="{9AF44E3D-F95D-4861-BCA8-91A40F53A7D1}" type="presParOf" srcId="{884EF56B-27C0-40ED-A898-3BEFDD72DA97}" destId="{37395D1A-3625-42B9-B084-7E91FA119F2C}" srcOrd="1" destOrd="0" presId="urn:microsoft.com/office/officeart/2018/2/layout/IconLabelList"/>
    <dgm:cxn modelId="{8CAA097C-963F-4639-9632-32575C63FB98}" type="presParOf" srcId="{884EF56B-27C0-40ED-A898-3BEFDD72DA97}" destId="{162ECAFC-D77C-4CB1-985D-2552BB5640AD}" srcOrd="2" destOrd="0" presId="urn:microsoft.com/office/officeart/2018/2/layout/IconLabelList"/>
    <dgm:cxn modelId="{DDBFFE05-41FD-48E2-A214-ADE4F385C7A4}" type="presParOf" srcId="{EA9EDCA6-031A-4F94-9D5A-4D9BFF36D9FF}" destId="{6E62C7AD-FA26-4E70-9851-2054D7E6B5A0}" srcOrd="1" destOrd="0" presId="urn:microsoft.com/office/officeart/2018/2/layout/IconLabelList"/>
    <dgm:cxn modelId="{B78626A2-EB6D-418A-81A8-A3568A986088}" type="presParOf" srcId="{EA9EDCA6-031A-4F94-9D5A-4D9BFF36D9FF}" destId="{4CE5E09E-5F32-42F6-850D-49CE2B02F053}" srcOrd="2" destOrd="0" presId="urn:microsoft.com/office/officeart/2018/2/layout/IconLabelList"/>
    <dgm:cxn modelId="{B04AD6EC-3CDB-46E6-8AF4-BE3239D929E9}" type="presParOf" srcId="{4CE5E09E-5F32-42F6-850D-49CE2B02F053}" destId="{28B766A4-E9AF-4A81-9580-7469A5B90155}" srcOrd="0" destOrd="0" presId="urn:microsoft.com/office/officeart/2018/2/layout/IconLabelList"/>
    <dgm:cxn modelId="{67153472-166E-430E-9F39-5013580E6CA8}" type="presParOf" srcId="{4CE5E09E-5F32-42F6-850D-49CE2B02F053}" destId="{5E19A423-D486-4E1A-BFFD-D3BDA60DC55F}" srcOrd="1" destOrd="0" presId="urn:microsoft.com/office/officeart/2018/2/layout/IconLabelList"/>
    <dgm:cxn modelId="{0E1D92AF-7884-42F0-848B-77067972A244}" type="presParOf" srcId="{4CE5E09E-5F32-42F6-850D-49CE2B02F053}" destId="{A742BE34-F15A-46FF-97A6-4C1D1D09A1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840BC-32E9-614D-8278-FFD7882D7E76}">
      <dsp:nvSpPr>
        <dsp:cNvPr id="0" name=""/>
        <dsp:cNvSpPr/>
      </dsp:nvSpPr>
      <dsp:spPr>
        <a:xfrm>
          <a:off x="0" y="1893040"/>
          <a:ext cx="1005839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98EC423D-0D0D-BB48-8A30-3F2CA2D0E13D}">
      <dsp:nvSpPr>
        <dsp:cNvPr id="0" name=""/>
        <dsp:cNvSpPr/>
      </dsp:nvSpPr>
      <dsp:spPr>
        <a:xfrm rot="8100000">
          <a:off x="64606" y="436271"/>
          <a:ext cx="278424" cy="278424"/>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4D0BC4-C414-F443-B377-1CABA343A181}">
      <dsp:nvSpPr>
        <dsp:cNvPr id="0" name=""/>
        <dsp:cNvSpPr/>
      </dsp:nvSpPr>
      <dsp:spPr>
        <a:xfrm>
          <a:off x="95537" y="467202"/>
          <a:ext cx="216563" cy="21656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37DDF36-81C3-EF43-B89D-3206EEF735FE}">
      <dsp:nvSpPr>
        <dsp:cNvPr id="0" name=""/>
        <dsp:cNvSpPr/>
      </dsp:nvSpPr>
      <dsp:spPr>
        <a:xfrm>
          <a:off x="400695" y="772360"/>
          <a:ext cx="4175829" cy="112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(today) – Introductions, Body Paragraphs, and Conclusions</a:t>
          </a:r>
        </a:p>
      </dsp:txBody>
      <dsp:txXfrm>
        <a:off x="400695" y="772360"/>
        <a:ext cx="4175829" cy="1120679"/>
      </dsp:txXfrm>
    </dsp:sp>
    <dsp:sp modelId="{406A13DF-B13D-BD47-A34C-85528B8364D5}">
      <dsp:nvSpPr>
        <dsp:cNvPr id="0" name=""/>
        <dsp:cNvSpPr/>
      </dsp:nvSpPr>
      <dsp:spPr>
        <a:xfrm>
          <a:off x="400695" y="378607"/>
          <a:ext cx="4175829" cy="39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WEDNESDAY</a:t>
          </a:r>
        </a:p>
      </dsp:txBody>
      <dsp:txXfrm>
        <a:off x="400695" y="378607"/>
        <a:ext cx="4175829" cy="393752"/>
      </dsp:txXfrm>
    </dsp:sp>
    <dsp:sp modelId="{C2E9D2BE-72E9-0C42-9125-024F8F8184B4}">
      <dsp:nvSpPr>
        <dsp:cNvPr id="0" name=""/>
        <dsp:cNvSpPr/>
      </dsp:nvSpPr>
      <dsp:spPr>
        <a:xfrm>
          <a:off x="203819" y="772360"/>
          <a:ext cx="0" cy="1120679"/>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3F91210-3DF2-5B47-A710-51C28EE4B04E}">
      <dsp:nvSpPr>
        <dsp:cNvPr id="0" name=""/>
        <dsp:cNvSpPr/>
      </dsp:nvSpPr>
      <dsp:spPr>
        <a:xfrm>
          <a:off x="167690" y="1857602"/>
          <a:ext cx="70875" cy="70875"/>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6EA9F-775C-FA48-B23D-62D40F114FAE}">
      <dsp:nvSpPr>
        <dsp:cNvPr id="0" name=""/>
        <dsp:cNvSpPr/>
      </dsp:nvSpPr>
      <dsp:spPr>
        <a:xfrm rot="18900000">
          <a:off x="2571303" y="3071383"/>
          <a:ext cx="278424" cy="278424"/>
        </a:xfrm>
        <a:prstGeom prst="teardrop">
          <a:avLst>
            <a:gd name="adj" fmla="val 115000"/>
          </a:avLst>
        </a:prstGeom>
        <a:solidFill>
          <a:schemeClr val="accent2">
            <a:hueOff val="512346"/>
            <a:satOff val="219"/>
            <a:lumOff val="8824"/>
            <a:alphaOff val="0"/>
          </a:schemeClr>
        </a:solidFill>
        <a:ln w="15875" cap="flat" cmpd="sng" algn="ctr">
          <a:solidFill>
            <a:schemeClr val="accent2">
              <a:hueOff val="512346"/>
              <a:satOff val="219"/>
              <a:lumOff val="8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8FC9A-6153-0A4F-9A93-52141B637CAC}">
      <dsp:nvSpPr>
        <dsp:cNvPr id="0" name=""/>
        <dsp:cNvSpPr/>
      </dsp:nvSpPr>
      <dsp:spPr>
        <a:xfrm>
          <a:off x="2602234" y="3102313"/>
          <a:ext cx="216563" cy="21656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D9E48788-DD09-2747-B5DB-0E8862712616}">
      <dsp:nvSpPr>
        <dsp:cNvPr id="0" name=""/>
        <dsp:cNvSpPr/>
      </dsp:nvSpPr>
      <dsp:spPr>
        <a:xfrm>
          <a:off x="2907392" y="1893040"/>
          <a:ext cx="4175829" cy="112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Review of Essay Writing, Sample Essay Analysis, Prep Time (notes page)</a:t>
          </a:r>
        </a:p>
      </dsp:txBody>
      <dsp:txXfrm>
        <a:off x="2907392" y="1893040"/>
        <a:ext cx="4175829" cy="1120679"/>
      </dsp:txXfrm>
    </dsp:sp>
    <dsp:sp modelId="{E975E324-3984-2F43-8322-5B4453A03A95}">
      <dsp:nvSpPr>
        <dsp:cNvPr id="0" name=""/>
        <dsp:cNvSpPr/>
      </dsp:nvSpPr>
      <dsp:spPr>
        <a:xfrm>
          <a:off x="2907392" y="3013719"/>
          <a:ext cx="4175829" cy="39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THURSDAY</a:t>
          </a:r>
        </a:p>
      </dsp:txBody>
      <dsp:txXfrm>
        <a:off x="2907392" y="3013719"/>
        <a:ext cx="4175829" cy="393752"/>
      </dsp:txXfrm>
    </dsp:sp>
    <dsp:sp modelId="{5560EA32-A607-F248-AFB3-371724A2E541}">
      <dsp:nvSpPr>
        <dsp:cNvPr id="0" name=""/>
        <dsp:cNvSpPr/>
      </dsp:nvSpPr>
      <dsp:spPr>
        <a:xfrm>
          <a:off x="2710516" y="1893040"/>
          <a:ext cx="0" cy="1120679"/>
        </a:xfrm>
        <a:prstGeom prst="line">
          <a:avLst/>
        </a:prstGeom>
        <a:noFill/>
        <a:ln w="12700" cap="flat" cmpd="sng" algn="ctr">
          <a:solidFill>
            <a:schemeClr val="accent2">
              <a:hueOff val="512346"/>
              <a:satOff val="219"/>
              <a:lumOff val="8824"/>
              <a:alphaOff val="0"/>
            </a:schemeClr>
          </a:solidFill>
          <a:prstDash val="dash"/>
        </a:ln>
        <a:effectLst/>
      </dsp:spPr>
      <dsp:style>
        <a:lnRef idx="1">
          <a:scrgbClr r="0" g="0" b="0"/>
        </a:lnRef>
        <a:fillRef idx="0">
          <a:scrgbClr r="0" g="0" b="0"/>
        </a:fillRef>
        <a:effectRef idx="0">
          <a:scrgbClr r="0" g="0" b="0"/>
        </a:effectRef>
        <a:fontRef idx="minor"/>
      </dsp:style>
    </dsp:sp>
    <dsp:sp modelId="{49ABE9B0-350D-4E45-BFE3-19949D8264AB}">
      <dsp:nvSpPr>
        <dsp:cNvPr id="0" name=""/>
        <dsp:cNvSpPr/>
      </dsp:nvSpPr>
      <dsp:spPr>
        <a:xfrm>
          <a:off x="2674387" y="1857602"/>
          <a:ext cx="70875" cy="70875"/>
        </a:xfrm>
        <a:prstGeom prst="ellipse">
          <a:avLst/>
        </a:prstGeom>
        <a:solidFill>
          <a:schemeClr val="accent2">
            <a:hueOff val="512346"/>
            <a:satOff val="219"/>
            <a:lumOff val="8824"/>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D3FA92-51C0-A748-9433-C8C7A9E61E5D}">
      <dsp:nvSpPr>
        <dsp:cNvPr id="0" name=""/>
        <dsp:cNvSpPr/>
      </dsp:nvSpPr>
      <dsp:spPr>
        <a:xfrm rot="8100000">
          <a:off x="5078000" y="436271"/>
          <a:ext cx="278424" cy="278424"/>
        </a:xfrm>
        <a:prstGeom prst="teardrop">
          <a:avLst>
            <a:gd name="adj" fmla="val 115000"/>
          </a:avLst>
        </a:prstGeom>
        <a:solidFill>
          <a:schemeClr val="accent2">
            <a:hueOff val="1024692"/>
            <a:satOff val="437"/>
            <a:lumOff val="17647"/>
            <a:alphaOff val="0"/>
          </a:schemeClr>
        </a:solidFill>
        <a:ln w="15875" cap="flat" cmpd="sng" algn="ctr">
          <a:solidFill>
            <a:schemeClr val="accent2">
              <a:hueOff val="1024692"/>
              <a:satOff val="437"/>
              <a:lumOff val="17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BA66B-B0CE-6C43-80BA-85A4E14EF980}">
      <dsp:nvSpPr>
        <dsp:cNvPr id="0" name=""/>
        <dsp:cNvSpPr/>
      </dsp:nvSpPr>
      <dsp:spPr>
        <a:xfrm>
          <a:off x="5108931" y="467202"/>
          <a:ext cx="216563" cy="21656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457FD798-3B56-CA47-B6D8-FB19C789AAEA}">
      <dsp:nvSpPr>
        <dsp:cNvPr id="0" name=""/>
        <dsp:cNvSpPr/>
      </dsp:nvSpPr>
      <dsp:spPr>
        <a:xfrm>
          <a:off x="5414089" y="772360"/>
          <a:ext cx="4175829" cy="112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In-class essay writing time (EVERYTHING DUE)</a:t>
          </a:r>
        </a:p>
      </dsp:txBody>
      <dsp:txXfrm>
        <a:off x="5414089" y="772360"/>
        <a:ext cx="4175829" cy="1120679"/>
      </dsp:txXfrm>
    </dsp:sp>
    <dsp:sp modelId="{3F2E139B-873E-CC45-A0BB-5E6ADFCCEDD0}">
      <dsp:nvSpPr>
        <dsp:cNvPr id="0" name=""/>
        <dsp:cNvSpPr/>
      </dsp:nvSpPr>
      <dsp:spPr>
        <a:xfrm>
          <a:off x="5414089" y="378607"/>
          <a:ext cx="4175829" cy="39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FRIDAY</a:t>
          </a:r>
        </a:p>
      </dsp:txBody>
      <dsp:txXfrm>
        <a:off x="5414089" y="378607"/>
        <a:ext cx="4175829" cy="393752"/>
      </dsp:txXfrm>
    </dsp:sp>
    <dsp:sp modelId="{E19BE179-B4F5-B344-A9D0-BA88FF0B5A3E}">
      <dsp:nvSpPr>
        <dsp:cNvPr id="0" name=""/>
        <dsp:cNvSpPr/>
      </dsp:nvSpPr>
      <dsp:spPr>
        <a:xfrm>
          <a:off x="5217213" y="772360"/>
          <a:ext cx="0" cy="1120679"/>
        </a:xfrm>
        <a:prstGeom prst="line">
          <a:avLst/>
        </a:prstGeom>
        <a:noFill/>
        <a:ln w="12700" cap="flat" cmpd="sng" algn="ctr">
          <a:solidFill>
            <a:schemeClr val="accent2">
              <a:hueOff val="1024692"/>
              <a:satOff val="437"/>
              <a:lumOff val="17647"/>
              <a:alphaOff val="0"/>
            </a:schemeClr>
          </a:solidFill>
          <a:prstDash val="dash"/>
        </a:ln>
        <a:effectLst/>
      </dsp:spPr>
      <dsp:style>
        <a:lnRef idx="1">
          <a:scrgbClr r="0" g="0" b="0"/>
        </a:lnRef>
        <a:fillRef idx="0">
          <a:scrgbClr r="0" g="0" b="0"/>
        </a:fillRef>
        <a:effectRef idx="0">
          <a:scrgbClr r="0" g="0" b="0"/>
        </a:effectRef>
        <a:fontRef idx="minor"/>
      </dsp:style>
    </dsp:sp>
    <dsp:sp modelId="{EBCF28D6-1E00-C745-9502-8877245C7E1B}">
      <dsp:nvSpPr>
        <dsp:cNvPr id="0" name=""/>
        <dsp:cNvSpPr/>
      </dsp:nvSpPr>
      <dsp:spPr>
        <a:xfrm>
          <a:off x="5181084" y="1857602"/>
          <a:ext cx="70875" cy="70875"/>
        </a:xfrm>
        <a:prstGeom prst="ellipse">
          <a:avLst/>
        </a:prstGeom>
        <a:solidFill>
          <a:schemeClr val="accent2">
            <a:hueOff val="1024692"/>
            <a:satOff val="437"/>
            <a:lumOff val="1764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8A4BF-72A5-4256-BDBB-D3ACD9C6BD4B}">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ECAFC-D77C-4CB1-985D-2552BB5640AD}">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Cut out and glue the Essay Information Sheet in your workbook</a:t>
          </a:r>
        </a:p>
      </dsp:txBody>
      <dsp:txXfrm>
        <a:off x="331199" y="2858834"/>
        <a:ext cx="4320000" cy="720000"/>
      </dsp:txXfrm>
    </dsp:sp>
    <dsp:sp modelId="{28B766A4-E9AF-4A81-9580-7469A5B90155}">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42BE34-F15A-46FF-97A6-4C1D1D09A132}">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We will read through the information provided and I will answer any questions during this time.</a:t>
          </a:r>
        </a:p>
      </dsp:txBody>
      <dsp:txXfrm>
        <a:off x="5407199" y="285883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3/16/23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11</a:t>
            </a:fld>
            <a:endParaRPr lang="en-US"/>
          </a:p>
        </p:txBody>
      </p:sp>
    </p:spTree>
    <p:extLst>
      <p:ext uri="{BB962C8B-B14F-4D97-AF65-F5344CB8AC3E}">
        <p14:creationId xmlns:p14="http://schemas.microsoft.com/office/powerpoint/2010/main" val="257315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3/16/23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3/16/23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3/16/23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6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6730000" y="639097"/>
            <a:ext cx="4813072" cy="3686015"/>
          </a:xfrm>
        </p:spPr>
        <p:txBody>
          <a:bodyPr>
            <a:normAutofit/>
          </a:bodyPr>
          <a:lstStyle/>
          <a:p>
            <a:r>
              <a:rPr lang="en-US">
                <a:solidFill>
                  <a:srgbClr val="55553C"/>
                </a:solidFill>
              </a:rPr>
              <a:t>ESSAY WRITING 101</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6729999" y="4455621"/>
            <a:ext cx="4829101" cy="1238616"/>
          </a:xfrm>
        </p:spPr>
        <p:txBody>
          <a:bodyPr>
            <a:normAutofit/>
          </a:bodyPr>
          <a:lstStyle/>
          <a:p>
            <a:r>
              <a:rPr lang="en-US" sz="2200" u="sng">
                <a:solidFill>
                  <a:schemeClr val="tx1">
                    <a:lumMod val="85000"/>
                    <a:lumOff val="15000"/>
                  </a:schemeClr>
                </a:solidFill>
              </a:rPr>
              <a:t>Goal/s: </a:t>
            </a:r>
          </a:p>
          <a:p>
            <a:r>
              <a:rPr lang="en-US" sz="2200">
                <a:solidFill>
                  <a:schemeClr val="tx1">
                    <a:lumMod val="85000"/>
                    <a:lumOff val="15000"/>
                  </a:schemeClr>
                </a:solidFill>
              </a:rPr>
              <a:t>Discuss ESSAY WRITING for task 2 – explanation (trojan war)</a:t>
            </a:r>
            <a:endParaRPr lang="en-US" sz="2200" b="1">
              <a:solidFill>
                <a:schemeClr val="tx1">
                  <a:lumMod val="85000"/>
                  <a:lumOff val="15000"/>
                </a:schemeClr>
              </a:solidFill>
            </a:endParaRPr>
          </a:p>
        </p:txBody>
      </p:sp>
      <p:pic>
        <p:nvPicPr>
          <p:cNvPr id="6" name="Picture 2" descr="Trojan War">
            <a:extLst>
              <a:ext uri="{FF2B5EF4-FFF2-40B4-BE49-F238E27FC236}">
                <a16:creationId xmlns:a16="http://schemas.microsoft.com/office/drawing/2014/main" id="{86EDC360-61C1-EEBF-31A6-4B90918E52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96" r="5871" b="1"/>
          <a:stretch/>
        </p:blipFill>
        <p:spPr bwMode="auto">
          <a:xfrm>
            <a:off x="1" y="10"/>
            <a:ext cx="609600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2074" name="Straight Connector 206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7 Lesson 1</a:t>
            </a:r>
          </a:p>
        </p:txBody>
      </p:sp>
    </p:spTree>
    <p:extLst>
      <p:ext uri="{BB962C8B-B14F-4D97-AF65-F5344CB8AC3E}">
        <p14:creationId xmlns:p14="http://schemas.microsoft.com/office/powerpoint/2010/main" val="399402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FFBE-7F6E-43E9-10E4-9E8E7F6109D0}"/>
              </a:ext>
            </a:extLst>
          </p:cNvPr>
          <p:cNvSpPr>
            <a:spLocks noGrp="1"/>
          </p:cNvSpPr>
          <p:nvPr>
            <p:ph type="title"/>
          </p:nvPr>
        </p:nvSpPr>
        <p:spPr/>
        <p:txBody>
          <a:bodyPr/>
          <a:lstStyle/>
          <a:p>
            <a:pPr algn="ctr"/>
            <a:r>
              <a:rPr lang="en-US" dirty="0"/>
              <a:t>Begin your essay plan</a:t>
            </a:r>
          </a:p>
        </p:txBody>
      </p:sp>
      <p:graphicFrame>
        <p:nvGraphicFramePr>
          <p:cNvPr id="4" name="Table 4">
            <a:extLst>
              <a:ext uri="{FF2B5EF4-FFF2-40B4-BE49-F238E27FC236}">
                <a16:creationId xmlns:a16="http://schemas.microsoft.com/office/drawing/2014/main" id="{794B1ED8-8DCF-0B52-22C7-739345CABE54}"/>
              </a:ext>
            </a:extLst>
          </p:cNvPr>
          <p:cNvGraphicFramePr>
            <a:graphicFrameLocks noGrp="1"/>
          </p:cNvGraphicFramePr>
          <p:nvPr>
            <p:extLst>
              <p:ext uri="{D42A27DB-BD31-4B8C-83A1-F6EECF244321}">
                <p14:modId xmlns:p14="http://schemas.microsoft.com/office/powerpoint/2010/main" val="2231800396"/>
              </p:ext>
            </p:extLst>
          </p:nvPr>
        </p:nvGraphicFramePr>
        <p:xfrm>
          <a:off x="647337" y="1882261"/>
          <a:ext cx="11200674" cy="4205028"/>
        </p:xfrm>
        <a:graphic>
          <a:graphicData uri="http://schemas.openxmlformats.org/drawingml/2006/table">
            <a:tbl>
              <a:tblPr firstRow="1" bandRow="1">
                <a:tableStyleId>{5C22544A-7EE6-4342-B048-85BDC9FD1C3A}</a:tableStyleId>
              </a:tblPr>
              <a:tblGrid>
                <a:gridCol w="1899920">
                  <a:extLst>
                    <a:ext uri="{9D8B030D-6E8A-4147-A177-3AD203B41FA5}">
                      <a16:colId xmlns:a16="http://schemas.microsoft.com/office/drawing/2014/main" val="834462995"/>
                    </a:ext>
                  </a:extLst>
                </a:gridCol>
                <a:gridCol w="9300754">
                  <a:extLst>
                    <a:ext uri="{9D8B030D-6E8A-4147-A177-3AD203B41FA5}">
                      <a16:colId xmlns:a16="http://schemas.microsoft.com/office/drawing/2014/main" val="4091378785"/>
                    </a:ext>
                  </a:extLst>
                </a:gridCol>
              </a:tblGrid>
              <a:tr h="700838">
                <a:tc>
                  <a:txBody>
                    <a:bodyPr/>
                    <a:lstStyle/>
                    <a:p>
                      <a:r>
                        <a:rPr lang="en-US" dirty="0">
                          <a:solidFill>
                            <a:schemeClr val="tx1"/>
                          </a:solidFill>
                        </a:rPr>
                        <a:t>Essay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Ideas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363521"/>
                  </a:ext>
                </a:extLst>
              </a:tr>
              <a:tr h="700838">
                <a:tc>
                  <a:txBody>
                    <a:bodyPr/>
                    <a:lstStyle/>
                    <a:p>
                      <a:r>
                        <a:rPr lang="en-US" dirty="0">
                          <a:solidFill>
                            <a:schemeClr val="tx1"/>
                          </a:solidFill>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734999"/>
                  </a:ext>
                </a:extLst>
              </a:tr>
              <a:tr h="700838">
                <a:tc>
                  <a:txBody>
                    <a:bodyPr/>
                    <a:lstStyle/>
                    <a:p>
                      <a:r>
                        <a:rPr lang="en-US" dirty="0">
                          <a:solidFill>
                            <a:schemeClr val="tx1"/>
                          </a:solidFill>
                        </a:rPr>
                        <a:t>Body Paragraph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015849"/>
                  </a:ext>
                </a:extLst>
              </a:tr>
              <a:tr h="700838">
                <a:tc>
                  <a:txBody>
                    <a:bodyPr/>
                    <a:lstStyle/>
                    <a:p>
                      <a:r>
                        <a:rPr lang="en-US" dirty="0">
                          <a:solidFill>
                            <a:schemeClr val="tx1"/>
                          </a:solidFill>
                        </a:rPr>
                        <a:t>Body Paragraph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7799469"/>
                  </a:ext>
                </a:extLst>
              </a:tr>
              <a:tr h="700838">
                <a:tc>
                  <a:txBody>
                    <a:bodyPr/>
                    <a:lstStyle/>
                    <a:p>
                      <a:r>
                        <a:rPr lang="en-US" dirty="0">
                          <a:solidFill>
                            <a:schemeClr val="tx1"/>
                          </a:solidFill>
                        </a:rPr>
                        <a:t>Body Paragraph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820072"/>
                  </a:ext>
                </a:extLst>
              </a:tr>
              <a:tr h="700838">
                <a:tc>
                  <a:txBody>
                    <a:bodyPr/>
                    <a:lstStyle/>
                    <a:p>
                      <a:r>
                        <a:rPr lang="en-US" dirty="0">
                          <a:solidFill>
                            <a:schemeClr val="tx1"/>
                          </a:solidFill>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8872007"/>
                  </a:ext>
                </a:extLst>
              </a:tr>
            </a:tbl>
          </a:graphicData>
        </a:graphic>
      </p:graphicFrame>
    </p:spTree>
    <p:extLst>
      <p:ext uri="{BB962C8B-B14F-4D97-AF65-F5344CB8AC3E}">
        <p14:creationId xmlns:p14="http://schemas.microsoft.com/office/powerpoint/2010/main" val="225372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6730000" y="639097"/>
            <a:ext cx="4813072" cy="3686015"/>
          </a:xfrm>
        </p:spPr>
        <p:txBody>
          <a:bodyPr>
            <a:normAutofit/>
          </a:bodyPr>
          <a:lstStyle/>
          <a:p>
            <a:r>
              <a:rPr lang="en-US" dirty="0">
                <a:solidFill>
                  <a:srgbClr val="55553C"/>
                </a:solidFill>
              </a:rPr>
              <a:t>ESSAY PREP</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6729999" y="4455621"/>
            <a:ext cx="4829101" cy="1238616"/>
          </a:xfrm>
        </p:spPr>
        <p:txBody>
          <a:bodyPr>
            <a:normAutofit/>
          </a:bodyPr>
          <a:lstStyle/>
          <a:p>
            <a:r>
              <a:rPr lang="en-US" sz="2200" u="sng" dirty="0">
                <a:solidFill>
                  <a:schemeClr val="tx1">
                    <a:lumMod val="85000"/>
                    <a:lumOff val="15000"/>
                  </a:schemeClr>
                </a:solidFill>
              </a:rPr>
              <a:t>Goal/s: </a:t>
            </a:r>
          </a:p>
          <a:p>
            <a:r>
              <a:rPr lang="en-US" sz="2200" dirty="0">
                <a:solidFill>
                  <a:schemeClr val="tx1">
                    <a:lumMod val="85000"/>
                    <a:lumOff val="15000"/>
                  </a:schemeClr>
                </a:solidFill>
              </a:rPr>
              <a:t>Discuss and prepare for task 2</a:t>
            </a:r>
            <a:endParaRPr lang="en-US" sz="2200" b="1" dirty="0">
              <a:solidFill>
                <a:schemeClr val="tx1">
                  <a:lumMod val="85000"/>
                  <a:lumOff val="15000"/>
                </a:schemeClr>
              </a:solidFill>
            </a:endParaRPr>
          </a:p>
        </p:txBody>
      </p:sp>
      <p:pic>
        <p:nvPicPr>
          <p:cNvPr id="6" name="Picture 2" descr="Trojan War">
            <a:extLst>
              <a:ext uri="{FF2B5EF4-FFF2-40B4-BE49-F238E27FC236}">
                <a16:creationId xmlns:a16="http://schemas.microsoft.com/office/drawing/2014/main" id="{86EDC360-61C1-EEBF-31A6-4B90918E52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96" r="5871" b="1"/>
          <a:stretch/>
        </p:blipFill>
        <p:spPr bwMode="auto">
          <a:xfrm>
            <a:off x="1" y="10"/>
            <a:ext cx="6096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7 Lesson 1</a:t>
            </a:r>
          </a:p>
        </p:txBody>
      </p:sp>
    </p:spTree>
    <p:extLst>
      <p:ext uri="{BB962C8B-B14F-4D97-AF65-F5344CB8AC3E}">
        <p14:creationId xmlns:p14="http://schemas.microsoft.com/office/powerpoint/2010/main" val="365211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3F86-684E-C910-E685-23DB655AFE78}"/>
              </a:ext>
            </a:extLst>
          </p:cNvPr>
          <p:cNvSpPr>
            <a:spLocks noGrp="1"/>
          </p:cNvSpPr>
          <p:nvPr>
            <p:ph type="title"/>
          </p:nvPr>
        </p:nvSpPr>
        <p:spPr/>
        <p:txBody>
          <a:bodyPr/>
          <a:lstStyle/>
          <a:p>
            <a:pPr algn="ctr"/>
            <a:r>
              <a:rPr lang="en-US" dirty="0"/>
              <a:t>ACTIVITY 1 – Writing Clearly</a:t>
            </a:r>
          </a:p>
        </p:txBody>
      </p:sp>
      <p:sp>
        <p:nvSpPr>
          <p:cNvPr id="3" name="Content Placeholder 2">
            <a:extLst>
              <a:ext uri="{FF2B5EF4-FFF2-40B4-BE49-F238E27FC236}">
                <a16:creationId xmlns:a16="http://schemas.microsoft.com/office/drawing/2014/main" id="{2BC5479A-5BDF-A298-F2E3-A36F4D3EE908}"/>
              </a:ext>
            </a:extLst>
          </p:cNvPr>
          <p:cNvSpPr>
            <a:spLocks noGrp="1"/>
          </p:cNvSpPr>
          <p:nvPr>
            <p:ph idx="1"/>
          </p:nvPr>
        </p:nvSpPr>
        <p:spPr/>
        <p:txBody>
          <a:bodyPr/>
          <a:lstStyle/>
          <a:p>
            <a:pPr marL="0" indent="0" algn="ctr">
              <a:buNone/>
            </a:pPr>
            <a:r>
              <a:rPr lang="en-US" dirty="0"/>
              <a:t>Fill in the blanks to create an introduction.</a:t>
            </a:r>
          </a:p>
        </p:txBody>
      </p:sp>
      <p:graphicFrame>
        <p:nvGraphicFramePr>
          <p:cNvPr id="5" name="Table 5">
            <a:extLst>
              <a:ext uri="{FF2B5EF4-FFF2-40B4-BE49-F238E27FC236}">
                <a16:creationId xmlns:a16="http://schemas.microsoft.com/office/drawing/2014/main" id="{83D977C7-503A-7E2D-77F2-12197C261AD9}"/>
              </a:ext>
            </a:extLst>
          </p:cNvPr>
          <p:cNvGraphicFramePr>
            <a:graphicFrameLocks noGrp="1"/>
          </p:cNvGraphicFramePr>
          <p:nvPr>
            <p:extLst>
              <p:ext uri="{D42A27DB-BD31-4B8C-83A1-F6EECF244321}">
                <p14:modId xmlns:p14="http://schemas.microsoft.com/office/powerpoint/2010/main" val="1493378418"/>
              </p:ext>
            </p:extLst>
          </p:nvPr>
        </p:nvGraphicFramePr>
        <p:xfrm>
          <a:off x="1036320" y="2274145"/>
          <a:ext cx="10485120" cy="3931920"/>
        </p:xfrm>
        <a:graphic>
          <a:graphicData uri="http://schemas.openxmlformats.org/drawingml/2006/table">
            <a:tbl>
              <a:tblPr firstRow="1" bandRow="1">
                <a:tableStyleId>{5C22544A-7EE6-4342-B048-85BDC9FD1C3A}</a:tableStyleId>
              </a:tblPr>
              <a:tblGrid>
                <a:gridCol w="2097024">
                  <a:extLst>
                    <a:ext uri="{9D8B030D-6E8A-4147-A177-3AD203B41FA5}">
                      <a16:colId xmlns:a16="http://schemas.microsoft.com/office/drawing/2014/main" val="3516156389"/>
                    </a:ext>
                  </a:extLst>
                </a:gridCol>
                <a:gridCol w="2097024">
                  <a:extLst>
                    <a:ext uri="{9D8B030D-6E8A-4147-A177-3AD203B41FA5}">
                      <a16:colId xmlns:a16="http://schemas.microsoft.com/office/drawing/2014/main" val="2674197673"/>
                    </a:ext>
                  </a:extLst>
                </a:gridCol>
                <a:gridCol w="2097024">
                  <a:extLst>
                    <a:ext uri="{9D8B030D-6E8A-4147-A177-3AD203B41FA5}">
                      <a16:colId xmlns:a16="http://schemas.microsoft.com/office/drawing/2014/main" val="914496306"/>
                    </a:ext>
                  </a:extLst>
                </a:gridCol>
                <a:gridCol w="2097024">
                  <a:extLst>
                    <a:ext uri="{9D8B030D-6E8A-4147-A177-3AD203B41FA5}">
                      <a16:colId xmlns:a16="http://schemas.microsoft.com/office/drawing/2014/main" val="1532481089"/>
                    </a:ext>
                  </a:extLst>
                </a:gridCol>
                <a:gridCol w="2097024">
                  <a:extLst>
                    <a:ext uri="{9D8B030D-6E8A-4147-A177-3AD203B41FA5}">
                      <a16:colId xmlns:a16="http://schemas.microsoft.com/office/drawing/2014/main" val="3641003727"/>
                    </a:ext>
                  </a:extLst>
                </a:gridCol>
              </a:tblGrid>
              <a:tr h="845518">
                <a:tc>
                  <a:txBody>
                    <a:bodyPr/>
                    <a:lstStyle/>
                    <a:p>
                      <a:r>
                        <a:rPr lang="en-US" dirty="0">
                          <a:solidFill>
                            <a:schemeClr val="tx1"/>
                          </a:solidFill>
                        </a:rPr>
                        <a:t>There are 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between depictions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In Homer’s Iliad and the 2004 movie ‘Troy’.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5814359"/>
                  </a:ext>
                </a:extLst>
              </a:tr>
              <a:tr h="845518">
                <a:tc>
                  <a:txBody>
                    <a:bodyPr/>
                    <a:lstStyle/>
                    <a:p>
                      <a:r>
                        <a:rPr lang="en-US" dirty="0">
                          <a:solidFill>
                            <a:schemeClr val="tx1"/>
                          </a:solidFill>
                        </a:rPr>
                        <a:t>Homer’s Iliad tells the story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DESCRIBE HOMER’S ILIAD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 and the film Troy shows….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DESCRIBE THE MOVIE TROY</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 Both of these texts depict the story of the Trojan War.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3279628"/>
                  </a:ext>
                </a:extLst>
              </a:tr>
              <a:tr h="845518">
                <a:tc>
                  <a:txBody>
                    <a:bodyPr/>
                    <a:lstStyle/>
                    <a:p>
                      <a:r>
                        <a:rPr lang="en-US" dirty="0">
                          <a:solidFill>
                            <a:schemeClr val="tx1"/>
                          </a:solidFill>
                        </a:rPr>
                        <a:t>The Trojan war…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BACKGROUND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And involved…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BACKGROUND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Though it is a myth due to limited archaeological evidence.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153140"/>
                  </a:ext>
                </a:extLst>
              </a:tr>
              <a:tr h="845518">
                <a:tc>
                  <a:txBody>
                    <a:bodyPr/>
                    <a:lstStyle/>
                    <a:p>
                      <a:r>
                        <a:rPr lang="en-US" dirty="0">
                          <a:solidFill>
                            <a:schemeClr val="tx1"/>
                          </a:solidFill>
                        </a:rPr>
                        <a:t>This essay will argue…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THESIS STATEMENT.</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Firstly it will…</a:t>
                      </a:r>
                    </a:p>
                    <a:p>
                      <a:r>
                        <a:rPr lang="en-US" dirty="0">
                          <a:solidFill>
                            <a:srgbClr val="FF0000"/>
                          </a:solidFill>
                        </a:rPr>
                        <a:t>argue 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Secondly it will…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argue what?</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Lastly, it will…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argue what?</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237655"/>
                  </a:ext>
                </a:extLst>
              </a:tr>
            </a:tbl>
          </a:graphicData>
        </a:graphic>
      </p:graphicFrame>
    </p:spTree>
    <p:extLst>
      <p:ext uri="{BB962C8B-B14F-4D97-AF65-F5344CB8AC3E}">
        <p14:creationId xmlns:p14="http://schemas.microsoft.com/office/powerpoint/2010/main" val="4515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BCC8-F17B-D402-CD3F-5E4349740BF7}"/>
              </a:ext>
            </a:extLst>
          </p:cNvPr>
          <p:cNvSpPr>
            <a:spLocks noGrp="1"/>
          </p:cNvSpPr>
          <p:nvPr>
            <p:ph type="title"/>
          </p:nvPr>
        </p:nvSpPr>
        <p:spPr/>
        <p:txBody>
          <a:bodyPr/>
          <a:lstStyle/>
          <a:p>
            <a:pPr algn="ctr"/>
            <a:r>
              <a:rPr lang="en-US" dirty="0"/>
              <a:t>ACTIVITY 2 – Frankenstein’s essay</a:t>
            </a:r>
          </a:p>
        </p:txBody>
      </p:sp>
      <p:sp>
        <p:nvSpPr>
          <p:cNvPr id="3" name="Content Placeholder 2">
            <a:extLst>
              <a:ext uri="{FF2B5EF4-FFF2-40B4-BE49-F238E27FC236}">
                <a16:creationId xmlns:a16="http://schemas.microsoft.com/office/drawing/2014/main" id="{A30B397F-34BB-83A7-189B-EE33C8F10783}"/>
              </a:ext>
            </a:extLst>
          </p:cNvPr>
          <p:cNvSpPr>
            <a:spLocks noGrp="1"/>
          </p:cNvSpPr>
          <p:nvPr>
            <p:ph idx="1"/>
          </p:nvPr>
        </p:nvSpPr>
        <p:spPr>
          <a:xfrm>
            <a:off x="1097280" y="1845734"/>
            <a:ext cx="5760720" cy="4023360"/>
          </a:xfrm>
        </p:spPr>
        <p:txBody>
          <a:bodyPr/>
          <a:lstStyle/>
          <a:p>
            <a:pPr algn="ctr"/>
            <a:r>
              <a:rPr lang="en-US" dirty="0"/>
              <a:t>Each group will receive a piece of paper with a part of a body paragraph they must argue.</a:t>
            </a:r>
          </a:p>
          <a:p>
            <a:pPr algn="ctr"/>
            <a:endParaRPr lang="en-US" dirty="0"/>
          </a:p>
          <a:p>
            <a:pPr algn="ctr"/>
            <a:r>
              <a:rPr lang="en-US" dirty="0"/>
              <a:t>When complete, they must make a full essay with the matching other groups. </a:t>
            </a:r>
          </a:p>
          <a:p>
            <a:pPr algn="ctr"/>
            <a:endParaRPr lang="en-US" dirty="0"/>
          </a:p>
          <a:p>
            <a:pPr algn="ctr"/>
            <a:r>
              <a:rPr lang="en-US" dirty="0"/>
              <a:t>This must be glued on an A3 piece of paper.</a:t>
            </a:r>
          </a:p>
          <a:p>
            <a:pPr algn="ctr"/>
            <a:endParaRPr lang="en-US" dirty="0"/>
          </a:p>
          <a:p>
            <a:pPr algn="ctr"/>
            <a:r>
              <a:rPr lang="en-US" dirty="0"/>
              <a:t>You must then edit the work.</a:t>
            </a:r>
          </a:p>
        </p:txBody>
      </p:sp>
      <p:pic>
        <p:nvPicPr>
          <p:cNvPr id="1026" name="Picture 2">
            <a:extLst>
              <a:ext uri="{FF2B5EF4-FFF2-40B4-BE49-F238E27FC236}">
                <a16:creationId xmlns:a16="http://schemas.microsoft.com/office/drawing/2014/main" id="{7875E827-8CFB-C9D3-65C2-B23592499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109" y="2019337"/>
            <a:ext cx="2877515" cy="384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69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478D0-9257-ACBD-4498-3353A40F3627}"/>
              </a:ext>
            </a:extLst>
          </p:cNvPr>
          <p:cNvSpPr>
            <a:spLocks noGrp="1"/>
          </p:cNvSpPr>
          <p:nvPr>
            <p:ph type="title"/>
          </p:nvPr>
        </p:nvSpPr>
        <p:spPr>
          <a:xfrm>
            <a:off x="6411685" y="634946"/>
            <a:ext cx="5127171" cy="1450757"/>
          </a:xfrm>
        </p:spPr>
        <p:txBody>
          <a:bodyPr>
            <a:normAutofit/>
          </a:bodyPr>
          <a:lstStyle/>
          <a:p>
            <a:pPr algn="ctr"/>
            <a:r>
              <a:rPr lang="en-US" dirty="0"/>
              <a:t>ACTIVITY 3 – </a:t>
            </a:r>
            <a:br>
              <a:rPr lang="en-US" dirty="0"/>
            </a:br>
            <a:r>
              <a:rPr lang="en-US" dirty="0"/>
              <a:t>Notes page</a:t>
            </a:r>
          </a:p>
        </p:txBody>
      </p:sp>
      <p:pic>
        <p:nvPicPr>
          <p:cNvPr id="19" name="Graphic 6" descr="Document">
            <a:extLst>
              <a:ext uri="{FF2B5EF4-FFF2-40B4-BE49-F238E27FC236}">
                <a16:creationId xmlns:a16="http://schemas.microsoft.com/office/drawing/2014/main" id="{4ADCAF0C-E20F-A025-149F-0526834EB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20"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0C99AC-1E6F-171F-C391-7EB397E19B68}"/>
              </a:ext>
            </a:extLst>
          </p:cNvPr>
          <p:cNvSpPr>
            <a:spLocks noGrp="1"/>
          </p:cNvSpPr>
          <p:nvPr>
            <p:ph idx="1"/>
          </p:nvPr>
        </p:nvSpPr>
        <p:spPr>
          <a:xfrm>
            <a:off x="6411684" y="2198914"/>
            <a:ext cx="5127172" cy="3670180"/>
          </a:xfrm>
        </p:spPr>
        <p:txBody>
          <a:bodyPr>
            <a:normAutofit/>
          </a:bodyPr>
          <a:lstStyle/>
          <a:p>
            <a:r>
              <a:rPr lang="en-US" dirty="0"/>
              <a:t>Use the A4 Notes page provided to write your notes page.</a:t>
            </a:r>
          </a:p>
          <a:p>
            <a:endParaRPr lang="en-US" dirty="0"/>
          </a:p>
          <a:p>
            <a:r>
              <a:rPr lang="en-US" dirty="0"/>
              <a:t>This will be taken into your essay, so make it GOOD!</a:t>
            </a:r>
          </a:p>
          <a:p>
            <a:endParaRPr lang="en-US" dirty="0"/>
          </a:p>
          <a:p>
            <a:r>
              <a:rPr lang="en-US" dirty="0"/>
              <a:t>It must be in short, dot-points only. </a:t>
            </a:r>
          </a:p>
          <a:p>
            <a:endParaRPr lang="en-US" dirty="0"/>
          </a:p>
          <a:p>
            <a:r>
              <a:rPr lang="en-US" dirty="0"/>
              <a:t>One-sided – only in the box provided.</a:t>
            </a:r>
          </a:p>
        </p:txBody>
      </p:sp>
      <p:sp>
        <p:nvSpPr>
          <p:cNvPr id="21"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949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5CFB-699F-081F-54DE-238829707F43}"/>
              </a:ext>
            </a:extLst>
          </p:cNvPr>
          <p:cNvSpPr>
            <a:spLocks noGrp="1"/>
          </p:cNvSpPr>
          <p:nvPr>
            <p:ph type="title"/>
          </p:nvPr>
        </p:nvSpPr>
        <p:spPr>
          <a:xfrm>
            <a:off x="1097280" y="286603"/>
            <a:ext cx="10058400" cy="1450757"/>
          </a:xfrm>
        </p:spPr>
        <p:txBody>
          <a:bodyPr>
            <a:normAutofit/>
          </a:bodyPr>
          <a:lstStyle/>
          <a:p>
            <a:pPr algn="ctr"/>
            <a:r>
              <a:rPr lang="en-US"/>
              <a:t>This week’s lessons:</a:t>
            </a:r>
          </a:p>
        </p:txBody>
      </p:sp>
      <p:graphicFrame>
        <p:nvGraphicFramePr>
          <p:cNvPr id="15" name="Content Placeholder 2">
            <a:extLst>
              <a:ext uri="{FF2B5EF4-FFF2-40B4-BE49-F238E27FC236}">
                <a16:creationId xmlns:a16="http://schemas.microsoft.com/office/drawing/2014/main" id="{5A0C1CFD-FC91-A229-8A64-69D245B23B0B}"/>
              </a:ext>
            </a:extLst>
          </p:cNvPr>
          <p:cNvGraphicFramePr/>
          <p:nvPr>
            <p:extLst>
              <p:ext uri="{D42A27DB-BD31-4B8C-83A1-F6EECF244321}">
                <p14:modId xmlns:p14="http://schemas.microsoft.com/office/powerpoint/2010/main" val="193865583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7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81DC6-D4DF-B1F2-D519-603712FD719D}"/>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rgbClr val="377D68"/>
                </a:solidFill>
              </a:rPr>
              <a:t>Discussion Question:</a:t>
            </a:r>
          </a:p>
        </p:txBody>
      </p:sp>
      <p:sp>
        <p:nvSpPr>
          <p:cNvPr id="3" name="Content Placeholder 2">
            <a:extLst>
              <a:ext uri="{FF2B5EF4-FFF2-40B4-BE49-F238E27FC236}">
                <a16:creationId xmlns:a16="http://schemas.microsoft.com/office/drawing/2014/main" id="{5C190295-B8F6-E6F2-53C3-E6EEF5993360}"/>
              </a:ext>
            </a:extLst>
          </p:cNvPr>
          <p:cNvSpPr>
            <a:spLocks noGrp="1"/>
          </p:cNvSpPr>
          <p:nvPr>
            <p:ph idx="1"/>
          </p:nvPr>
        </p:nvSpPr>
        <p:spPr>
          <a:xfrm>
            <a:off x="6729999" y="4455621"/>
            <a:ext cx="4829101" cy="1238616"/>
          </a:xfrm>
        </p:spPr>
        <p:txBody>
          <a:bodyPr vert="horz" lIns="91440" tIns="45720" rIns="91440" bIns="45720" rtlCol="0">
            <a:normAutofit/>
          </a:bodyPr>
          <a:lstStyle/>
          <a:p>
            <a:pPr marL="0" indent="0">
              <a:buNone/>
            </a:pPr>
            <a:r>
              <a:rPr lang="en-US" sz="2400" cap="all" spc="200">
                <a:solidFill>
                  <a:schemeClr val="tx1">
                    <a:lumMod val="85000"/>
                    <a:lumOff val="15000"/>
                  </a:schemeClr>
                </a:solidFill>
                <a:latin typeface="+mj-lt"/>
              </a:rPr>
              <a:t>What makes a </a:t>
            </a:r>
            <a:r>
              <a:rPr lang="en-US" sz="2400" b="1" i="1" u="sng" cap="all" spc="200">
                <a:solidFill>
                  <a:schemeClr val="tx1">
                    <a:lumMod val="85000"/>
                    <a:lumOff val="15000"/>
                  </a:schemeClr>
                </a:solidFill>
                <a:latin typeface="+mj-lt"/>
              </a:rPr>
              <a:t>good</a:t>
            </a:r>
            <a:r>
              <a:rPr lang="en-US" sz="2400" cap="all" spc="200">
                <a:solidFill>
                  <a:schemeClr val="tx1">
                    <a:lumMod val="85000"/>
                    <a:lumOff val="15000"/>
                  </a:schemeClr>
                </a:solidFill>
                <a:latin typeface="+mj-lt"/>
              </a:rPr>
              <a:t> essay?</a:t>
            </a:r>
          </a:p>
        </p:txBody>
      </p:sp>
      <p:pic>
        <p:nvPicPr>
          <p:cNvPr id="5" name="Picture 4" descr="Different coloured question marks">
            <a:extLst>
              <a:ext uri="{FF2B5EF4-FFF2-40B4-BE49-F238E27FC236}">
                <a16:creationId xmlns:a16="http://schemas.microsoft.com/office/drawing/2014/main" id="{4A217B4D-F342-FCD1-63B2-2C81526E5473}"/>
              </a:ext>
            </a:extLst>
          </p:cNvPr>
          <p:cNvPicPr>
            <a:picLocks noChangeAspect="1"/>
          </p:cNvPicPr>
          <p:nvPr/>
        </p:nvPicPr>
        <p:blipFill rotWithShape="1">
          <a:blip r:embed="rId2"/>
          <a:srcRect l="23307" r="26693"/>
          <a:stretch/>
        </p:blipFill>
        <p:spPr>
          <a:xfrm>
            <a:off x="1" y="10"/>
            <a:ext cx="6096000" cy="6857990"/>
          </a:xfrm>
          <a:prstGeom prst="rect">
            <a:avLst/>
          </a:prstGeom>
        </p:spPr>
      </p:pic>
      <p:cxnSp>
        <p:nvCxnSpPr>
          <p:cNvPr id="17" name="Straight Connector 1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8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4EE-2543-1020-362A-BAE2D7708A41}"/>
              </a:ext>
            </a:extLst>
          </p:cNvPr>
          <p:cNvSpPr>
            <a:spLocks noGrp="1"/>
          </p:cNvSpPr>
          <p:nvPr>
            <p:ph type="title"/>
          </p:nvPr>
        </p:nvSpPr>
        <p:spPr/>
        <p:txBody>
          <a:bodyPr/>
          <a:lstStyle/>
          <a:p>
            <a:r>
              <a:rPr lang="en-US" dirty="0"/>
              <a:t>A good essay will…</a:t>
            </a:r>
          </a:p>
        </p:txBody>
      </p:sp>
      <p:sp>
        <p:nvSpPr>
          <p:cNvPr id="3" name="Content Placeholder 2">
            <a:extLst>
              <a:ext uri="{FF2B5EF4-FFF2-40B4-BE49-F238E27FC236}">
                <a16:creationId xmlns:a16="http://schemas.microsoft.com/office/drawing/2014/main" id="{371BE3B8-A6F8-DDE1-BDC7-EC68ABF5C178}"/>
              </a:ext>
            </a:extLst>
          </p:cNvPr>
          <p:cNvSpPr>
            <a:spLocks noGrp="1"/>
          </p:cNvSpPr>
          <p:nvPr>
            <p:ph idx="1"/>
          </p:nvPr>
        </p:nvSpPr>
        <p:spPr>
          <a:xfrm>
            <a:off x="1097280" y="1845734"/>
            <a:ext cx="3657600" cy="4023360"/>
          </a:xfrm>
        </p:spPr>
        <p:txBody>
          <a:bodyPr>
            <a:normAutofit lnSpcReduction="10000"/>
          </a:bodyPr>
          <a:lstStyle/>
          <a:p>
            <a:pPr>
              <a:buFont typeface="Arial" panose="020B0604020202020204" pitchFamily="34" charset="0"/>
              <a:buChar char="•"/>
            </a:pPr>
            <a:r>
              <a:rPr lang="en-US" sz="2800" dirty="0"/>
              <a:t> Answer the question</a:t>
            </a:r>
          </a:p>
          <a:p>
            <a:pPr>
              <a:buFont typeface="Arial" panose="020B0604020202020204" pitchFamily="34" charset="0"/>
              <a:buChar char="•"/>
            </a:pPr>
            <a:r>
              <a:rPr lang="en-US" sz="2800" dirty="0"/>
              <a:t> Have a clear argument</a:t>
            </a:r>
          </a:p>
          <a:p>
            <a:pPr>
              <a:buFont typeface="Arial" panose="020B0604020202020204" pitchFamily="34" charset="0"/>
              <a:buChar char="•"/>
            </a:pPr>
            <a:r>
              <a:rPr lang="en-US" sz="2800" dirty="0"/>
              <a:t> Use a clear structure</a:t>
            </a:r>
          </a:p>
          <a:p>
            <a:pPr>
              <a:buFont typeface="Arial" panose="020B0604020202020204" pitchFamily="34" charset="0"/>
              <a:buChar char="•"/>
            </a:pPr>
            <a:r>
              <a:rPr lang="en-US" sz="2800" dirty="0"/>
              <a:t> Use evidence to support points</a:t>
            </a:r>
          </a:p>
          <a:p>
            <a:pPr>
              <a:buFont typeface="Arial" panose="020B0604020202020204" pitchFamily="34" charset="0"/>
              <a:buChar char="•"/>
            </a:pPr>
            <a:r>
              <a:rPr lang="en-US" sz="2800" dirty="0"/>
              <a:t> Be written legibly</a:t>
            </a:r>
          </a:p>
          <a:p>
            <a:pPr>
              <a:buFont typeface="Arial" panose="020B0604020202020204" pitchFamily="34" charset="0"/>
              <a:buChar char="•"/>
            </a:pPr>
            <a:r>
              <a:rPr lang="en-US" sz="2800" dirty="0"/>
              <a:t> Use historical terminology</a:t>
            </a:r>
          </a:p>
        </p:txBody>
      </p:sp>
      <p:sp>
        <p:nvSpPr>
          <p:cNvPr id="4" name="TextBox 3">
            <a:extLst>
              <a:ext uri="{FF2B5EF4-FFF2-40B4-BE49-F238E27FC236}">
                <a16:creationId xmlns:a16="http://schemas.microsoft.com/office/drawing/2014/main" id="{2808CB8D-5BE8-86AF-F445-D4FE206715B7}"/>
              </a:ext>
            </a:extLst>
          </p:cNvPr>
          <p:cNvSpPr txBox="1"/>
          <p:nvPr/>
        </p:nvSpPr>
        <p:spPr>
          <a:xfrm>
            <a:off x="5826034" y="1898776"/>
            <a:ext cx="5499463"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t>You must pretend I know NOTHING about this topic. </a:t>
            </a:r>
          </a:p>
          <a:p>
            <a:pPr algn="ctr"/>
            <a:endParaRPr lang="en-US" sz="2800" dirty="0"/>
          </a:p>
          <a:p>
            <a:pPr algn="ctr"/>
            <a:r>
              <a:rPr lang="en-US" sz="2800" dirty="0"/>
              <a:t>You must write clearly to TEACH me about it, and use evidence to support what you are saying…</a:t>
            </a:r>
          </a:p>
          <a:p>
            <a:pPr algn="ctr"/>
            <a:endParaRPr lang="en-US" sz="2800" dirty="0"/>
          </a:p>
          <a:p>
            <a:pPr algn="ctr"/>
            <a:r>
              <a:rPr lang="en-US" sz="2800" dirty="0"/>
              <a:t>… otherwise, </a:t>
            </a:r>
            <a:r>
              <a:rPr lang="en-US" sz="2800" b="1" i="1" dirty="0"/>
              <a:t>why would I believe you</a:t>
            </a:r>
            <a:r>
              <a:rPr lang="en-US" sz="2800" dirty="0"/>
              <a:t>?</a:t>
            </a:r>
          </a:p>
        </p:txBody>
      </p:sp>
    </p:spTree>
    <p:extLst>
      <p:ext uri="{BB962C8B-B14F-4D97-AF65-F5344CB8AC3E}">
        <p14:creationId xmlns:p14="http://schemas.microsoft.com/office/powerpoint/2010/main" val="2092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038E-1311-B996-53C0-8E1300AEE516}"/>
              </a:ext>
            </a:extLst>
          </p:cNvPr>
          <p:cNvSpPr>
            <a:spLocks noGrp="1"/>
          </p:cNvSpPr>
          <p:nvPr>
            <p:ph type="title"/>
          </p:nvPr>
        </p:nvSpPr>
        <p:spPr/>
        <p:txBody>
          <a:bodyPr/>
          <a:lstStyle/>
          <a:p>
            <a:pPr algn="ctr"/>
            <a:r>
              <a:rPr lang="en-US" dirty="0"/>
              <a:t>ACTIVITY 1 – How to write an Essay</a:t>
            </a:r>
          </a:p>
        </p:txBody>
      </p:sp>
      <p:graphicFrame>
        <p:nvGraphicFramePr>
          <p:cNvPr id="5" name="Content Placeholder 2">
            <a:extLst>
              <a:ext uri="{FF2B5EF4-FFF2-40B4-BE49-F238E27FC236}">
                <a16:creationId xmlns:a16="http://schemas.microsoft.com/office/drawing/2014/main" id="{83E95EB4-7F7F-6775-0A4B-4D19190C90DA}"/>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907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C84C-0544-2D9B-CA55-DCBA948C4FF7}"/>
              </a:ext>
            </a:extLst>
          </p:cNvPr>
          <p:cNvSpPr>
            <a:spLocks noGrp="1"/>
          </p:cNvSpPr>
          <p:nvPr>
            <p:ph type="title"/>
          </p:nvPr>
        </p:nvSpPr>
        <p:spPr/>
        <p:txBody>
          <a:bodyPr/>
          <a:lstStyle/>
          <a:p>
            <a:pPr algn="ctr"/>
            <a:r>
              <a:rPr lang="en-US" dirty="0"/>
              <a:t>ACTIVITY 2 – </a:t>
            </a:r>
            <a:r>
              <a:rPr lang="en-US" dirty="0" err="1"/>
              <a:t>Analyse</a:t>
            </a:r>
            <a:r>
              <a:rPr lang="en-US" dirty="0"/>
              <a:t> a sample essay</a:t>
            </a:r>
          </a:p>
        </p:txBody>
      </p:sp>
      <p:sp>
        <p:nvSpPr>
          <p:cNvPr id="3" name="Content Placeholder 2">
            <a:extLst>
              <a:ext uri="{FF2B5EF4-FFF2-40B4-BE49-F238E27FC236}">
                <a16:creationId xmlns:a16="http://schemas.microsoft.com/office/drawing/2014/main" id="{C0E9A0C2-1CD2-766E-1BF3-8A0654F34CEB}"/>
              </a:ext>
            </a:extLst>
          </p:cNvPr>
          <p:cNvSpPr>
            <a:spLocks noGrp="1"/>
          </p:cNvSpPr>
          <p:nvPr>
            <p:ph idx="1"/>
          </p:nvPr>
        </p:nvSpPr>
        <p:spPr/>
        <p:txBody>
          <a:bodyPr/>
          <a:lstStyle/>
          <a:p>
            <a:pPr algn="ctr"/>
            <a:r>
              <a:rPr lang="en-US" dirty="0"/>
              <a:t>Each of you will receive a copy of a sample essay. </a:t>
            </a:r>
          </a:p>
          <a:p>
            <a:pPr algn="ctr"/>
            <a:endParaRPr lang="en-US" dirty="0"/>
          </a:p>
          <a:p>
            <a:pPr algn="ctr"/>
            <a:r>
              <a:rPr lang="en-US" dirty="0"/>
              <a:t>We will </a:t>
            </a:r>
            <a:r>
              <a:rPr lang="en-US" i="1" dirty="0"/>
              <a:t>discuss</a:t>
            </a:r>
            <a:r>
              <a:rPr lang="en-US" dirty="0"/>
              <a:t> what makes this essay good.</a:t>
            </a:r>
          </a:p>
          <a:p>
            <a:pPr algn="ctr"/>
            <a:r>
              <a:rPr lang="en-US" dirty="0"/>
              <a:t>We will </a:t>
            </a:r>
            <a:r>
              <a:rPr lang="en-US" i="1" dirty="0"/>
              <a:t>highlight</a:t>
            </a:r>
            <a:r>
              <a:rPr lang="en-US" dirty="0"/>
              <a:t> the structure of the essay.</a:t>
            </a:r>
          </a:p>
          <a:p>
            <a:pPr algn="ctr"/>
            <a:r>
              <a:rPr lang="en-US" dirty="0"/>
              <a:t>We will </a:t>
            </a:r>
            <a:r>
              <a:rPr lang="en-US" i="1" dirty="0"/>
              <a:t>provide feedback</a:t>
            </a:r>
            <a:r>
              <a:rPr lang="en-US" dirty="0"/>
              <a:t> on the essay.</a:t>
            </a:r>
          </a:p>
          <a:p>
            <a:pPr algn="ctr"/>
            <a:endParaRPr lang="en-US" dirty="0"/>
          </a:p>
        </p:txBody>
      </p:sp>
    </p:spTree>
    <p:extLst>
      <p:ext uri="{BB962C8B-B14F-4D97-AF65-F5344CB8AC3E}">
        <p14:creationId xmlns:p14="http://schemas.microsoft.com/office/powerpoint/2010/main" val="65026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1C04-8548-4C80-EE0F-48739FE3747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6EB115C7-AEAF-3DC0-3576-C353EE307C54}"/>
              </a:ext>
            </a:extLst>
          </p:cNvPr>
          <p:cNvSpPr>
            <a:spLocks noGrp="1"/>
          </p:cNvSpPr>
          <p:nvPr>
            <p:ph idx="1"/>
          </p:nvPr>
        </p:nvSpPr>
        <p:spPr>
          <a:xfrm>
            <a:off x="470264" y="1845734"/>
            <a:ext cx="11469188" cy="4293810"/>
          </a:xfrm>
        </p:spPr>
        <p:txBody>
          <a:bodyPr>
            <a:normAutofit lnSpcReduction="10000"/>
          </a:bodyPr>
          <a:lstStyle/>
          <a:p>
            <a:pPr algn="ctr">
              <a:lnSpc>
                <a:spcPct val="150000"/>
              </a:lnSpc>
            </a:pPr>
            <a:r>
              <a:rPr lang="en-AU" sz="18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The story of the Trojan War has played a crucial role in shaping the way the history of ancient Greece has been formed, and is an infamous example of ancient warfare. The writings of </a:t>
            </a:r>
            <a:r>
              <a:rPr lang="en-AU" sz="1800" i="1"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Homer</a:t>
            </a:r>
            <a:r>
              <a:rPr lang="en-AU" sz="18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 in ‘The Iliad’ and ‘The Odyssey’ provide the main source of information regarding the Trojan War; though depictions in modern media including the 2004 film ‘Troy’ show another perspective of this myth. These exaggerated accounts of the story of the fall of Troy – both in film and texts – make it difficult to see a clear story of the Trojan War. Due to these reasons, it is hard to find any proof of the war of Troy as anything more than speculation and myth, excepting the discovery of a site that is believed to be the place of Troy in a village in modern day Turkey by Heinrich Schliemann in 1862. The </a:t>
            </a:r>
            <a:r>
              <a:rPr lang="en-AU" sz="1800" spc="-10" dirty="0" err="1">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archeological</a:t>
            </a:r>
            <a:r>
              <a:rPr lang="en-AU" sz="18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 evidence has since been widely accepted as the ancient city of Troy, however, there is still large amounts of speculation regarding the content of the war, as there is little evidence suggesting the war occurred. This essay will compare and contrast the myth of the Trojan War as depicted in Homer’s text ‘The Iliad’ and the 2004 film ‘Troy’.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86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1C04-8548-4C80-EE0F-48739FE37471}"/>
              </a:ext>
            </a:extLst>
          </p:cNvPr>
          <p:cNvSpPr>
            <a:spLocks noGrp="1"/>
          </p:cNvSpPr>
          <p:nvPr>
            <p:ph type="title"/>
          </p:nvPr>
        </p:nvSpPr>
        <p:spPr/>
        <p:txBody>
          <a:bodyPr/>
          <a:lstStyle/>
          <a:p>
            <a:pPr algn="ctr"/>
            <a:r>
              <a:rPr lang="en-US" dirty="0"/>
              <a:t>Body Paragraph</a:t>
            </a:r>
          </a:p>
        </p:txBody>
      </p:sp>
      <p:sp>
        <p:nvSpPr>
          <p:cNvPr id="3" name="Content Placeholder 2">
            <a:extLst>
              <a:ext uri="{FF2B5EF4-FFF2-40B4-BE49-F238E27FC236}">
                <a16:creationId xmlns:a16="http://schemas.microsoft.com/office/drawing/2014/main" id="{6EB115C7-AEAF-3DC0-3576-C353EE307C54}"/>
              </a:ext>
            </a:extLst>
          </p:cNvPr>
          <p:cNvSpPr>
            <a:spLocks noGrp="1"/>
          </p:cNvSpPr>
          <p:nvPr>
            <p:ph idx="1"/>
          </p:nvPr>
        </p:nvSpPr>
        <p:spPr>
          <a:xfrm>
            <a:off x="470264" y="1845734"/>
            <a:ext cx="11469188" cy="4293810"/>
          </a:xfrm>
        </p:spPr>
        <p:txBody>
          <a:bodyPr>
            <a:normAutofit/>
          </a:bodyPr>
          <a:lstStyle/>
          <a:p>
            <a:pPr algn="ctr">
              <a:lnSpc>
                <a:spcPct val="200000"/>
              </a:lnSpc>
            </a:pPr>
            <a:r>
              <a:rPr lang="en-AU" sz="16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 There are many similarities between the characters and events of the Trojan War shown in the two texts Homer’s ‘Iliad’ and the film ‘Troy’. There are many overlapping identifications of key Greek and Trojan heroes, victims, and warriors. An example of this is King </a:t>
            </a:r>
            <a:r>
              <a:rPr lang="en-AU" sz="1600" spc="-10" dirty="0" err="1">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Agememnon</a:t>
            </a:r>
            <a:r>
              <a:rPr lang="en-AU" sz="16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 who Homer highlights as fundamentally concerned with himself – using his cunning to manipulate people and situations for his own benefit (Book 2). These character traits are emphasised in the same way in the film Troy, with </a:t>
            </a:r>
            <a:r>
              <a:rPr lang="en-AU" sz="1600" spc="-10" dirty="0" err="1">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Agememnon</a:t>
            </a:r>
            <a:r>
              <a:rPr lang="en-AU" sz="16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 utilising his brothers intentions (Menelaus) as a justification to take over Greece. Similarly, many events are described in the almost the same way in both texts. Both the film and book describe the events of Helen’s kidnapping, the battles of the Trojan War, and the significance of the Trojan Horse. The two texts share many similarities – particularly in characters and events.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977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1C04-8548-4C80-EE0F-48739FE37471}"/>
              </a:ext>
            </a:extLst>
          </p:cNvPr>
          <p:cNvSpPr>
            <a:spLocks noGrp="1"/>
          </p:cNvSpPr>
          <p:nvPr>
            <p:ph type="title"/>
          </p:nvPr>
        </p:nvSpPr>
        <p:spPr/>
        <p:txBody>
          <a:bodyPr/>
          <a:lstStyle/>
          <a:p>
            <a:pPr algn="ctr"/>
            <a:r>
              <a:rPr lang="en-US" dirty="0"/>
              <a:t>Body Paragraph – Topic Sentence</a:t>
            </a:r>
          </a:p>
        </p:txBody>
      </p:sp>
      <p:sp>
        <p:nvSpPr>
          <p:cNvPr id="3" name="Content Placeholder 2">
            <a:extLst>
              <a:ext uri="{FF2B5EF4-FFF2-40B4-BE49-F238E27FC236}">
                <a16:creationId xmlns:a16="http://schemas.microsoft.com/office/drawing/2014/main" id="{6EB115C7-AEAF-3DC0-3576-C353EE307C54}"/>
              </a:ext>
            </a:extLst>
          </p:cNvPr>
          <p:cNvSpPr>
            <a:spLocks noGrp="1"/>
          </p:cNvSpPr>
          <p:nvPr>
            <p:ph idx="1"/>
          </p:nvPr>
        </p:nvSpPr>
        <p:spPr>
          <a:xfrm>
            <a:off x="470264" y="1845734"/>
            <a:ext cx="11469188" cy="4293810"/>
          </a:xfrm>
        </p:spPr>
        <p:txBody>
          <a:bodyPr>
            <a:normAutofit/>
          </a:bodyPr>
          <a:lstStyle/>
          <a:p>
            <a:pPr algn="ctr">
              <a:lnSpc>
                <a:spcPct val="200000"/>
              </a:lnSpc>
            </a:pPr>
            <a:r>
              <a:rPr lang="en-AU" sz="18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pPr>
            <a:r>
              <a:rPr lang="en-AU" sz="1800" spc="-10" dirty="0">
                <a:solidFill>
                  <a:srgbClr val="435059"/>
                </a:solidFill>
                <a:effectLst/>
                <a:latin typeface="Chalkboard" panose="03050602040202020205" pitchFamily="66" charset="77"/>
                <a:ea typeface="Times New Roman" panose="02020603050405020304" pitchFamily="18" charset="0"/>
                <a:cs typeface="Open Sans" panose="020B0606030504020204" pitchFamily="34" charset="0"/>
              </a:rPr>
              <a:t>There are several differences in depictions of key ideas in Homer’s ‘Iliad’ and the film ‘Troy’.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8709816"/>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9428</TotalTime>
  <Words>913</Words>
  <Application>Microsoft Macintosh PowerPoint</Application>
  <PresentationFormat>Widescreen</PresentationFormat>
  <Paragraphs>96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Chalkboard</vt:lpstr>
      <vt:lpstr>Retrospect</vt:lpstr>
      <vt:lpstr>ESSAY WRITING 101</vt:lpstr>
      <vt:lpstr>This week’s lessons:</vt:lpstr>
      <vt:lpstr>Discussion Question:</vt:lpstr>
      <vt:lpstr>A good essay will…</vt:lpstr>
      <vt:lpstr>ACTIVITY 1 – How to write an Essay</vt:lpstr>
      <vt:lpstr>ACTIVITY 2 – Analyse a sample essay</vt:lpstr>
      <vt:lpstr>Introduction</vt:lpstr>
      <vt:lpstr>Body Paragraph</vt:lpstr>
      <vt:lpstr>Body Paragraph – Topic Sentence</vt:lpstr>
      <vt:lpstr>Begin your essay plan</vt:lpstr>
      <vt:lpstr>ESSAY PREP</vt:lpstr>
      <vt:lpstr>ACTIVITY 1 – Writing Clearly</vt:lpstr>
      <vt:lpstr>ACTIVITY 2 – Frankenstein’s essay</vt:lpstr>
      <vt:lpstr>ACTIVITY 3 –  Notes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373</cp:revision>
  <dcterms:created xsi:type="dcterms:W3CDTF">2022-07-13T05:26:46Z</dcterms:created>
  <dcterms:modified xsi:type="dcterms:W3CDTF">2023-03-16T23:37:24Z</dcterms:modified>
</cp:coreProperties>
</file>