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3"/>
  </p:notes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94"/>
    <p:restoredTop sz="92318"/>
  </p:normalViewPr>
  <p:slideViewPr>
    <p:cSldViewPr snapToGrid="0" snapToObjects="1">
      <p:cViewPr varScale="1">
        <p:scale>
          <a:sx n="117" d="100"/>
          <a:sy n="117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D244D1-F82F-4193-A0D1-DA299B9A78A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DF6BFDB-A8D3-4E48-9938-4E21A7FE0371}">
      <dgm:prSet/>
      <dgm:spPr/>
      <dgm:t>
        <a:bodyPr/>
        <a:lstStyle/>
        <a:p>
          <a:r>
            <a:rPr lang="en-US"/>
            <a:t>Religion, death and burial</a:t>
          </a:r>
        </a:p>
      </dgm:t>
    </dgm:pt>
    <dgm:pt modelId="{EDF845C2-EF91-49EA-A363-A7D12B25EB3C}" type="parTrans" cxnId="{594FCC64-6389-4C95-A1B0-75E5C61A13F3}">
      <dgm:prSet/>
      <dgm:spPr/>
      <dgm:t>
        <a:bodyPr/>
        <a:lstStyle/>
        <a:p>
          <a:endParaRPr lang="en-US"/>
        </a:p>
      </dgm:t>
    </dgm:pt>
    <dgm:pt modelId="{0CDB974D-28D0-44DB-AD2A-5C1AA1AF834B}" type="sibTrans" cxnId="{594FCC64-6389-4C95-A1B0-75E5C61A13F3}">
      <dgm:prSet/>
      <dgm:spPr/>
      <dgm:t>
        <a:bodyPr/>
        <a:lstStyle/>
        <a:p>
          <a:endParaRPr lang="en-US"/>
        </a:p>
      </dgm:t>
    </dgm:pt>
    <dgm:pt modelId="{C22F4354-A9C1-43DC-BDD5-443D58E89301}">
      <dgm:prSet/>
      <dgm:spPr/>
      <dgm:t>
        <a:bodyPr/>
        <a:lstStyle/>
        <a:p>
          <a:r>
            <a:rPr lang="en-US"/>
            <a:t>Culture</a:t>
          </a:r>
        </a:p>
      </dgm:t>
    </dgm:pt>
    <dgm:pt modelId="{2A2A32B0-AC0B-40B2-A198-3953E482A7AA}" type="parTrans" cxnId="{45B1BD89-B867-4D60-934D-D7DA9AA0F1F9}">
      <dgm:prSet/>
      <dgm:spPr/>
      <dgm:t>
        <a:bodyPr/>
        <a:lstStyle/>
        <a:p>
          <a:endParaRPr lang="en-US"/>
        </a:p>
      </dgm:t>
    </dgm:pt>
    <dgm:pt modelId="{5A4A482B-2B98-4255-90A0-3E59581FBBBD}" type="sibTrans" cxnId="{45B1BD89-B867-4D60-934D-D7DA9AA0F1F9}">
      <dgm:prSet/>
      <dgm:spPr/>
      <dgm:t>
        <a:bodyPr/>
        <a:lstStyle/>
        <a:p>
          <a:endParaRPr lang="en-US"/>
        </a:p>
      </dgm:t>
    </dgm:pt>
    <dgm:pt modelId="{5A57E61F-F5A6-8447-B399-D720EF54B6F6}" type="pres">
      <dgm:prSet presAssocID="{74D244D1-F82F-4193-A0D1-DA299B9A78A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A6AF64A-726E-2640-9D06-65BE335AE25B}" type="pres">
      <dgm:prSet presAssocID="{DDF6BFDB-A8D3-4E48-9938-4E21A7FE0371}" presName="hierRoot1" presStyleCnt="0"/>
      <dgm:spPr/>
    </dgm:pt>
    <dgm:pt modelId="{B2464255-6726-E44C-8E60-58D622DABEF3}" type="pres">
      <dgm:prSet presAssocID="{DDF6BFDB-A8D3-4E48-9938-4E21A7FE0371}" presName="composite" presStyleCnt="0"/>
      <dgm:spPr/>
    </dgm:pt>
    <dgm:pt modelId="{FEBF7F7B-1605-6A4A-B258-10FEB873CD48}" type="pres">
      <dgm:prSet presAssocID="{DDF6BFDB-A8D3-4E48-9938-4E21A7FE0371}" presName="background" presStyleLbl="node0" presStyleIdx="0" presStyleCnt="2"/>
      <dgm:spPr/>
    </dgm:pt>
    <dgm:pt modelId="{1ED382FC-6799-AB4B-8461-475831D93CEF}" type="pres">
      <dgm:prSet presAssocID="{DDF6BFDB-A8D3-4E48-9938-4E21A7FE0371}" presName="text" presStyleLbl="fgAcc0" presStyleIdx="0" presStyleCnt="2">
        <dgm:presLayoutVars>
          <dgm:chPref val="3"/>
        </dgm:presLayoutVars>
      </dgm:prSet>
      <dgm:spPr/>
    </dgm:pt>
    <dgm:pt modelId="{8C4E159F-F1C1-1A43-A4CA-940490416F9B}" type="pres">
      <dgm:prSet presAssocID="{DDF6BFDB-A8D3-4E48-9938-4E21A7FE0371}" presName="hierChild2" presStyleCnt="0"/>
      <dgm:spPr/>
    </dgm:pt>
    <dgm:pt modelId="{66AC2361-01C0-BE45-93D6-7BB49439A6B0}" type="pres">
      <dgm:prSet presAssocID="{C22F4354-A9C1-43DC-BDD5-443D58E89301}" presName="hierRoot1" presStyleCnt="0"/>
      <dgm:spPr/>
    </dgm:pt>
    <dgm:pt modelId="{28BE0E7B-3C8B-D448-B2B4-9884A4D1B2FB}" type="pres">
      <dgm:prSet presAssocID="{C22F4354-A9C1-43DC-BDD5-443D58E89301}" presName="composite" presStyleCnt="0"/>
      <dgm:spPr/>
    </dgm:pt>
    <dgm:pt modelId="{3FB6D577-003B-0145-92B5-61905800B26D}" type="pres">
      <dgm:prSet presAssocID="{C22F4354-A9C1-43DC-BDD5-443D58E89301}" presName="background" presStyleLbl="node0" presStyleIdx="1" presStyleCnt="2"/>
      <dgm:spPr/>
    </dgm:pt>
    <dgm:pt modelId="{5AA8E3E4-2258-F44D-997B-6423E5F8E1C4}" type="pres">
      <dgm:prSet presAssocID="{C22F4354-A9C1-43DC-BDD5-443D58E89301}" presName="text" presStyleLbl="fgAcc0" presStyleIdx="1" presStyleCnt="2">
        <dgm:presLayoutVars>
          <dgm:chPref val="3"/>
        </dgm:presLayoutVars>
      </dgm:prSet>
      <dgm:spPr/>
    </dgm:pt>
    <dgm:pt modelId="{36A7A770-116C-5646-9610-BD22454B64CF}" type="pres">
      <dgm:prSet presAssocID="{C22F4354-A9C1-43DC-BDD5-443D58E89301}" presName="hierChild2" presStyleCnt="0"/>
      <dgm:spPr/>
    </dgm:pt>
  </dgm:ptLst>
  <dgm:cxnLst>
    <dgm:cxn modelId="{594FCC64-6389-4C95-A1B0-75E5C61A13F3}" srcId="{74D244D1-F82F-4193-A0D1-DA299B9A78A8}" destId="{DDF6BFDB-A8D3-4E48-9938-4E21A7FE0371}" srcOrd="0" destOrd="0" parTransId="{EDF845C2-EF91-49EA-A363-A7D12B25EB3C}" sibTransId="{0CDB974D-28D0-44DB-AD2A-5C1AA1AF834B}"/>
    <dgm:cxn modelId="{45B1BD89-B867-4D60-934D-D7DA9AA0F1F9}" srcId="{74D244D1-F82F-4193-A0D1-DA299B9A78A8}" destId="{C22F4354-A9C1-43DC-BDD5-443D58E89301}" srcOrd="1" destOrd="0" parTransId="{2A2A32B0-AC0B-40B2-A198-3953E482A7AA}" sibTransId="{5A4A482B-2B98-4255-90A0-3E59581FBBBD}"/>
    <dgm:cxn modelId="{52EB8FB0-FEFA-174E-94FA-1DF686B6C76F}" type="presOf" srcId="{C22F4354-A9C1-43DC-BDD5-443D58E89301}" destId="{5AA8E3E4-2258-F44D-997B-6423E5F8E1C4}" srcOrd="0" destOrd="0" presId="urn:microsoft.com/office/officeart/2005/8/layout/hierarchy1"/>
    <dgm:cxn modelId="{AE3C01B9-F7AB-F944-8906-AC79D223D03D}" type="presOf" srcId="{74D244D1-F82F-4193-A0D1-DA299B9A78A8}" destId="{5A57E61F-F5A6-8447-B399-D720EF54B6F6}" srcOrd="0" destOrd="0" presId="urn:microsoft.com/office/officeart/2005/8/layout/hierarchy1"/>
    <dgm:cxn modelId="{06C491C9-9901-BA4B-A82B-D5A88DD31DCE}" type="presOf" srcId="{DDF6BFDB-A8D3-4E48-9938-4E21A7FE0371}" destId="{1ED382FC-6799-AB4B-8461-475831D93CEF}" srcOrd="0" destOrd="0" presId="urn:microsoft.com/office/officeart/2005/8/layout/hierarchy1"/>
    <dgm:cxn modelId="{3C26A7DB-67F2-AE4B-A39A-3ED87DE6991B}" type="presParOf" srcId="{5A57E61F-F5A6-8447-B399-D720EF54B6F6}" destId="{9A6AF64A-726E-2640-9D06-65BE335AE25B}" srcOrd="0" destOrd="0" presId="urn:microsoft.com/office/officeart/2005/8/layout/hierarchy1"/>
    <dgm:cxn modelId="{2A67289C-6E22-B443-A63D-3CBDB259A966}" type="presParOf" srcId="{9A6AF64A-726E-2640-9D06-65BE335AE25B}" destId="{B2464255-6726-E44C-8E60-58D622DABEF3}" srcOrd="0" destOrd="0" presId="urn:microsoft.com/office/officeart/2005/8/layout/hierarchy1"/>
    <dgm:cxn modelId="{56D9DB30-4B54-0248-B6DD-2043BDFA9088}" type="presParOf" srcId="{B2464255-6726-E44C-8E60-58D622DABEF3}" destId="{FEBF7F7B-1605-6A4A-B258-10FEB873CD48}" srcOrd="0" destOrd="0" presId="urn:microsoft.com/office/officeart/2005/8/layout/hierarchy1"/>
    <dgm:cxn modelId="{3C5DC7FA-03D0-D544-BF32-4F31FC660CE2}" type="presParOf" srcId="{B2464255-6726-E44C-8E60-58D622DABEF3}" destId="{1ED382FC-6799-AB4B-8461-475831D93CEF}" srcOrd="1" destOrd="0" presId="urn:microsoft.com/office/officeart/2005/8/layout/hierarchy1"/>
    <dgm:cxn modelId="{D7A0EC46-95FF-F443-9849-EDD640E0B879}" type="presParOf" srcId="{9A6AF64A-726E-2640-9D06-65BE335AE25B}" destId="{8C4E159F-F1C1-1A43-A4CA-940490416F9B}" srcOrd="1" destOrd="0" presId="urn:microsoft.com/office/officeart/2005/8/layout/hierarchy1"/>
    <dgm:cxn modelId="{CC118300-7036-5F47-85D1-BEBA8EA301A0}" type="presParOf" srcId="{5A57E61F-F5A6-8447-B399-D720EF54B6F6}" destId="{66AC2361-01C0-BE45-93D6-7BB49439A6B0}" srcOrd="1" destOrd="0" presId="urn:microsoft.com/office/officeart/2005/8/layout/hierarchy1"/>
    <dgm:cxn modelId="{26415ED2-94C4-2B47-BF13-5E21C4FE9C93}" type="presParOf" srcId="{66AC2361-01C0-BE45-93D6-7BB49439A6B0}" destId="{28BE0E7B-3C8B-D448-B2B4-9884A4D1B2FB}" srcOrd="0" destOrd="0" presId="urn:microsoft.com/office/officeart/2005/8/layout/hierarchy1"/>
    <dgm:cxn modelId="{F1534CB3-9DF8-684F-BE79-37D1D0D50EE1}" type="presParOf" srcId="{28BE0E7B-3C8B-D448-B2B4-9884A4D1B2FB}" destId="{3FB6D577-003B-0145-92B5-61905800B26D}" srcOrd="0" destOrd="0" presId="urn:microsoft.com/office/officeart/2005/8/layout/hierarchy1"/>
    <dgm:cxn modelId="{C2DEBEE5-558C-274E-8589-AC4E6058A7AA}" type="presParOf" srcId="{28BE0E7B-3C8B-D448-B2B4-9884A4D1B2FB}" destId="{5AA8E3E4-2258-F44D-997B-6423E5F8E1C4}" srcOrd="1" destOrd="0" presId="urn:microsoft.com/office/officeart/2005/8/layout/hierarchy1"/>
    <dgm:cxn modelId="{3E2323A8-E4A3-3648-B874-21956EFCE902}" type="presParOf" srcId="{66AC2361-01C0-BE45-93D6-7BB49439A6B0}" destId="{36A7A770-116C-5646-9610-BD22454B64C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35139B-8FC9-4316-BD74-2ACD965FA19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DE0F474-F134-487E-89E9-A9A608FEB43A}">
      <dgm:prSet/>
      <dgm:spPr/>
      <dgm:t>
        <a:bodyPr/>
        <a:lstStyle/>
        <a:p>
          <a:r>
            <a:rPr lang="en-US"/>
            <a:t>Heavily influenced by Minoans</a:t>
          </a:r>
        </a:p>
      </dgm:t>
    </dgm:pt>
    <dgm:pt modelId="{76DF5506-2229-44D7-B6BC-AB8E3F76F09D}" type="parTrans" cxnId="{2C6B0086-C366-4C78-8565-83F70602A411}">
      <dgm:prSet/>
      <dgm:spPr/>
      <dgm:t>
        <a:bodyPr/>
        <a:lstStyle/>
        <a:p>
          <a:endParaRPr lang="en-US"/>
        </a:p>
      </dgm:t>
    </dgm:pt>
    <dgm:pt modelId="{7F454F7C-CFF7-41F5-A1FD-CFBDD42251C2}" type="sibTrans" cxnId="{2C6B0086-C366-4C78-8565-83F70602A411}">
      <dgm:prSet/>
      <dgm:spPr/>
      <dgm:t>
        <a:bodyPr/>
        <a:lstStyle/>
        <a:p>
          <a:endParaRPr lang="en-US"/>
        </a:p>
      </dgm:t>
    </dgm:pt>
    <dgm:pt modelId="{77C0C3FD-5DAA-48EA-9B0F-FBE0E98D3B19}">
      <dgm:prSet/>
      <dgm:spPr/>
      <dgm:t>
        <a:bodyPr/>
        <a:lstStyle/>
        <a:p>
          <a:r>
            <a:rPr lang="en-US"/>
            <a:t>Cult participation – </a:t>
          </a:r>
          <a:r>
            <a:rPr lang="en-US" b="1" i="1"/>
            <a:t>MEGARON</a:t>
          </a:r>
          <a:r>
            <a:rPr lang="en-US"/>
            <a:t> as main room of palace for religious practices</a:t>
          </a:r>
        </a:p>
      </dgm:t>
    </dgm:pt>
    <dgm:pt modelId="{7DFA0B7B-668C-4CA3-821A-77B4CC061BED}" type="parTrans" cxnId="{FA90A866-D6DA-49A7-9FA7-39B003D8211B}">
      <dgm:prSet/>
      <dgm:spPr/>
      <dgm:t>
        <a:bodyPr/>
        <a:lstStyle/>
        <a:p>
          <a:endParaRPr lang="en-US"/>
        </a:p>
      </dgm:t>
    </dgm:pt>
    <dgm:pt modelId="{C4CAD559-2577-4FF7-943A-C154CA1CA4C9}" type="sibTrans" cxnId="{FA90A866-D6DA-49A7-9FA7-39B003D8211B}">
      <dgm:prSet/>
      <dgm:spPr/>
      <dgm:t>
        <a:bodyPr/>
        <a:lstStyle/>
        <a:p>
          <a:endParaRPr lang="en-US"/>
        </a:p>
      </dgm:t>
    </dgm:pt>
    <dgm:pt modelId="{4709C752-7D76-40BE-B35C-255AE4EA83D7}">
      <dgm:prSet/>
      <dgm:spPr/>
      <dgm:t>
        <a:bodyPr/>
        <a:lstStyle/>
        <a:p>
          <a:r>
            <a:rPr lang="en-US"/>
            <a:t>Gods, Goddesses, and Heroes</a:t>
          </a:r>
        </a:p>
      </dgm:t>
    </dgm:pt>
    <dgm:pt modelId="{D320D3AE-6539-4ECF-97D2-D0FEF49D47D3}" type="parTrans" cxnId="{438CC85E-4757-4482-B496-34D99FA8E5FF}">
      <dgm:prSet/>
      <dgm:spPr/>
      <dgm:t>
        <a:bodyPr/>
        <a:lstStyle/>
        <a:p>
          <a:endParaRPr lang="en-US"/>
        </a:p>
      </dgm:t>
    </dgm:pt>
    <dgm:pt modelId="{54A21625-24D7-4133-9A83-8346C859887C}" type="sibTrans" cxnId="{438CC85E-4757-4482-B496-34D99FA8E5FF}">
      <dgm:prSet/>
      <dgm:spPr/>
      <dgm:t>
        <a:bodyPr/>
        <a:lstStyle/>
        <a:p>
          <a:endParaRPr lang="en-US"/>
        </a:p>
      </dgm:t>
    </dgm:pt>
    <dgm:pt modelId="{4FB9EFDC-29C0-B94C-BDA2-C4083EC262AB}" type="pres">
      <dgm:prSet presAssocID="{8935139B-8FC9-4316-BD74-2ACD965FA19D}" presName="vert0" presStyleCnt="0">
        <dgm:presLayoutVars>
          <dgm:dir/>
          <dgm:animOne val="branch"/>
          <dgm:animLvl val="lvl"/>
        </dgm:presLayoutVars>
      </dgm:prSet>
      <dgm:spPr/>
    </dgm:pt>
    <dgm:pt modelId="{552A9629-8EE7-3D4E-85D6-AC5EEB7220E5}" type="pres">
      <dgm:prSet presAssocID="{6DE0F474-F134-487E-89E9-A9A608FEB43A}" presName="thickLine" presStyleLbl="alignNode1" presStyleIdx="0" presStyleCnt="3"/>
      <dgm:spPr/>
    </dgm:pt>
    <dgm:pt modelId="{EA45F2A5-2422-9F4B-853B-0A90866E00A4}" type="pres">
      <dgm:prSet presAssocID="{6DE0F474-F134-487E-89E9-A9A608FEB43A}" presName="horz1" presStyleCnt="0"/>
      <dgm:spPr/>
    </dgm:pt>
    <dgm:pt modelId="{BFF9C25F-AC19-9240-9D36-C55B165B3C57}" type="pres">
      <dgm:prSet presAssocID="{6DE0F474-F134-487E-89E9-A9A608FEB43A}" presName="tx1" presStyleLbl="revTx" presStyleIdx="0" presStyleCnt="3"/>
      <dgm:spPr/>
    </dgm:pt>
    <dgm:pt modelId="{62055B5E-0A78-CE4F-835C-FDA3B63FC350}" type="pres">
      <dgm:prSet presAssocID="{6DE0F474-F134-487E-89E9-A9A608FEB43A}" presName="vert1" presStyleCnt="0"/>
      <dgm:spPr/>
    </dgm:pt>
    <dgm:pt modelId="{6A4CE7BB-215B-474B-8CDB-9819A0A09690}" type="pres">
      <dgm:prSet presAssocID="{77C0C3FD-5DAA-48EA-9B0F-FBE0E98D3B19}" presName="thickLine" presStyleLbl="alignNode1" presStyleIdx="1" presStyleCnt="3"/>
      <dgm:spPr/>
    </dgm:pt>
    <dgm:pt modelId="{6BC6871E-4FCF-1D45-8518-F7DFD190B300}" type="pres">
      <dgm:prSet presAssocID="{77C0C3FD-5DAA-48EA-9B0F-FBE0E98D3B19}" presName="horz1" presStyleCnt="0"/>
      <dgm:spPr/>
    </dgm:pt>
    <dgm:pt modelId="{20C58FA4-5029-694B-AE8F-3ED63DB9595D}" type="pres">
      <dgm:prSet presAssocID="{77C0C3FD-5DAA-48EA-9B0F-FBE0E98D3B19}" presName="tx1" presStyleLbl="revTx" presStyleIdx="1" presStyleCnt="3"/>
      <dgm:spPr/>
    </dgm:pt>
    <dgm:pt modelId="{6A62221A-272E-3C43-AA43-6D65063587E9}" type="pres">
      <dgm:prSet presAssocID="{77C0C3FD-5DAA-48EA-9B0F-FBE0E98D3B19}" presName="vert1" presStyleCnt="0"/>
      <dgm:spPr/>
    </dgm:pt>
    <dgm:pt modelId="{42742D98-75B4-6F45-96DB-A2189E8604D9}" type="pres">
      <dgm:prSet presAssocID="{4709C752-7D76-40BE-B35C-255AE4EA83D7}" presName="thickLine" presStyleLbl="alignNode1" presStyleIdx="2" presStyleCnt="3"/>
      <dgm:spPr/>
    </dgm:pt>
    <dgm:pt modelId="{E2582F6A-3FEC-7B40-B386-201AC273EF39}" type="pres">
      <dgm:prSet presAssocID="{4709C752-7D76-40BE-B35C-255AE4EA83D7}" presName="horz1" presStyleCnt="0"/>
      <dgm:spPr/>
    </dgm:pt>
    <dgm:pt modelId="{36EBD4AD-3605-164C-A175-4C2608C83B5E}" type="pres">
      <dgm:prSet presAssocID="{4709C752-7D76-40BE-B35C-255AE4EA83D7}" presName="tx1" presStyleLbl="revTx" presStyleIdx="2" presStyleCnt="3"/>
      <dgm:spPr/>
    </dgm:pt>
    <dgm:pt modelId="{C0D40CDA-0488-1E4D-B31B-AC832B14B809}" type="pres">
      <dgm:prSet presAssocID="{4709C752-7D76-40BE-B35C-255AE4EA83D7}" presName="vert1" presStyleCnt="0"/>
      <dgm:spPr/>
    </dgm:pt>
  </dgm:ptLst>
  <dgm:cxnLst>
    <dgm:cxn modelId="{9186FC02-5231-2D45-97C0-B8DD403843C9}" type="presOf" srcId="{77C0C3FD-5DAA-48EA-9B0F-FBE0E98D3B19}" destId="{20C58FA4-5029-694B-AE8F-3ED63DB9595D}" srcOrd="0" destOrd="0" presId="urn:microsoft.com/office/officeart/2008/layout/LinedList"/>
    <dgm:cxn modelId="{823A2035-7C0E-ED41-AEEF-B97DF186A9CF}" type="presOf" srcId="{6DE0F474-F134-487E-89E9-A9A608FEB43A}" destId="{BFF9C25F-AC19-9240-9D36-C55B165B3C57}" srcOrd="0" destOrd="0" presId="urn:microsoft.com/office/officeart/2008/layout/LinedList"/>
    <dgm:cxn modelId="{438CC85E-4757-4482-B496-34D99FA8E5FF}" srcId="{8935139B-8FC9-4316-BD74-2ACD965FA19D}" destId="{4709C752-7D76-40BE-B35C-255AE4EA83D7}" srcOrd="2" destOrd="0" parTransId="{D320D3AE-6539-4ECF-97D2-D0FEF49D47D3}" sibTransId="{54A21625-24D7-4133-9A83-8346C859887C}"/>
    <dgm:cxn modelId="{FA90A866-D6DA-49A7-9FA7-39B003D8211B}" srcId="{8935139B-8FC9-4316-BD74-2ACD965FA19D}" destId="{77C0C3FD-5DAA-48EA-9B0F-FBE0E98D3B19}" srcOrd="1" destOrd="0" parTransId="{7DFA0B7B-668C-4CA3-821A-77B4CC061BED}" sibTransId="{C4CAD559-2577-4FF7-943A-C154CA1CA4C9}"/>
    <dgm:cxn modelId="{2C6B0086-C366-4C78-8565-83F70602A411}" srcId="{8935139B-8FC9-4316-BD74-2ACD965FA19D}" destId="{6DE0F474-F134-487E-89E9-A9A608FEB43A}" srcOrd="0" destOrd="0" parTransId="{76DF5506-2229-44D7-B6BC-AB8E3F76F09D}" sibTransId="{7F454F7C-CFF7-41F5-A1FD-CFBDD42251C2}"/>
    <dgm:cxn modelId="{6B5C6CB5-CFD7-534B-A4B0-461EF50AFC64}" type="presOf" srcId="{4709C752-7D76-40BE-B35C-255AE4EA83D7}" destId="{36EBD4AD-3605-164C-A175-4C2608C83B5E}" srcOrd="0" destOrd="0" presId="urn:microsoft.com/office/officeart/2008/layout/LinedList"/>
    <dgm:cxn modelId="{C1112ADE-1C7A-0E40-9C0B-767DECA8232D}" type="presOf" srcId="{8935139B-8FC9-4316-BD74-2ACD965FA19D}" destId="{4FB9EFDC-29C0-B94C-BDA2-C4083EC262AB}" srcOrd="0" destOrd="0" presId="urn:microsoft.com/office/officeart/2008/layout/LinedList"/>
    <dgm:cxn modelId="{E11AB803-7E4A-4E4D-B6A8-4ED8F4C80322}" type="presParOf" srcId="{4FB9EFDC-29C0-B94C-BDA2-C4083EC262AB}" destId="{552A9629-8EE7-3D4E-85D6-AC5EEB7220E5}" srcOrd="0" destOrd="0" presId="urn:microsoft.com/office/officeart/2008/layout/LinedList"/>
    <dgm:cxn modelId="{88470B40-FE08-0643-91FB-2C838FCEA157}" type="presParOf" srcId="{4FB9EFDC-29C0-B94C-BDA2-C4083EC262AB}" destId="{EA45F2A5-2422-9F4B-853B-0A90866E00A4}" srcOrd="1" destOrd="0" presId="urn:microsoft.com/office/officeart/2008/layout/LinedList"/>
    <dgm:cxn modelId="{464AFD2E-EA6A-894A-AE08-F37816DC4DDD}" type="presParOf" srcId="{EA45F2A5-2422-9F4B-853B-0A90866E00A4}" destId="{BFF9C25F-AC19-9240-9D36-C55B165B3C57}" srcOrd="0" destOrd="0" presId="urn:microsoft.com/office/officeart/2008/layout/LinedList"/>
    <dgm:cxn modelId="{C0CCEF64-3E27-2F4F-A690-DA93A181B0C8}" type="presParOf" srcId="{EA45F2A5-2422-9F4B-853B-0A90866E00A4}" destId="{62055B5E-0A78-CE4F-835C-FDA3B63FC350}" srcOrd="1" destOrd="0" presId="urn:microsoft.com/office/officeart/2008/layout/LinedList"/>
    <dgm:cxn modelId="{13FB7D2F-424C-C042-864F-17352E955821}" type="presParOf" srcId="{4FB9EFDC-29C0-B94C-BDA2-C4083EC262AB}" destId="{6A4CE7BB-215B-474B-8CDB-9819A0A09690}" srcOrd="2" destOrd="0" presId="urn:microsoft.com/office/officeart/2008/layout/LinedList"/>
    <dgm:cxn modelId="{B59DFC3B-89E5-C743-83AB-05612F1107A1}" type="presParOf" srcId="{4FB9EFDC-29C0-B94C-BDA2-C4083EC262AB}" destId="{6BC6871E-4FCF-1D45-8518-F7DFD190B300}" srcOrd="3" destOrd="0" presId="urn:microsoft.com/office/officeart/2008/layout/LinedList"/>
    <dgm:cxn modelId="{AB5FE0C1-35ED-6345-B343-4A73009049A6}" type="presParOf" srcId="{6BC6871E-4FCF-1D45-8518-F7DFD190B300}" destId="{20C58FA4-5029-694B-AE8F-3ED63DB9595D}" srcOrd="0" destOrd="0" presId="urn:microsoft.com/office/officeart/2008/layout/LinedList"/>
    <dgm:cxn modelId="{D7AA949D-6D47-D844-8934-841D4405EBD3}" type="presParOf" srcId="{6BC6871E-4FCF-1D45-8518-F7DFD190B300}" destId="{6A62221A-272E-3C43-AA43-6D65063587E9}" srcOrd="1" destOrd="0" presId="urn:microsoft.com/office/officeart/2008/layout/LinedList"/>
    <dgm:cxn modelId="{B83C8996-5977-B64F-84CA-BBC58157626F}" type="presParOf" srcId="{4FB9EFDC-29C0-B94C-BDA2-C4083EC262AB}" destId="{42742D98-75B4-6F45-96DB-A2189E8604D9}" srcOrd="4" destOrd="0" presId="urn:microsoft.com/office/officeart/2008/layout/LinedList"/>
    <dgm:cxn modelId="{C476CA5C-37C2-7F42-8842-D44AC2480EAA}" type="presParOf" srcId="{4FB9EFDC-29C0-B94C-BDA2-C4083EC262AB}" destId="{E2582F6A-3FEC-7B40-B386-201AC273EF39}" srcOrd="5" destOrd="0" presId="urn:microsoft.com/office/officeart/2008/layout/LinedList"/>
    <dgm:cxn modelId="{90DB1DB6-5F06-5D4B-BD28-A1705A04D53D}" type="presParOf" srcId="{E2582F6A-3FEC-7B40-B386-201AC273EF39}" destId="{36EBD4AD-3605-164C-A175-4C2608C83B5E}" srcOrd="0" destOrd="0" presId="urn:microsoft.com/office/officeart/2008/layout/LinedList"/>
    <dgm:cxn modelId="{58B5D688-9EEA-214B-BF9F-0F10B9A9D631}" type="presParOf" srcId="{E2582F6A-3FEC-7B40-B386-201AC273EF39}" destId="{C0D40CDA-0488-1E4D-B31B-AC832B14B80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F7F7B-1605-6A4A-B258-10FEB873CD48}">
      <dsp:nvSpPr>
        <dsp:cNvPr id="0" name=""/>
        <dsp:cNvSpPr/>
      </dsp:nvSpPr>
      <dsp:spPr>
        <a:xfrm>
          <a:off x="1227" y="297257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382FC-6799-AB4B-8461-475831D93CEF}">
      <dsp:nvSpPr>
        <dsp:cNvPr id="0" name=""/>
        <dsp:cNvSpPr/>
      </dsp:nvSpPr>
      <dsp:spPr>
        <a:xfrm>
          <a:off x="480082" y="75216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Religion, death and burial</a:t>
          </a:r>
        </a:p>
      </dsp:txBody>
      <dsp:txXfrm>
        <a:off x="560236" y="832323"/>
        <a:ext cx="4149382" cy="2576345"/>
      </dsp:txXfrm>
    </dsp:sp>
    <dsp:sp modelId="{3FB6D577-003B-0145-92B5-61905800B26D}">
      <dsp:nvSpPr>
        <dsp:cNvPr id="0" name=""/>
        <dsp:cNvSpPr/>
      </dsp:nvSpPr>
      <dsp:spPr>
        <a:xfrm>
          <a:off x="5268627" y="297257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8E3E4-2258-F44D-997B-6423E5F8E1C4}">
      <dsp:nvSpPr>
        <dsp:cNvPr id="0" name=""/>
        <dsp:cNvSpPr/>
      </dsp:nvSpPr>
      <dsp:spPr>
        <a:xfrm>
          <a:off x="5747481" y="75216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Culture</a:t>
          </a:r>
        </a:p>
      </dsp:txBody>
      <dsp:txXfrm>
        <a:off x="5827635" y="832323"/>
        <a:ext cx="4149382" cy="2576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A9629-8EE7-3D4E-85D6-AC5EEB7220E5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F9C25F-AC19-9240-9D36-C55B165B3C57}">
      <dsp:nvSpPr>
        <dsp:cNvPr id="0" name=""/>
        <dsp:cNvSpPr/>
      </dsp:nvSpPr>
      <dsp:spPr>
        <a:xfrm>
          <a:off x="0" y="2758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Heavily influenced by Minoans</a:t>
          </a:r>
        </a:p>
      </dsp:txBody>
      <dsp:txXfrm>
        <a:off x="0" y="2758"/>
        <a:ext cx="6797675" cy="1881464"/>
      </dsp:txXfrm>
    </dsp:sp>
    <dsp:sp modelId="{6A4CE7BB-215B-474B-8CDB-9819A0A09690}">
      <dsp:nvSpPr>
        <dsp:cNvPr id="0" name=""/>
        <dsp:cNvSpPr/>
      </dsp:nvSpPr>
      <dsp:spPr>
        <a:xfrm>
          <a:off x="0" y="1884223"/>
          <a:ext cx="6797675" cy="0"/>
        </a:xfrm>
        <a:prstGeom prst="line">
          <a:avLst/>
        </a:prstGeom>
        <a:solidFill>
          <a:schemeClr val="accent2">
            <a:hueOff val="512346"/>
            <a:satOff val="219"/>
            <a:lumOff val="8824"/>
            <a:alphaOff val="0"/>
          </a:schemeClr>
        </a:solidFill>
        <a:ln w="15875" cap="flat" cmpd="sng" algn="ctr">
          <a:solidFill>
            <a:schemeClr val="accent2">
              <a:hueOff val="512346"/>
              <a:satOff val="219"/>
              <a:lumOff val="8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C58FA4-5029-694B-AE8F-3ED63DB9595D}">
      <dsp:nvSpPr>
        <dsp:cNvPr id="0" name=""/>
        <dsp:cNvSpPr/>
      </dsp:nvSpPr>
      <dsp:spPr>
        <a:xfrm>
          <a:off x="0" y="1884223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Cult participation – </a:t>
          </a:r>
          <a:r>
            <a:rPr lang="en-US" sz="3800" b="1" i="1" kern="1200"/>
            <a:t>MEGARON</a:t>
          </a:r>
          <a:r>
            <a:rPr lang="en-US" sz="3800" kern="1200"/>
            <a:t> as main room of palace for religious practices</a:t>
          </a:r>
        </a:p>
      </dsp:txBody>
      <dsp:txXfrm>
        <a:off x="0" y="1884223"/>
        <a:ext cx="6797675" cy="1881464"/>
      </dsp:txXfrm>
    </dsp:sp>
    <dsp:sp modelId="{42742D98-75B4-6F45-96DB-A2189E8604D9}">
      <dsp:nvSpPr>
        <dsp:cNvPr id="0" name=""/>
        <dsp:cNvSpPr/>
      </dsp:nvSpPr>
      <dsp:spPr>
        <a:xfrm>
          <a:off x="0" y="3765688"/>
          <a:ext cx="6797675" cy="0"/>
        </a:xfrm>
        <a:prstGeom prst="line">
          <a:avLst/>
        </a:prstGeom>
        <a:solidFill>
          <a:schemeClr val="accent2">
            <a:hueOff val="1024692"/>
            <a:satOff val="437"/>
            <a:lumOff val="17647"/>
            <a:alphaOff val="0"/>
          </a:schemeClr>
        </a:solidFill>
        <a:ln w="15875" cap="flat" cmpd="sng" algn="ctr">
          <a:solidFill>
            <a:schemeClr val="accent2">
              <a:hueOff val="1024692"/>
              <a:satOff val="437"/>
              <a:lumOff val="17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BD4AD-3605-164C-A175-4C2608C83B5E}">
      <dsp:nvSpPr>
        <dsp:cNvPr id="0" name=""/>
        <dsp:cNvSpPr/>
      </dsp:nvSpPr>
      <dsp:spPr>
        <a:xfrm>
          <a:off x="0" y="3765688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Gods, Goddesses, and Heroes</a:t>
          </a:r>
        </a:p>
      </dsp:txBody>
      <dsp:txXfrm>
        <a:off x="0" y="3765688"/>
        <a:ext cx="6797675" cy="1881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ADA8-1C22-1342-B0A2-1277E07A113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E9CBE-103D-614D-933D-6F8E197D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64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 – B Nobility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93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 – D War leader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3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 – 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34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 – C Raw Materials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5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 – B Corbelling wasn’t invented by them, but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41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62692C-9F3F-6047-A805-C164951700F5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62692C-9F3F-6047-A805-C164951700F5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91A4-B280-BACD-3CB8-10ECFE24C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pPr algn="r"/>
            <a:r>
              <a:rPr lang="en-US" sz="5400" dirty="0">
                <a:solidFill>
                  <a:schemeClr val="tx1"/>
                </a:solidFill>
              </a:rPr>
              <a:t>The Myceneans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8C59-D441-C9CB-FDC4-52B6130F5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880" y="4457094"/>
            <a:ext cx="10058400" cy="1143000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Goal/s: </a:t>
            </a:r>
          </a:p>
          <a:p>
            <a:r>
              <a:rPr lang="en-US" dirty="0">
                <a:solidFill>
                  <a:schemeClr val="tx1"/>
                </a:solidFill>
              </a:rPr>
              <a:t>describe the Mycenean religious structures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F3CC58E3-BDF9-495D-9327-85F68058B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A0CA737-33FC-47E3-965A-D1C2CAA62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E3A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2189942-24EB-488E-8B69-EB80F7E53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A4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61A8AB3-9E63-D616-FB92-EAC843A64C98}"/>
              </a:ext>
            </a:extLst>
          </p:cNvPr>
          <p:cNvSpPr txBox="1">
            <a:spLocks/>
          </p:cNvSpPr>
          <p:nvPr/>
        </p:nvSpPr>
        <p:spPr>
          <a:xfrm>
            <a:off x="8262851" y="6447707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500" dirty="0" err="1">
                <a:solidFill>
                  <a:schemeClr val="tx1"/>
                </a:solidFill>
              </a:rPr>
              <a:t>Ms</a:t>
            </a:r>
            <a:r>
              <a:rPr lang="en-US" sz="1500" dirty="0">
                <a:solidFill>
                  <a:schemeClr val="tx1"/>
                </a:solidFill>
              </a:rPr>
              <a:t> Barrie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F372439-CBEF-34EE-8047-9719C19FB7D1}"/>
              </a:ext>
            </a:extLst>
          </p:cNvPr>
          <p:cNvSpPr txBox="1">
            <a:spLocks/>
          </p:cNvSpPr>
          <p:nvPr/>
        </p:nvSpPr>
        <p:spPr>
          <a:xfrm>
            <a:off x="202277" y="6514493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chemeClr val="tx1"/>
                </a:solidFill>
              </a:rPr>
              <a:t>Week 8 Lesson 2</a:t>
            </a:r>
          </a:p>
        </p:txBody>
      </p:sp>
      <p:pic>
        <p:nvPicPr>
          <p:cNvPr id="1026" name="Picture 2" descr="Mycenaeans: Incredible Origins and Military of the Bronze Age 'Greeks'">
            <a:extLst>
              <a:ext uri="{FF2B5EF4-FFF2-40B4-BE49-F238E27FC236}">
                <a16:creationId xmlns:a16="http://schemas.microsoft.com/office/drawing/2014/main" id="{1210206A-759A-2582-5500-5D8FCE501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658" y="1086406"/>
            <a:ext cx="5220426" cy="302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021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790FD-81F3-90EE-9E31-6D9E92139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Funerary Customs and Rituals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7FBC9-5318-D4C1-3436-76B19C7A0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833" y="1934944"/>
            <a:ext cx="4340055" cy="402336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 Grave sites with precious materials</a:t>
            </a:r>
          </a:p>
          <a:p>
            <a:pPr>
              <a:buFont typeface="Wingdings" pitchFamily="2" charset="2"/>
              <a:buChar char="Ø"/>
            </a:pPr>
            <a:r>
              <a:rPr lang="en-US" b="1" i="1" dirty="0"/>
              <a:t>Tholoi</a:t>
            </a:r>
            <a:r>
              <a:rPr lang="en-US" dirty="0"/>
              <a:t> (tombs) chambers were cut into sides of hills with a passageway called a </a:t>
            </a:r>
            <a:r>
              <a:rPr lang="en-US" b="1" i="1" dirty="0"/>
              <a:t>dromos</a:t>
            </a:r>
          </a:p>
          <a:p>
            <a:pPr>
              <a:buFont typeface="Wingdings" pitchFamily="2" charset="2"/>
              <a:buChar char="Ø"/>
            </a:pPr>
            <a:r>
              <a:rPr lang="en-US" b="1" i="1" dirty="0"/>
              <a:t> </a:t>
            </a:r>
            <a:r>
              <a:rPr lang="en-US" dirty="0"/>
              <a:t>Dead were usually buried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Offerings were burnt – reason unknown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Belief – flesh decayed and spirit released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A lot still unknown</a:t>
            </a:r>
          </a:p>
        </p:txBody>
      </p:sp>
      <p:pic>
        <p:nvPicPr>
          <p:cNvPr id="1026" name="Picture 2" descr="Grave Circle A, Mycenae - Wikipedia">
            <a:extLst>
              <a:ext uri="{FF2B5EF4-FFF2-40B4-BE49-F238E27FC236}">
                <a16:creationId xmlns:a16="http://schemas.microsoft.com/office/drawing/2014/main" id="{1B556C4A-2228-09EA-AC6F-5C91A9622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888" y="1934944"/>
            <a:ext cx="6714736" cy="432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596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1FFF9-3F8A-571A-CC8E-398F2BF2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ACTIVITY – Compare and Contrast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4D318-9EFF-D277-235E-C57F5550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Create an A4 poster </a:t>
            </a:r>
            <a:r>
              <a:rPr lang="en-US" sz="2400" b="1" i="1" dirty="0"/>
              <a:t>Comparing (similarities) </a:t>
            </a:r>
            <a:r>
              <a:rPr lang="en-US" sz="2400" dirty="0"/>
              <a:t>and </a:t>
            </a:r>
            <a:r>
              <a:rPr lang="en-US" sz="2400" b="1" i="1" dirty="0"/>
              <a:t>Contrasting (differences) </a:t>
            </a:r>
            <a:r>
              <a:rPr lang="en-US" sz="2400" dirty="0"/>
              <a:t>between the </a:t>
            </a:r>
            <a:r>
              <a:rPr lang="en-US" sz="2400" u="sng" dirty="0"/>
              <a:t>Minoans and Myceneans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You might do this in a table or Venn diagram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You need to think about their social, economic, political, religious, and cultural structures – as well as their key dates, people, and location.</a:t>
            </a:r>
          </a:p>
        </p:txBody>
      </p:sp>
    </p:spTree>
    <p:extLst>
      <p:ext uri="{BB962C8B-B14F-4D97-AF65-F5344CB8AC3E}">
        <p14:creationId xmlns:p14="http://schemas.microsoft.com/office/powerpoint/2010/main" val="180782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646AB-0089-5EDF-02F8-D320F488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rgbClr val="B57869"/>
                </a:solidFill>
              </a:rPr>
              <a:t>ACTIVITY 1 – Mini whiteboards quiz</a:t>
            </a:r>
          </a:p>
        </p:txBody>
      </p:sp>
      <p:pic>
        <p:nvPicPr>
          <p:cNvPr id="5" name="Picture 4" descr="Hand holding a pen shading number on a sheet">
            <a:extLst>
              <a:ext uri="{FF2B5EF4-FFF2-40B4-BE49-F238E27FC236}">
                <a16:creationId xmlns:a16="http://schemas.microsoft.com/office/drawing/2014/main" id="{1A814DC7-E03F-59E1-F6B2-4B1E8DB91E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03" r="4077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599EC-139F-0348-27DE-D83E942D8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Get ONE (1) mini whiteboard, marker, and wipe between two</a:t>
            </a:r>
          </a:p>
          <a:p>
            <a:pPr algn="ctr"/>
            <a:r>
              <a:rPr lang="en-US" dirty="0"/>
              <a:t>Answer on the whiteboard the CORRECT LETTER in the multichoice quiz</a:t>
            </a:r>
          </a:p>
          <a:p>
            <a:pPr algn="ctr"/>
            <a:br>
              <a:rPr lang="en-US" dirty="0"/>
            </a:br>
            <a:endParaRPr lang="en-US" dirty="0"/>
          </a:p>
          <a:p>
            <a:pPr algn="ctr"/>
            <a:r>
              <a:rPr lang="en-US" b="1" u="sng" dirty="0"/>
              <a:t>HOVER IT</a:t>
            </a:r>
          </a:p>
          <a:p>
            <a:pPr algn="ctr"/>
            <a:r>
              <a:rPr lang="en-US" b="1" u="sng" dirty="0"/>
              <a:t>CHIN IT</a:t>
            </a:r>
          </a:p>
          <a:p>
            <a:pPr algn="ctr"/>
            <a:r>
              <a:rPr lang="en-US" b="1" u="sng" dirty="0"/>
              <a:t>PARK IT</a:t>
            </a:r>
          </a:p>
        </p:txBody>
      </p:sp>
    </p:spTree>
    <p:extLst>
      <p:ext uri="{BB962C8B-B14F-4D97-AF65-F5344CB8AC3E}">
        <p14:creationId xmlns:p14="http://schemas.microsoft.com/office/powerpoint/2010/main" val="4293572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ACD20-AD13-5A20-372B-E29FDC2F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Question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1085C-1EF6-6D43-4802-BC549C015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sz="4400" dirty="0"/>
              <a:t>Who were the </a:t>
            </a:r>
            <a:r>
              <a:rPr lang="en-US" sz="4400" b="1" i="1" dirty="0" err="1"/>
              <a:t>Basileis</a:t>
            </a:r>
            <a:r>
              <a:rPr lang="en-US" sz="4400" dirty="0"/>
              <a:t>?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4400" dirty="0"/>
              <a:t>The Slaves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4400" dirty="0"/>
              <a:t>The Nobility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4400" dirty="0"/>
              <a:t>The King’s Advisers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4400" dirty="0"/>
              <a:t>The King</a:t>
            </a:r>
          </a:p>
        </p:txBody>
      </p:sp>
    </p:spTree>
    <p:extLst>
      <p:ext uri="{BB962C8B-B14F-4D97-AF65-F5344CB8AC3E}">
        <p14:creationId xmlns:p14="http://schemas.microsoft.com/office/powerpoint/2010/main" val="560915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ACD20-AD13-5A20-372B-E29FDC2F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Question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1085C-1EF6-6D43-4802-BC549C015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sz="4400" dirty="0"/>
              <a:t>Who were the </a:t>
            </a:r>
            <a:r>
              <a:rPr lang="en-US" sz="4400" b="1" i="1" dirty="0" err="1"/>
              <a:t>lawagetas</a:t>
            </a:r>
            <a:r>
              <a:rPr lang="en-US" sz="4400" dirty="0"/>
              <a:t>?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4400" dirty="0"/>
              <a:t>The Nobles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4400" dirty="0"/>
              <a:t>The King’s Advisers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4400" dirty="0"/>
              <a:t>The Slaves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4400" dirty="0"/>
              <a:t>The War Leader</a:t>
            </a:r>
          </a:p>
        </p:txBody>
      </p:sp>
    </p:spTree>
    <p:extLst>
      <p:ext uri="{BB962C8B-B14F-4D97-AF65-F5344CB8AC3E}">
        <p14:creationId xmlns:p14="http://schemas.microsoft.com/office/powerpoint/2010/main" val="3097899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ACD20-AD13-5A20-372B-E29FDC2F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Question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1085C-1EF6-6D43-4802-BC549C015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sz="4400" dirty="0"/>
              <a:t>Slaves were known as…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4400" dirty="0"/>
              <a:t> </a:t>
            </a:r>
            <a:r>
              <a:rPr lang="en-US" sz="4400" dirty="0" err="1"/>
              <a:t>Hequetai</a:t>
            </a:r>
            <a:endParaRPr lang="en-US" sz="4400" dirty="0"/>
          </a:p>
          <a:p>
            <a:pPr marL="457200" indent="-457200">
              <a:buFont typeface="+mj-lt"/>
              <a:buAutoNum type="alphaUcPeriod"/>
            </a:pPr>
            <a:r>
              <a:rPr lang="en-US" sz="4400" dirty="0"/>
              <a:t> Temenos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4400" dirty="0"/>
              <a:t> </a:t>
            </a:r>
            <a:r>
              <a:rPr lang="en-US" sz="4400" dirty="0" err="1"/>
              <a:t>Damos</a:t>
            </a:r>
            <a:endParaRPr lang="en-US" sz="4400" dirty="0"/>
          </a:p>
          <a:p>
            <a:pPr marL="457200" indent="-457200">
              <a:buFont typeface="+mj-lt"/>
              <a:buAutoNum type="alphaUcPeriod"/>
            </a:pPr>
            <a:r>
              <a:rPr lang="en-US" sz="4400" dirty="0"/>
              <a:t> </a:t>
            </a:r>
            <a:r>
              <a:rPr lang="en-US" sz="4400" dirty="0" err="1"/>
              <a:t>Lawiaia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25873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ACD20-AD13-5A20-372B-E29FDC2F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Question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1085C-1EF6-6D43-4802-BC549C015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sz="4400" dirty="0"/>
              <a:t>What had to be IMPORTED into Mycenae?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4400" dirty="0"/>
              <a:t>Animal Hides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4400" dirty="0"/>
              <a:t>Corn Crops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4400" dirty="0"/>
              <a:t>Raw Materials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4400" dirty="0"/>
              <a:t>Pottery</a:t>
            </a:r>
          </a:p>
        </p:txBody>
      </p:sp>
    </p:spTree>
    <p:extLst>
      <p:ext uri="{BB962C8B-B14F-4D97-AF65-F5344CB8AC3E}">
        <p14:creationId xmlns:p14="http://schemas.microsoft.com/office/powerpoint/2010/main" val="239849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ACD20-AD13-5A20-372B-E29FDC2F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Question 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1085C-1EF6-6D43-4802-BC549C015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4400" dirty="0"/>
              <a:t>Which of these is FALSE?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4400" dirty="0"/>
              <a:t>The citadels were based inland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4400" dirty="0"/>
              <a:t>The Mycenaeans invented corbelling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4400" dirty="0"/>
              <a:t>They traded with Asia Minor and Syria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4400" dirty="0"/>
              <a:t>The King was seen as ‘divine’</a:t>
            </a:r>
          </a:p>
          <a:p>
            <a:pPr marL="457200" indent="-457200">
              <a:buFont typeface="+mj-lt"/>
              <a:buAutoNum type="alphaUcPeriod"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96588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68D2-B3F0-F7FE-859B-2CD8E5FD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Today’s Lesson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87A286-D2CA-107C-2805-1C91029512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902097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182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17443A-DB74-CC44-A7F0-428DECDA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Religion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7FE2DF-2FDE-7E1F-42ED-D6EA206B5C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57230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546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4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E1D2BF"/>
      </a:accent1>
      <a:accent2>
        <a:srgbClr val="865852"/>
      </a:accent2>
      <a:accent3>
        <a:srgbClr val="B29480"/>
      </a:accent3>
      <a:accent4>
        <a:srgbClr val="FFBB99"/>
      </a:accent4>
      <a:accent5>
        <a:srgbClr val="8C6660"/>
      </a:accent5>
      <a:accent6>
        <a:srgbClr val="AA6650"/>
      </a:accent6>
      <a:hlink>
        <a:srgbClr val="F0D8A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9317</TotalTime>
  <Words>332</Words>
  <Application>Microsoft Macintosh PowerPoint</Application>
  <PresentationFormat>Widescreen</PresentationFormat>
  <Paragraphs>73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Retrospect</vt:lpstr>
      <vt:lpstr>The Myceneans</vt:lpstr>
      <vt:lpstr>ACTIVITY 1 – Mini whiteboards quiz</vt:lpstr>
      <vt:lpstr>Question 1</vt:lpstr>
      <vt:lpstr>Question 2</vt:lpstr>
      <vt:lpstr>Question 3</vt:lpstr>
      <vt:lpstr>Question 4</vt:lpstr>
      <vt:lpstr>Question 5</vt:lpstr>
      <vt:lpstr>Today’s Lesson</vt:lpstr>
      <vt:lpstr>Religion</vt:lpstr>
      <vt:lpstr>Funerary Customs and Rituals</vt:lpstr>
      <vt:lpstr>ACTIVITY – Compare and Contrast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BARRIE Lauren [Ridge View Secondary College]</dc:creator>
  <cp:lastModifiedBy>BARRIE Lauren [Ridge View Secondary College]</cp:lastModifiedBy>
  <cp:revision>365</cp:revision>
  <dcterms:created xsi:type="dcterms:W3CDTF">2022-07-13T05:26:46Z</dcterms:created>
  <dcterms:modified xsi:type="dcterms:W3CDTF">2023-03-15T06:32:22Z</dcterms:modified>
</cp:coreProperties>
</file>