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83" r:id="rId2"/>
    <p:sldId id="257" r:id="rId3"/>
    <p:sldId id="258" r:id="rId4"/>
    <p:sldId id="260" r:id="rId5"/>
    <p:sldId id="262" r:id="rId6"/>
    <p:sldId id="265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616"/>
    <a:srgbClr val="75C1C6"/>
    <a:srgbClr val="4A8CC2"/>
    <a:srgbClr val="039586"/>
    <a:srgbClr val="841B7F"/>
    <a:srgbClr val="C01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07"/>
    <p:restoredTop sz="92252"/>
  </p:normalViewPr>
  <p:slideViewPr>
    <p:cSldViewPr snapToGrid="0" snapToObjects="1">
      <p:cViewPr varScale="1">
        <p:scale>
          <a:sx n="99" d="100"/>
          <a:sy n="99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5998979" cy="3504297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Task 4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b="1" i="1" dirty="0">
                <a:solidFill>
                  <a:schemeClr val="tx1"/>
                </a:solidFill>
              </a:rPr>
              <a:t>Investigating Ancient </a:t>
            </a:r>
            <a:r>
              <a:rPr lang="en-US" sz="3200" b="1" i="1" dirty="0" err="1">
                <a:solidFill>
                  <a:schemeClr val="tx1"/>
                </a:solidFill>
              </a:rPr>
              <a:t>Civilisations</a:t>
            </a:r>
            <a:endParaRPr lang="en-US" sz="3200" b="1" i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80" y="4457093"/>
            <a:ext cx="5865580" cy="1558169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Discuss</a:t>
            </a:r>
            <a:r>
              <a:rPr lang="en-US" b="1" dirty="0">
                <a:solidFill>
                  <a:schemeClr val="tx1"/>
                </a:solidFill>
              </a:rPr>
              <a:t> the requirements and expectations of </a:t>
            </a:r>
            <a:r>
              <a:rPr lang="en-US" u="sng" dirty="0">
                <a:solidFill>
                  <a:srgbClr val="FF0000"/>
                </a:solidFill>
              </a:rPr>
              <a:t>task 4</a:t>
            </a: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11 Lesson 1</a:t>
            </a:r>
          </a:p>
        </p:txBody>
      </p:sp>
      <p:pic>
        <p:nvPicPr>
          <p:cNvPr id="6" name="Picture 2" descr="Ancient Civilisations | Cornerstones Education">
            <a:extLst>
              <a:ext uri="{FF2B5EF4-FFF2-40B4-BE49-F238E27FC236}">
                <a16:creationId xmlns:a16="http://schemas.microsoft.com/office/drawing/2014/main" id="{9A82550C-6B8C-5E21-D2B2-A71DAD64B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60" y="2671501"/>
            <a:ext cx="5662045" cy="369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2EF-7034-9EBF-B1F0-C35FFED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Tuesday – Topic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3CF-6AF9-0F34-EE43-5943A520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3262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LcParenR" startAt="3"/>
              <a:tabLst>
                <a:tab pos="-540385" algn="l"/>
                <a:tab pos="457200" algn="l"/>
              </a:tabLst>
            </a:pPr>
            <a:r>
              <a:rPr lang="en-AU" sz="3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</a:t>
            </a:r>
            <a:r>
              <a:rPr lang="en-AU" sz="3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military structures</a:t>
            </a:r>
            <a:r>
              <a:rPr lang="en-AU" sz="3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ancient civilisation, for example: </a:t>
            </a:r>
            <a:endParaRPr lang="en-A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military organisation, weaponry, tactics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role and function of the military 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2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2EF-7034-9EBF-B1F0-C35FFED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Wednesday – Topic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3CF-6AF9-0F34-EE43-5943A520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3262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LcParenR" startAt="4"/>
              <a:tabLst>
                <a:tab pos="-540385" algn="l"/>
                <a:tab pos="457200" algn="l"/>
              </a:tabLst>
            </a:pPr>
            <a:r>
              <a:rPr lang="en-AU" sz="3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</a:t>
            </a:r>
            <a:r>
              <a:rPr lang="en-AU" sz="34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economic activities</a:t>
            </a:r>
            <a:r>
              <a:rPr lang="en-AU" sz="3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for example:</a:t>
            </a:r>
            <a:endParaRPr lang="en-A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agriculture, trade, commerce, industry </a:t>
            </a:r>
            <a:endParaRPr lang="en-A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8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2EF-7034-9EBF-B1F0-C35FFED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Thursday – Topic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3CF-6AF9-0F34-EE43-5943A520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3262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LcParenR" startAt="5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</a:t>
            </a:r>
            <a:r>
              <a:rPr lang="en-AU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values, beliefs and traditions</a:t>
            </a: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characteristic of the ancient civilisation, for example: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origin stories, religious beliefs, funerary customs, mythology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5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2EF-7034-9EBF-B1F0-C35FFED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Friday – Topic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3CF-6AF9-0F34-EE43-5943A520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7512" indent="-2286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features of the </a:t>
            </a:r>
            <a:r>
              <a:rPr lang="en-AU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culture</a:t>
            </a: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ancient civilisation, for example: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art, music, architecture 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37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2EF-7034-9EBF-B1F0-C35FFED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Tuesday – Topic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3CF-6AF9-0F34-EE43-5943A520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3262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LcParenR" startAt="7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</a:t>
            </a:r>
            <a:r>
              <a:rPr lang="en-AU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events and developments</a:t>
            </a: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civilisation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8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2EF-7034-9EBF-B1F0-C35FFED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Wednesday – Topic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3CF-6AF9-0F34-EE43-5943A520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3262" indent="-514350">
              <a:lnSpc>
                <a:spcPct val="115000"/>
              </a:lnSpc>
              <a:spcAft>
                <a:spcPts val="1000"/>
              </a:spcAft>
              <a:buFont typeface="+mj-lt"/>
              <a:buAutoNum type="alphaLcParenR" startAt="8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</a:t>
            </a:r>
            <a:r>
              <a:rPr lang="en-AU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people</a:t>
            </a: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ancient civilisation, including leaders and/or mythic figures 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2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C002-D251-5084-FB49-2DFF68F13B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A3ACE-7611-5048-F29A-4673E1AB3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Booklet</a:t>
            </a:r>
          </a:p>
        </p:txBody>
      </p:sp>
    </p:spTree>
    <p:extLst>
      <p:ext uri="{BB962C8B-B14F-4D97-AF65-F5344CB8AC3E}">
        <p14:creationId xmlns:p14="http://schemas.microsoft.com/office/powerpoint/2010/main" val="429121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6D1-578F-0EAA-ABE1-A0A300D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5F8FD-47D4-DD85-C16D-B0A734D4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32065" y="-690143"/>
            <a:ext cx="5721478" cy="80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0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6D1-578F-0EAA-ABE1-A0A300D72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Sample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FB7C3-C503-EC7B-884F-0AD255B08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52008" y="-527854"/>
            <a:ext cx="5622152" cy="79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1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8192-3079-C700-6ABA-5960AFFD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Timeline – Task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FE70682-AD7D-7ECB-4F1D-FAEA4A14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7971"/>
              </p:ext>
            </p:extLst>
          </p:nvPr>
        </p:nvGraphicFramePr>
        <p:xfrm>
          <a:off x="940158" y="2046190"/>
          <a:ext cx="10566040" cy="3660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208">
                  <a:extLst>
                    <a:ext uri="{9D8B030D-6E8A-4147-A177-3AD203B41FA5}">
                      <a16:colId xmlns:a16="http://schemas.microsoft.com/office/drawing/2014/main" val="2302656621"/>
                    </a:ext>
                  </a:extLst>
                </a:gridCol>
                <a:gridCol w="2113208">
                  <a:extLst>
                    <a:ext uri="{9D8B030D-6E8A-4147-A177-3AD203B41FA5}">
                      <a16:colId xmlns:a16="http://schemas.microsoft.com/office/drawing/2014/main" val="108007032"/>
                    </a:ext>
                  </a:extLst>
                </a:gridCol>
                <a:gridCol w="2113208">
                  <a:extLst>
                    <a:ext uri="{9D8B030D-6E8A-4147-A177-3AD203B41FA5}">
                      <a16:colId xmlns:a16="http://schemas.microsoft.com/office/drawing/2014/main" val="2357191920"/>
                    </a:ext>
                  </a:extLst>
                </a:gridCol>
                <a:gridCol w="2113208">
                  <a:extLst>
                    <a:ext uri="{9D8B030D-6E8A-4147-A177-3AD203B41FA5}">
                      <a16:colId xmlns:a16="http://schemas.microsoft.com/office/drawing/2014/main" val="2123411380"/>
                    </a:ext>
                  </a:extLst>
                </a:gridCol>
                <a:gridCol w="2113208">
                  <a:extLst>
                    <a:ext uri="{9D8B030D-6E8A-4147-A177-3AD203B41FA5}">
                      <a16:colId xmlns:a16="http://schemas.microsoft.com/office/drawing/2014/main" val="1123634554"/>
                    </a:ext>
                  </a:extLst>
                </a:gridCol>
              </a:tblGrid>
              <a:tr h="30431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14906"/>
                  </a:ext>
                </a:extLst>
              </a:tr>
              <a:tr h="733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Intro to task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Focus Questions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Research Booklet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TOPIC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Research Booklet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80663"/>
                  </a:ext>
                </a:extLst>
              </a:tr>
              <a:tr h="733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Research Booklet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Research Booklet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Research Booklet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Research Booklet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79783"/>
                  </a:ext>
                </a:extLst>
              </a:tr>
              <a:tr h="733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Research Booklet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Research Booklet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TOPIC 8/Final Research Lesson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Presentation 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 Creation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16482"/>
                  </a:ext>
                </a:extLst>
              </a:tr>
              <a:tr h="7331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 Creation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 Creation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Presentation Creation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EVERYTHING DUE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371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38AD-FBD5-FF59-AC29-B7E2370E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B0F0"/>
                </a:solidFill>
              </a:rPr>
              <a:t>What to do </a:t>
            </a:r>
            <a:r>
              <a:rPr lang="en-US" dirty="0"/>
              <a:t>and </a:t>
            </a:r>
            <a:r>
              <a:rPr lang="en-US" b="1" i="1" dirty="0">
                <a:solidFill>
                  <a:srgbClr val="FF0000"/>
                </a:solidFill>
              </a:rPr>
              <a:t>what NOT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FB5C-B5B8-555C-AF2D-8C61A203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11092" cy="402336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 Use a variety of formats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 Use dot-points and simple information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 Think carefully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 Aim for well above standard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B0F0"/>
                </a:solidFill>
              </a:rPr>
              <a:t> Record all websites</a:t>
            </a:r>
          </a:p>
          <a:p>
            <a:pPr>
              <a:buFont typeface="Wingdings" pitchFamily="2" charset="2"/>
              <a:buChar char="ü"/>
            </a:pPr>
            <a:r>
              <a:rPr lang="en-US" b="1" u="sng" dirty="0">
                <a:solidFill>
                  <a:srgbClr val="00B0F0"/>
                </a:solidFill>
              </a:rPr>
              <a:t>ASK FOR HELP IF YOU NEED 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A8BF2B-7D62-233D-3AA8-FFEE0B74A86F}"/>
              </a:ext>
            </a:extLst>
          </p:cNvPr>
          <p:cNvSpPr txBox="1">
            <a:spLocks/>
          </p:cNvSpPr>
          <p:nvPr/>
        </p:nvSpPr>
        <p:spPr>
          <a:xfrm>
            <a:off x="6383628" y="1845734"/>
            <a:ext cx="4711092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Write in full sentences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Leave the page half-blank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Use the google home page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Forget to record websites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Copy someone else’s work</a:t>
            </a:r>
          </a:p>
        </p:txBody>
      </p:sp>
    </p:spTree>
    <p:extLst>
      <p:ext uri="{BB962C8B-B14F-4D97-AF65-F5344CB8AC3E}">
        <p14:creationId xmlns:p14="http://schemas.microsoft.com/office/powerpoint/2010/main" val="218579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79E48-685E-1E27-C86B-0C4B8910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Today’s Lesson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8BF882CD-593A-C836-5887-0AAEAC396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BC84-1BBF-0610-58EC-CFCE6A361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sz="4000" dirty="0"/>
              <a:t>Create your focus questions</a:t>
            </a:r>
          </a:p>
          <a:p>
            <a:r>
              <a:rPr lang="en-US" sz="4000" dirty="0"/>
              <a:t>Begin </a:t>
            </a:r>
            <a:r>
              <a:rPr lang="en-US" sz="4000" b="1" i="1" dirty="0"/>
              <a:t>Research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73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2EF-7034-9EBF-B1F0-C35FFED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Thursday – Topic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3CF-6AF9-0F34-EE43-5943A520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7512" indent="-228600">
              <a:lnSpc>
                <a:spcPct val="115000"/>
              </a:lnSpc>
              <a:spcAft>
                <a:spcPts val="1000"/>
              </a:spcAft>
              <a:buFont typeface="+mj-lt"/>
              <a:buAutoNum type="alphaLcParenR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key </a:t>
            </a:r>
            <a:r>
              <a:rPr lang="en-AU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social structures</a:t>
            </a: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ancient civilisation, for example: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main social hierarchies, for example, elites, workers, slaves, ethnic groups and foreigners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role and status of women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role and treatment of children 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653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52EF-7034-9EBF-B1F0-C35FFEDE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Friday – Topic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BD3CF-6AF9-0F34-EE43-5943A520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67512" indent="-228600">
              <a:lnSpc>
                <a:spcPct val="115000"/>
              </a:lnSpc>
              <a:spcAft>
                <a:spcPts val="1000"/>
              </a:spcAft>
              <a:buFont typeface="+mj-lt"/>
              <a:buAutoNum type="alphaLcParenR" startAt="2"/>
              <a:tabLst>
                <a:tab pos="-540385" algn="l"/>
                <a:tab pos="457200" algn="l"/>
              </a:tabLst>
            </a:pPr>
            <a:r>
              <a:rPr lang="en-AU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 </a:t>
            </a:r>
            <a:r>
              <a:rPr lang="en-AU" sz="30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political structures</a:t>
            </a:r>
            <a:r>
              <a:rPr lang="en-AU" sz="3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ancient civilisation, for example:</a:t>
            </a:r>
            <a:endParaRPr lang="en-AU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4440" lvl="1" indent="-2286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✓"/>
              <a:tabLst>
                <a:tab pos="-540385" algn="l"/>
                <a:tab pos="457200" algn="l"/>
              </a:tabLst>
            </a:pPr>
            <a:r>
              <a:rPr lang="en-A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political organisation, for example, monarchy, tyranny, aristocracy/oligarchy, republic </a:t>
            </a:r>
            <a:r>
              <a:rPr lang="en-A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itchFamily="2" charset="2"/>
              </a:rPr>
              <a:t></a:t>
            </a:r>
            <a:r>
              <a:rPr lang="en-A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legal structures </a:t>
            </a:r>
            <a:endParaRPr lang="en-A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6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9388</TotalTime>
  <Words>383</Words>
  <Application>Microsoft Macintosh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Task 4 Investigating Ancient Civilisations</vt:lpstr>
      <vt:lpstr>Project Overview</vt:lpstr>
      <vt:lpstr>Sample 1</vt:lpstr>
      <vt:lpstr>Sample 2</vt:lpstr>
      <vt:lpstr>Project Timeline – Task 4</vt:lpstr>
      <vt:lpstr>What to do and what NOT to do</vt:lpstr>
      <vt:lpstr>Today’s Lesson</vt:lpstr>
      <vt:lpstr>Thursday – Topic 1</vt:lpstr>
      <vt:lpstr>Friday – Topic 2</vt:lpstr>
      <vt:lpstr>Tuesday – Topic 3</vt:lpstr>
      <vt:lpstr>Wednesday – Topic 4</vt:lpstr>
      <vt:lpstr>Thursday – Topic 5</vt:lpstr>
      <vt:lpstr>Friday – Topic 6</vt:lpstr>
      <vt:lpstr>Tuesday – Topic 7</vt:lpstr>
      <vt:lpstr>Wednesday – Topic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442</cp:revision>
  <dcterms:created xsi:type="dcterms:W3CDTF">2022-07-13T05:26:46Z</dcterms:created>
  <dcterms:modified xsi:type="dcterms:W3CDTF">2023-03-29T04:01:17Z</dcterms:modified>
</cp:coreProperties>
</file>