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71" r:id="rId4"/>
    <p:sldId id="322" r:id="rId5"/>
    <p:sldId id="323" r:id="rId6"/>
    <p:sldId id="324" r:id="rId7"/>
    <p:sldId id="32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60"/>
    <p:restoredTop sz="92044"/>
  </p:normalViewPr>
  <p:slideViewPr>
    <p:cSldViewPr snapToGrid="0" snapToObjects="1">
      <p:cViewPr varScale="1">
        <p:scale>
          <a:sx n="112" d="100"/>
          <a:sy n="112" d="100"/>
        </p:scale>
        <p:origin x="20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ADA8-1C22-1342-B0A2-1277E07A1132}" type="datetimeFigureOut">
              <a:rPr lang="en-US" smtClean="0"/>
              <a:t>7/2/24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9CBE-103D-614D-933D-6F8E197D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2692C-9F3F-6047-A805-C164951700F5}" type="datetimeFigureOut">
              <a:rPr lang="en-US" smtClean="0"/>
              <a:t>7/2/24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2692C-9F3F-6047-A805-C164951700F5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KSqgLQNIeQ&amp;ab_channel=ExtraHistory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E75F8FC7-2268-462F-AFF6-A4A975C34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7400" dirty="0"/>
              <a:t>REVIEW – Amenhotep IV</a:t>
            </a:r>
          </a:p>
        </p:txBody>
      </p: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BEF45B32-FB97-49CC-B778-CA7CF87BE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9D1C364C-8702-4ED9-9D23-41CDB298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7EE051E9-6C07-4FBB-B4F7-EDF8DDEA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82397-4434-23FE-9A4C-A71869EC5254}"/>
              </a:ext>
            </a:extLst>
          </p:cNvPr>
          <p:cNvSpPr txBox="1"/>
          <p:nvPr/>
        </p:nvSpPr>
        <p:spPr>
          <a:xfrm>
            <a:off x="6729999" y="4398898"/>
            <a:ext cx="43669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GOAL/S:  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</a:rPr>
              <a:t>Review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 Amenhotep’s Path to Power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41627" y="6453741"/>
            <a:ext cx="4829101" cy="37311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Week 1, Lesson 1</a:t>
            </a:r>
          </a:p>
        </p:txBody>
      </p:sp>
      <p:pic>
        <p:nvPicPr>
          <p:cNvPr id="4" name="Picture 2" descr="King Amenhotep IV &quot;Akhenaten&quot; Facts | Amenhotep IV History | Akhenaten Tomb">
            <a:extLst>
              <a:ext uri="{FF2B5EF4-FFF2-40B4-BE49-F238E27FC236}">
                <a16:creationId xmlns:a16="http://schemas.microsoft.com/office/drawing/2014/main" id="{7A2F170B-DC73-FE46-21D0-27224B0F0E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4" r="24909"/>
          <a:stretch/>
        </p:blipFill>
        <p:spPr bwMode="auto">
          <a:xfrm>
            <a:off x="1002234" y="1553377"/>
            <a:ext cx="5391799" cy="452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19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8A1B5F-0801-4AFF-A489-335B6A851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201B52-6441-4DBA-BACE-23597758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DF3DBB-17DD-4058-A944-5578E18A0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760726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E4143-1448-138D-B13F-401B36F0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733" y="66484"/>
            <a:ext cx="7607267" cy="679151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200" b="0" i="0" dirty="0">
                <a:solidFill>
                  <a:srgbClr val="FFFFFF"/>
                </a:solidFill>
                <a:effectLst/>
              </a:rPr>
              <a:t>Akhenaten was a pharaoh who ruled over Egypt during the 18th Dynasty and sparked one of history's most fascinating religious revolutions.</a:t>
            </a:r>
            <a:br>
              <a:rPr lang="en-US" sz="3200" b="0" i="0" dirty="0">
                <a:solidFill>
                  <a:srgbClr val="FFFFFF"/>
                </a:solidFill>
                <a:effectLst/>
              </a:rPr>
            </a:br>
            <a:r>
              <a:rPr lang="en-US" sz="3200" b="0" i="0" dirty="0">
                <a:solidFill>
                  <a:srgbClr val="FFFFFF"/>
                </a:solidFill>
                <a:effectLst/>
              </a:rPr>
              <a:t> </a:t>
            </a:r>
            <a:br>
              <a:rPr lang="en-US" sz="3200" b="0" i="0" dirty="0">
                <a:solidFill>
                  <a:srgbClr val="FFFFFF"/>
                </a:solidFill>
                <a:effectLst/>
              </a:rPr>
            </a:br>
            <a:r>
              <a:rPr lang="en-US" sz="3200" b="0" i="0" dirty="0">
                <a:solidFill>
                  <a:srgbClr val="FFFFFF"/>
                </a:solidFill>
                <a:effectLst/>
              </a:rPr>
              <a:t>He ascended the throne amidst Egypt's golden age, but triggered a period of turmoil in Egypt's religious traditions by promoting the worship of Aten, the sun disk.</a:t>
            </a:r>
            <a:br>
              <a:rPr lang="en-US" sz="3200" b="0" i="0" dirty="0">
                <a:solidFill>
                  <a:srgbClr val="FFFFFF"/>
                </a:solidFill>
                <a:effectLst/>
              </a:rPr>
            </a:br>
            <a:r>
              <a:rPr lang="en-US" sz="3200" b="0" i="0" dirty="0">
                <a:solidFill>
                  <a:srgbClr val="FFFFFF"/>
                </a:solidFill>
                <a:effectLst/>
              </a:rPr>
              <a:t> </a:t>
            </a:r>
            <a:br>
              <a:rPr lang="en-US" sz="3200" b="0" i="0" dirty="0">
                <a:solidFill>
                  <a:srgbClr val="FFFFFF"/>
                </a:solidFill>
                <a:effectLst/>
              </a:rPr>
            </a:br>
            <a:r>
              <a:rPr lang="en-US" sz="3200" b="0" i="0" dirty="0">
                <a:solidFill>
                  <a:srgbClr val="FFFFFF"/>
                </a:solidFill>
                <a:effectLst/>
              </a:rPr>
              <a:t>In his fifth year of rule, he abandoned traditional gods, built a new capital city, and even radical transforming Egyptian society.</a:t>
            </a:r>
            <a:br>
              <a:rPr lang="en-US" sz="3200" b="0" i="0" dirty="0">
                <a:solidFill>
                  <a:srgbClr val="FFFFFF"/>
                </a:solidFill>
                <a:effectLst/>
              </a:rPr>
            </a:br>
            <a:r>
              <a:rPr lang="en-US" sz="3200" b="0" i="0" dirty="0">
                <a:solidFill>
                  <a:srgbClr val="FFFFFF"/>
                </a:solidFill>
                <a:effectLst/>
              </a:rPr>
              <a:t> </a:t>
            </a:r>
            <a:br>
              <a:rPr lang="en-US" sz="3200" b="0" i="0" dirty="0">
                <a:solidFill>
                  <a:srgbClr val="FFFFFF"/>
                </a:solidFill>
                <a:effectLst/>
              </a:rPr>
            </a:br>
            <a:r>
              <a:rPr lang="en-US" sz="3200" b="0" i="0" dirty="0">
                <a:solidFill>
                  <a:srgbClr val="FFFFFF"/>
                </a:solidFill>
                <a:effectLst/>
              </a:rPr>
              <a:t>But such dramatic changes in such a short time would lead to the destruction of his dreams very soon after his death.</a:t>
            </a: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Controversial Theories About Akhenaten, Ancient Egypt's “Heretic King”">
            <a:extLst>
              <a:ext uri="{FF2B5EF4-FFF2-40B4-BE49-F238E27FC236}">
                <a16:creationId xmlns:a16="http://schemas.microsoft.com/office/drawing/2014/main" id="{A702554B-1120-8944-088F-40E463662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82" y="496618"/>
            <a:ext cx="4053169" cy="540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605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E09F-9F28-8162-A8E5-20F0D018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have we covered so far?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5AB4B30-C066-D5AC-617D-6167C24D3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166252"/>
              </p:ext>
            </p:extLst>
          </p:nvPr>
        </p:nvGraphicFramePr>
        <p:xfrm>
          <a:off x="413656" y="1825947"/>
          <a:ext cx="11364688" cy="4386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424">
                  <a:extLst>
                    <a:ext uri="{9D8B030D-6E8A-4147-A177-3AD203B41FA5}">
                      <a16:colId xmlns:a16="http://schemas.microsoft.com/office/drawing/2014/main" val="1778025588"/>
                    </a:ext>
                  </a:extLst>
                </a:gridCol>
                <a:gridCol w="5717035">
                  <a:extLst>
                    <a:ext uri="{9D8B030D-6E8A-4147-A177-3AD203B41FA5}">
                      <a16:colId xmlns:a16="http://schemas.microsoft.com/office/drawing/2014/main" val="3403941599"/>
                    </a:ext>
                  </a:extLst>
                </a:gridCol>
                <a:gridCol w="3788229">
                  <a:extLst>
                    <a:ext uri="{9D8B030D-6E8A-4147-A177-3AD203B41FA5}">
                      <a16:colId xmlns:a16="http://schemas.microsoft.com/office/drawing/2014/main" val="3990801293"/>
                    </a:ext>
                  </a:extLst>
                </a:gridCol>
              </a:tblGrid>
              <a:tr h="5700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Term/Week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Topic/Content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Assessments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885567"/>
                  </a:ext>
                </a:extLst>
              </a:tr>
              <a:tr h="570009">
                <a:tc>
                  <a:txBody>
                    <a:bodyPr/>
                    <a:lstStyle/>
                    <a:p>
                      <a:pPr algn="ctr"/>
                      <a:r>
                        <a:rPr lang="en-US" sz="2000" strike="sngStrike" dirty="0">
                          <a:solidFill>
                            <a:schemeClr val="tx1"/>
                          </a:solidFill>
                        </a:rPr>
                        <a:t>T2 – 8 - 9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trike="sngStrike" dirty="0" err="1">
                          <a:solidFill>
                            <a:schemeClr val="tx1"/>
                          </a:solidFill>
                        </a:rPr>
                        <a:t>Eyptian</a:t>
                      </a:r>
                      <a:r>
                        <a:rPr lang="en-US" sz="2000" strike="sngStrike" dirty="0">
                          <a:solidFill>
                            <a:schemeClr val="tx1"/>
                          </a:solidFill>
                        </a:rPr>
                        <a:t> Society Overview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37278"/>
                  </a:ext>
                </a:extLst>
              </a:tr>
              <a:tr h="570009">
                <a:tc>
                  <a:txBody>
                    <a:bodyPr/>
                    <a:lstStyle/>
                    <a:p>
                      <a:pPr algn="ctr"/>
                      <a:r>
                        <a:rPr lang="en-US" sz="2000" strike="sngStrike" dirty="0">
                          <a:solidFill>
                            <a:schemeClr val="tx1"/>
                          </a:solidFill>
                        </a:rPr>
                        <a:t>T2 – 10 - 11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trike="sngStrike" dirty="0">
                          <a:solidFill>
                            <a:schemeClr val="tx1"/>
                          </a:solidFill>
                        </a:rPr>
                        <a:t>Years 1 – 4: Amenhotep IV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trike="sngStrike" dirty="0">
                          <a:solidFill>
                            <a:schemeClr val="tx1"/>
                          </a:solidFill>
                        </a:rPr>
                        <a:t>Week 11 – Essay (15%)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413869"/>
                  </a:ext>
                </a:extLst>
              </a:tr>
              <a:tr h="121626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i="1" dirty="0">
                          <a:solidFill>
                            <a:schemeClr val="tx1"/>
                          </a:solidFill>
                        </a:rPr>
                        <a:t>TERM BREAK (Holidays)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445719"/>
                  </a:ext>
                </a:extLst>
              </a:tr>
              <a:tr h="5700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T3 – 1 - 2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Years 5 – 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480295"/>
                  </a:ext>
                </a:extLst>
              </a:tr>
              <a:tr h="5700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T3 – 3 - 5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Years 9 – 11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Week 5 – Source Analysis (15%)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971720"/>
                  </a:ext>
                </a:extLst>
              </a:tr>
              <a:tr h="5700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T3 – 6 - 8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Years 12 - 17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Week 6 – 8 – Inquiry (10%)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591250"/>
                  </a:ext>
                </a:extLst>
              </a:tr>
              <a:tr h="5700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T3 – 9 – 10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Death of Akhenaten and rule of Tutankhamun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Week 10 – Test (15%)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880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306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23FBC-0B7E-D6D2-65DE-CA99897B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– Amenhotep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3E2D6-EF18-10A9-D499-DC89E6E8E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643154" cy="4398312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800" dirty="0"/>
              <a:t>Born Amenhotep IV, Akhenaten was the tenth ruler of the 18th Dynasty.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dirty="0"/>
              <a:t>Known for his radical religious reforms.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dirty="0"/>
              <a:t>Married to Nefertiti, father of Tutankhamun.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dirty="0"/>
              <a:t>Son of Amenhotep III and Queen </a:t>
            </a:r>
            <a:r>
              <a:rPr lang="en-AU" sz="2800" dirty="0" err="1"/>
              <a:t>Tiye</a:t>
            </a:r>
            <a:r>
              <a:rPr lang="en-AU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dirty="0"/>
              <a:t>Ascended to the throne around 1353 BCE.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dirty="0"/>
              <a:t>Initially followed traditional religious practices.</a:t>
            </a:r>
          </a:p>
          <a:p>
            <a:endParaRPr lang="en-US" sz="2800" dirty="0"/>
          </a:p>
        </p:txBody>
      </p:sp>
      <p:pic>
        <p:nvPicPr>
          <p:cNvPr id="4" name="Picture 2" descr="Akhenaten: 7 Secrets of Egypt's Heretic Pharaoh">
            <a:extLst>
              <a:ext uri="{FF2B5EF4-FFF2-40B4-BE49-F238E27FC236}">
                <a16:creationId xmlns:a16="http://schemas.microsoft.com/office/drawing/2014/main" id="{3BEB8A02-9A12-17C8-6E06-42F1803AC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993" y="2403417"/>
            <a:ext cx="4447263" cy="255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76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265E-ACEF-8457-DC83-C0A14C93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– Egypt Historical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C911A-F399-C382-94F1-35A91C4E3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800" dirty="0"/>
              <a:t>Egypt was a </a:t>
            </a:r>
            <a:r>
              <a:rPr lang="en-AU" sz="2800" b="1" i="1" u="sng" dirty="0">
                <a:solidFill>
                  <a:schemeClr val="accent5"/>
                </a:solidFill>
              </a:rPr>
              <a:t>polytheistic</a:t>
            </a:r>
            <a:r>
              <a:rPr lang="en-AU" sz="2800" dirty="0"/>
              <a:t> society, worshipping many gods.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dirty="0"/>
              <a:t>The </a:t>
            </a:r>
            <a:r>
              <a:rPr lang="en-AU" sz="2800" b="1" i="1" u="sng" dirty="0">
                <a:solidFill>
                  <a:schemeClr val="accent5"/>
                </a:solidFill>
              </a:rPr>
              <a:t>Amun priesthood </a:t>
            </a:r>
            <a:r>
              <a:rPr lang="en-AU" sz="2800" dirty="0"/>
              <a:t>held significant power and wealth.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dirty="0"/>
              <a:t>Akhenaten’s father, </a:t>
            </a:r>
            <a:r>
              <a:rPr lang="en-AU" sz="2800" b="1" i="1" u="sng" dirty="0">
                <a:solidFill>
                  <a:schemeClr val="accent5"/>
                </a:solidFill>
              </a:rPr>
              <a:t>Amenhotep III,</a:t>
            </a:r>
            <a:r>
              <a:rPr lang="en-AU" sz="2800" dirty="0"/>
              <a:t> promoted the worship of the sun god Aten.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dirty="0"/>
              <a:t>Akhenaten's early reign was marked by </a:t>
            </a:r>
            <a:r>
              <a:rPr lang="en-AU" sz="2800" b="1" i="1" u="sng" dirty="0">
                <a:solidFill>
                  <a:schemeClr val="accent5"/>
                </a:solidFill>
              </a:rPr>
              <a:t>adherence to traditional practices</a:t>
            </a:r>
            <a:r>
              <a:rPr lang="en-AU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dirty="0"/>
              <a:t>The </a:t>
            </a:r>
            <a:r>
              <a:rPr lang="en-AU" sz="2800" b="1" i="1" u="sng" dirty="0">
                <a:solidFill>
                  <a:schemeClr val="accent5"/>
                </a:solidFill>
              </a:rPr>
              <a:t>political and religious landscape set the stage for his later reforms</a:t>
            </a:r>
            <a:r>
              <a:rPr lang="en-AU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dirty="0"/>
              <a:t>Understanding this </a:t>
            </a:r>
            <a:r>
              <a:rPr lang="en-AU" sz="2800" b="1" i="1" u="sng" dirty="0">
                <a:solidFill>
                  <a:schemeClr val="accent5"/>
                </a:solidFill>
              </a:rPr>
              <a:t>background is crucia</a:t>
            </a:r>
            <a:r>
              <a:rPr lang="en-AU" sz="2800" dirty="0"/>
              <a:t>l for studying his subsequent </a:t>
            </a:r>
            <a:r>
              <a:rPr lang="en-AU" sz="2800" b="1" i="1" u="sng" dirty="0">
                <a:solidFill>
                  <a:schemeClr val="accent5"/>
                </a:solidFill>
              </a:rPr>
              <a:t>changes</a:t>
            </a:r>
            <a:r>
              <a:rPr lang="en-AU" sz="2800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98587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CB1BA-BFDE-6F8E-5A8A-F5A817F015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Watch the following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A5484-2C17-6174-72E5-82E608588E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https://www.youtube.com/watch?v=wKSqgLQNIeQ&amp;ab_channel=ExtraHistory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548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57ED1-D57D-2D3B-DC8B-AF1A76C09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ACTIVITY -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6EBF8-2D65-030B-CE4D-0BF669681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Feedback from Term 2 – limited dates provided, unclear events</a:t>
            </a:r>
            <a:br>
              <a:rPr lang="en-US" dirty="0"/>
            </a:br>
            <a:endParaRPr lang="en-US" dirty="0"/>
          </a:p>
          <a:p>
            <a:r>
              <a:rPr lang="en-US" u="sng" dirty="0"/>
              <a:t>INSTRUCTIONS: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Using the dates and template provided, create a timeline of events of Amenhotep IV’s/Akhenaten’s rule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is organised into ‘Years of Rule’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i="1" dirty="0">
                <a:solidFill>
                  <a:schemeClr val="accent5"/>
                </a:solidFill>
              </a:rPr>
              <a:t>Must be completed and submitted by the end of the lesson</a:t>
            </a:r>
          </a:p>
        </p:txBody>
      </p:sp>
    </p:spTree>
    <p:extLst>
      <p:ext uri="{BB962C8B-B14F-4D97-AF65-F5344CB8AC3E}">
        <p14:creationId xmlns:p14="http://schemas.microsoft.com/office/powerpoint/2010/main" val="33294889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6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DA97FB"/>
      </a:accent1>
      <a:accent2>
        <a:srgbClr val="925FFD"/>
      </a:accent2>
      <a:accent3>
        <a:srgbClr val="521B92"/>
      </a:accent3>
      <a:accent4>
        <a:srgbClr val="E89CFF"/>
      </a:accent4>
      <a:accent5>
        <a:srgbClr val="A84BE1"/>
      </a:accent5>
      <a:accent6>
        <a:srgbClr val="8838E6"/>
      </a:accent6>
      <a:hlink>
        <a:srgbClr val="300A99"/>
      </a:hlink>
      <a:folHlink>
        <a:srgbClr val="6E5CA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{36CBF037-A368-844E-AAD3-A3BE395EBCEA}tf16401369</Template>
  <TotalTime>387</TotalTime>
  <Words>445</Words>
  <Application>Microsoft Macintosh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REVIEW – Amenhotep IV</vt:lpstr>
      <vt:lpstr>Akhenaten was a pharaoh who ruled over Egypt during the 18th Dynasty and sparked one of history's most fascinating religious revolutions.   He ascended the throne amidst Egypt's golden age, but triggered a period of turmoil in Egypt's religious traditions by promoting the worship of Aten, the sun disk.   In his fifth year of rule, he abandoned traditional gods, built a new capital city, and even radical transforming Egyptian society.   But such dramatic changes in such a short time would lead to the destruction of his dreams very soon after his death.</vt:lpstr>
      <vt:lpstr>What have we covered so far?</vt:lpstr>
      <vt:lpstr>REVIEW – Amenhotep IV</vt:lpstr>
      <vt:lpstr>REVIEW – Egypt Historical Context</vt:lpstr>
      <vt:lpstr>Watch the following</vt:lpstr>
      <vt:lpstr>ACTIVITY - 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BARRIE Lauren [Ridge View Secondary College]</dc:creator>
  <cp:lastModifiedBy>BARRIE Lauren [Ridge View Secondary College]</cp:lastModifiedBy>
  <cp:revision>156</cp:revision>
  <dcterms:created xsi:type="dcterms:W3CDTF">2022-07-13T05:26:46Z</dcterms:created>
  <dcterms:modified xsi:type="dcterms:W3CDTF">2024-07-02T05:21:20Z</dcterms:modified>
</cp:coreProperties>
</file>