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7"/>
  </p:notesMasterIdLst>
  <p:sldIdLst>
    <p:sldId id="256" r:id="rId2"/>
    <p:sldId id="258" r:id="rId3"/>
    <p:sldId id="260" r:id="rId4"/>
    <p:sldId id="259"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D5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176"/>
    <p:restoredTop sz="92044"/>
  </p:normalViewPr>
  <p:slideViewPr>
    <p:cSldViewPr snapToGrid="0" snapToObjects="1">
      <p:cViewPr>
        <p:scale>
          <a:sx n="88" d="100"/>
          <a:sy n="88" d="100"/>
        </p:scale>
        <p:origin x="1104" y="7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76E788-9DDF-436C-8CC9-10965DEEA4D1}"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5FAC56EA-4402-4D72-858E-A078261D66E9}">
      <dgm:prSet/>
      <dgm:spPr/>
      <dgm:t>
        <a:bodyPr/>
        <a:lstStyle/>
        <a:p>
          <a:pPr>
            <a:lnSpc>
              <a:spcPct val="100000"/>
            </a:lnSpc>
          </a:pPr>
          <a:r>
            <a:rPr lang="en-US" b="1" i="1" dirty="0"/>
            <a:t>Read</a:t>
          </a:r>
          <a:r>
            <a:rPr lang="en-US" dirty="0"/>
            <a:t> through the info sheet provided</a:t>
          </a:r>
        </a:p>
      </dgm:t>
    </dgm:pt>
    <dgm:pt modelId="{1ACD6F72-F3BF-4C71-80BF-A87C23601704}" type="parTrans" cxnId="{BFF2CA54-DB2A-4271-B723-BE67342FAB5C}">
      <dgm:prSet/>
      <dgm:spPr/>
      <dgm:t>
        <a:bodyPr/>
        <a:lstStyle/>
        <a:p>
          <a:endParaRPr lang="en-US"/>
        </a:p>
      </dgm:t>
    </dgm:pt>
    <dgm:pt modelId="{531162ED-AAFD-4A38-8A28-448105FC8D16}" type="sibTrans" cxnId="{BFF2CA54-DB2A-4271-B723-BE67342FAB5C}">
      <dgm:prSet/>
      <dgm:spPr/>
      <dgm:t>
        <a:bodyPr/>
        <a:lstStyle/>
        <a:p>
          <a:endParaRPr lang="en-US"/>
        </a:p>
      </dgm:t>
    </dgm:pt>
    <dgm:pt modelId="{B6FA68A8-A296-43B5-8251-63FA9E95D99C}">
      <dgm:prSet/>
      <dgm:spPr/>
      <dgm:t>
        <a:bodyPr/>
        <a:lstStyle/>
        <a:p>
          <a:pPr>
            <a:lnSpc>
              <a:spcPct val="100000"/>
            </a:lnSpc>
          </a:pPr>
          <a:r>
            <a:rPr lang="en-US" dirty="0">
              <a:highlight>
                <a:srgbClr val="FFFF00"/>
              </a:highlight>
            </a:rPr>
            <a:t>Highlight</a:t>
          </a:r>
          <a:r>
            <a:rPr lang="en-US" dirty="0"/>
            <a:t> key words</a:t>
          </a:r>
        </a:p>
      </dgm:t>
    </dgm:pt>
    <dgm:pt modelId="{17E86E0D-70C0-4AF1-BCEC-06A2375C0BDE}" type="parTrans" cxnId="{740AB928-13CF-42F1-9ED0-7DCC412F3438}">
      <dgm:prSet/>
      <dgm:spPr/>
      <dgm:t>
        <a:bodyPr/>
        <a:lstStyle/>
        <a:p>
          <a:endParaRPr lang="en-US"/>
        </a:p>
      </dgm:t>
    </dgm:pt>
    <dgm:pt modelId="{F0C04D46-2EC0-43F0-AD5C-3AB4A2DCA73C}" type="sibTrans" cxnId="{740AB928-13CF-42F1-9ED0-7DCC412F3438}">
      <dgm:prSet/>
      <dgm:spPr/>
      <dgm:t>
        <a:bodyPr/>
        <a:lstStyle/>
        <a:p>
          <a:endParaRPr lang="en-US"/>
        </a:p>
      </dgm:t>
    </dgm:pt>
    <dgm:pt modelId="{B65542F1-926C-4E75-81E0-EAB67697FE18}">
      <dgm:prSet/>
      <dgm:spPr/>
      <dgm:t>
        <a:bodyPr/>
        <a:lstStyle/>
        <a:p>
          <a:pPr>
            <a:lnSpc>
              <a:spcPct val="100000"/>
            </a:lnSpc>
          </a:pPr>
          <a:r>
            <a:rPr lang="en-US" b="1" i="1" dirty="0"/>
            <a:t>Cut and stick </a:t>
          </a:r>
          <a:r>
            <a:rPr lang="en-US" dirty="0"/>
            <a:t>into your book</a:t>
          </a:r>
        </a:p>
      </dgm:t>
    </dgm:pt>
    <dgm:pt modelId="{118B71A9-259F-4BC2-BD4D-3127187DA540}" type="parTrans" cxnId="{F770A4E6-3E4D-476D-A932-4EA2CDFEE4D8}">
      <dgm:prSet/>
      <dgm:spPr/>
      <dgm:t>
        <a:bodyPr/>
        <a:lstStyle/>
        <a:p>
          <a:endParaRPr lang="en-US"/>
        </a:p>
      </dgm:t>
    </dgm:pt>
    <dgm:pt modelId="{878FDF06-134C-4894-83C3-6B4C5F1FFFB9}" type="sibTrans" cxnId="{F770A4E6-3E4D-476D-A932-4EA2CDFEE4D8}">
      <dgm:prSet/>
      <dgm:spPr/>
      <dgm:t>
        <a:bodyPr/>
        <a:lstStyle/>
        <a:p>
          <a:endParaRPr lang="en-US"/>
        </a:p>
      </dgm:t>
    </dgm:pt>
    <dgm:pt modelId="{44CF9B11-4B59-42B4-BB49-A12DAD3A539E}" type="pres">
      <dgm:prSet presAssocID="{1176E788-9DDF-436C-8CC9-10965DEEA4D1}" presName="root" presStyleCnt="0">
        <dgm:presLayoutVars>
          <dgm:dir/>
          <dgm:resizeHandles val="exact"/>
        </dgm:presLayoutVars>
      </dgm:prSet>
      <dgm:spPr/>
    </dgm:pt>
    <dgm:pt modelId="{07795C0E-8D9E-40C9-8B67-B35BD3229E12}" type="pres">
      <dgm:prSet presAssocID="{5FAC56EA-4402-4D72-858E-A078261D66E9}" presName="compNode" presStyleCnt="0"/>
      <dgm:spPr/>
    </dgm:pt>
    <dgm:pt modelId="{8A79AA55-9737-4296-8301-E0A80A25665C}" type="pres">
      <dgm:prSet presAssocID="{5FAC56EA-4402-4D72-858E-A078261D66E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ocument"/>
        </a:ext>
      </dgm:extLst>
    </dgm:pt>
    <dgm:pt modelId="{3D70F277-0BA3-4893-BEE0-7A7AF4656F47}" type="pres">
      <dgm:prSet presAssocID="{5FAC56EA-4402-4D72-858E-A078261D66E9}" presName="spaceRect" presStyleCnt="0"/>
      <dgm:spPr/>
    </dgm:pt>
    <dgm:pt modelId="{FB0A0B7E-E942-4804-8D3C-0B3135344ABF}" type="pres">
      <dgm:prSet presAssocID="{5FAC56EA-4402-4D72-858E-A078261D66E9}" presName="textRect" presStyleLbl="revTx" presStyleIdx="0" presStyleCnt="3">
        <dgm:presLayoutVars>
          <dgm:chMax val="1"/>
          <dgm:chPref val="1"/>
        </dgm:presLayoutVars>
      </dgm:prSet>
      <dgm:spPr/>
    </dgm:pt>
    <dgm:pt modelId="{D5056590-F333-4516-A64E-2CA4A73CB9BF}" type="pres">
      <dgm:prSet presAssocID="{531162ED-AAFD-4A38-8A28-448105FC8D16}" presName="sibTrans" presStyleCnt="0"/>
      <dgm:spPr/>
    </dgm:pt>
    <dgm:pt modelId="{B086F922-AAA0-4211-BEF5-83AF0C4EBD9A}" type="pres">
      <dgm:prSet presAssocID="{B6FA68A8-A296-43B5-8251-63FA9E95D99C}" presName="compNode" presStyleCnt="0"/>
      <dgm:spPr/>
    </dgm:pt>
    <dgm:pt modelId="{F388A4A0-3DFD-4034-92D4-90AA4C259D47}" type="pres">
      <dgm:prSet presAssocID="{B6FA68A8-A296-43B5-8251-63FA9E95D99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Key"/>
        </a:ext>
      </dgm:extLst>
    </dgm:pt>
    <dgm:pt modelId="{01930097-9408-409B-8F60-EA45F5B0D769}" type="pres">
      <dgm:prSet presAssocID="{B6FA68A8-A296-43B5-8251-63FA9E95D99C}" presName="spaceRect" presStyleCnt="0"/>
      <dgm:spPr/>
    </dgm:pt>
    <dgm:pt modelId="{D2DF6D59-EC45-464B-BB65-26950AC88702}" type="pres">
      <dgm:prSet presAssocID="{B6FA68A8-A296-43B5-8251-63FA9E95D99C}" presName="textRect" presStyleLbl="revTx" presStyleIdx="1" presStyleCnt="3">
        <dgm:presLayoutVars>
          <dgm:chMax val="1"/>
          <dgm:chPref val="1"/>
        </dgm:presLayoutVars>
      </dgm:prSet>
      <dgm:spPr/>
    </dgm:pt>
    <dgm:pt modelId="{4C5DAB3B-BAD0-4F59-9B2C-93A06636D959}" type="pres">
      <dgm:prSet presAssocID="{F0C04D46-2EC0-43F0-AD5C-3AB4A2DCA73C}" presName="sibTrans" presStyleCnt="0"/>
      <dgm:spPr/>
    </dgm:pt>
    <dgm:pt modelId="{A8736B9F-E2C9-4EE3-887D-DEA06A3066D6}" type="pres">
      <dgm:prSet presAssocID="{B65542F1-926C-4E75-81E0-EAB67697FE18}" presName="compNode" presStyleCnt="0"/>
      <dgm:spPr/>
    </dgm:pt>
    <dgm:pt modelId="{0FE81794-0B2C-49C6-BCCE-BA88C6F894C9}" type="pres">
      <dgm:prSet presAssocID="{B65542F1-926C-4E75-81E0-EAB67697FE1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cissors"/>
        </a:ext>
      </dgm:extLst>
    </dgm:pt>
    <dgm:pt modelId="{42C2A039-D808-4C92-A625-EC509A94054D}" type="pres">
      <dgm:prSet presAssocID="{B65542F1-926C-4E75-81E0-EAB67697FE18}" presName="spaceRect" presStyleCnt="0"/>
      <dgm:spPr/>
    </dgm:pt>
    <dgm:pt modelId="{F7CE0237-863C-4B4E-92E9-BB1FE06DFE38}" type="pres">
      <dgm:prSet presAssocID="{B65542F1-926C-4E75-81E0-EAB67697FE18}" presName="textRect" presStyleLbl="revTx" presStyleIdx="2" presStyleCnt="3">
        <dgm:presLayoutVars>
          <dgm:chMax val="1"/>
          <dgm:chPref val="1"/>
        </dgm:presLayoutVars>
      </dgm:prSet>
      <dgm:spPr/>
    </dgm:pt>
  </dgm:ptLst>
  <dgm:cxnLst>
    <dgm:cxn modelId="{740AB928-13CF-42F1-9ED0-7DCC412F3438}" srcId="{1176E788-9DDF-436C-8CC9-10965DEEA4D1}" destId="{B6FA68A8-A296-43B5-8251-63FA9E95D99C}" srcOrd="1" destOrd="0" parTransId="{17E86E0D-70C0-4AF1-BCEC-06A2375C0BDE}" sibTransId="{F0C04D46-2EC0-43F0-AD5C-3AB4A2DCA73C}"/>
    <dgm:cxn modelId="{BFF2CA54-DB2A-4271-B723-BE67342FAB5C}" srcId="{1176E788-9DDF-436C-8CC9-10965DEEA4D1}" destId="{5FAC56EA-4402-4D72-858E-A078261D66E9}" srcOrd="0" destOrd="0" parTransId="{1ACD6F72-F3BF-4C71-80BF-A87C23601704}" sibTransId="{531162ED-AAFD-4A38-8A28-448105FC8D16}"/>
    <dgm:cxn modelId="{639C0686-1854-426A-916E-43FBF8DDFE13}" type="presOf" srcId="{5FAC56EA-4402-4D72-858E-A078261D66E9}" destId="{FB0A0B7E-E942-4804-8D3C-0B3135344ABF}" srcOrd="0" destOrd="0" presId="urn:microsoft.com/office/officeart/2018/2/layout/IconLabelList"/>
    <dgm:cxn modelId="{CF82619D-3288-4C4B-A74F-CF3FA4B04263}" type="presOf" srcId="{B65542F1-926C-4E75-81E0-EAB67697FE18}" destId="{F7CE0237-863C-4B4E-92E9-BB1FE06DFE38}" srcOrd="0" destOrd="0" presId="urn:microsoft.com/office/officeart/2018/2/layout/IconLabelList"/>
    <dgm:cxn modelId="{B6DB8AC9-B231-46C0-905B-3AA1CF838954}" type="presOf" srcId="{B6FA68A8-A296-43B5-8251-63FA9E95D99C}" destId="{D2DF6D59-EC45-464B-BB65-26950AC88702}" srcOrd="0" destOrd="0" presId="urn:microsoft.com/office/officeart/2018/2/layout/IconLabelList"/>
    <dgm:cxn modelId="{F770A4E6-3E4D-476D-A932-4EA2CDFEE4D8}" srcId="{1176E788-9DDF-436C-8CC9-10965DEEA4D1}" destId="{B65542F1-926C-4E75-81E0-EAB67697FE18}" srcOrd="2" destOrd="0" parTransId="{118B71A9-259F-4BC2-BD4D-3127187DA540}" sibTransId="{878FDF06-134C-4894-83C3-6B4C5F1FFFB9}"/>
    <dgm:cxn modelId="{F109C1EC-CD0D-4B91-A858-EFE88F03E1BB}" type="presOf" srcId="{1176E788-9DDF-436C-8CC9-10965DEEA4D1}" destId="{44CF9B11-4B59-42B4-BB49-A12DAD3A539E}" srcOrd="0" destOrd="0" presId="urn:microsoft.com/office/officeart/2018/2/layout/IconLabelList"/>
    <dgm:cxn modelId="{07D0108B-E6FD-4C62-B7AD-A383580EF102}" type="presParOf" srcId="{44CF9B11-4B59-42B4-BB49-A12DAD3A539E}" destId="{07795C0E-8D9E-40C9-8B67-B35BD3229E12}" srcOrd="0" destOrd="0" presId="urn:microsoft.com/office/officeart/2018/2/layout/IconLabelList"/>
    <dgm:cxn modelId="{7AB40D80-1997-4BEE-86FF-EF17E063B857}" type="presParOf" srcId="{07795C0E-8D9E-40C9-8B67-B35BD3229E12}" destId="{8A79AA55-9737-4296-8301-E0A80A25665C}" srcOrd="0" destOrd="0" presId="urn:microsoft.com/office/officeart/2018/2/layout/IconLabelList"/>
    <dgm:cxn modelId="{8F7CBA52-98CF-4C62-921D-E824C3CE5FAE}" type="presParOf" srcId="{07795C0E-8D9E-40C9-8B67-B35BD3229E12}" destId="{3D70F277-0BA3-4893-BEE0-7A7AF4656F47}" srcOrd="1" destOrd="0" presId="urn:microsoft.com/office/officeart/2018/2/layout/IconLabelList"/>
    <dgm:cxn modelId="{73709989-A2E5-405E-9839-18936A271B36}" type="presParOf" srcId="{07795C0E-8D9E-40C9-8B67-B35BD3229E12}" destId="{FB0A0B7E-E942-4804-8D3C-0B3135344ABF}" srcOrd="2" destOrd="0" presId="urn:microsoft.com/office/officeart/2018/2/layout/IconLabelList"/>
    <dgm:cxn modelId="{D48F132E-16CA-4CF1-B11B-60CCA467E056}" type="presParOf" srcId="{44CF9B11-4B59-42B4-BB49-A12DAD3A539E}" destId="{D5056590-F333-4516-A64E-2CA4A73CB9BF}" srcOrd="1" destOrd="0" presId="urn:microsoft.com/office/officeart/2018/2/layout/IconLabelList"/>
    <dgm:cxn modelId="{FB1F0132-648C-4102-BB1F-BBC549703018}" type="presParOf" srcId="{44CF9B11-4B59-42B4-BB49-A12DAD3A539E}" destId="{B086F922-AAA0-4211-BEF5-83AF0C4EBD9A}" srcOrd="2" destOrd="0" presId="urn:microsoft.com/office/officeart/2018/2/layout/IconLabelList"/>
    <dgm:cxn modelId="{3A68E47E-E0E6-4D4C-AA0F-469671347211}" type="presParOf" srcId="{B086F922-AAA0-4211-BEF5-83AF0C4EBD9A}" destId="{F388A4A0-3DFD-4034-92D4-90AA4C259D47}" srcOrd="0" destOrd="0" presId="urn:microsoft.com/office/officeart/2018/2/layout/IconLabelList"/>
    <dgm:cxn modelId="{42A09409-76E0-49CE-87E4-C8C1723C0B82}" type="presParOf" srcId="{B086F922-AAA0-4211-BEF5-83AF0C4EBD9A}" destId="{01930097-9408-409B-8F60-EA45F5B0D769}" srcOrd="1" destOrd="0" presId="urn:microsoft.com/office/officeart/2018/2/layout/IconLabelList"/>
    <dgm:cxn modelId="{8BC4BD74-0F63-4FA2-8B83-1CD5D876F0A5}" type="presParOf" srcId="{B086F922-AAA0-4211-BEF5-83AF0C4EBD9A}" destId="{D2DF6D59-EC45-464B-BB65-26950AC88702}" srcOrd="2" destOrd="0" presId="urn:microsoft.com/office/officeart/2018/2/layout/IconLabelList"/>
    <dgm:cxn modelId="{8EE92D95-2A95-4A70-9800-D7CCE6A914E4}" type="presParOf" srcId="{44CF9B11-4B59-42B4-BB49-A12DAD3A539E}" destId="{4C5DAB3B-BAD0-4F59-9B2C-93A06636D959}" srcOrd="3" destOrd="0" presId="urn:microsoft.com/office/officeart/2018/2/layout/IconLabelList"/>
    <dgm:cxn modelId="{26353891-ACFD-4046-9E53-DA95A3E20B91}" type="presParOf" srcId="{44CF9B11-4B59-42B4-BB49-A12DAD3A539E}" destId="{A8736B9F-E2C9-4EE3-887D-DEA06A3066D6}" srcOrd="4" destOrd="0" presId="urn:microsoft.com/office/officeart/2018/2/layout/IconLabelList"/>
    <dgm:cxn modelId="{16E6CE10-27AA-4C2A-8954-2850E1A8DF61}" type="presParOf" srcId="{A8736B9F-E2C9-4EE3-887D-DEA06A3066D6}" destId="{0FE81794-0B2C-49C6-BCCE-BA88C6F894C9}" srcOrd="0" destOrd="0" presId="urn:microsoft.com/office/officeart/2018/2/layout/IconLabelList"/>
    <dgm:cxn modelId="{20CE8E6C-6D4F-484D-A7D2-B1DD95C5FDD1}" type="presParOf" srcId="{A8736B9F-E2C9-4EE3-887D-DEA06A3066D6}" destId="{42C2A039-D808-4C92-A625-EC509A94054D}" srcOrd="1" destOrd="0" presId="urn:microsoft.com/office/officeart/2018/2/layout/IconLabelList"/>
    <dgm:cxn modelId="{08EE1163-7894-4E67-8C3A-1FCA27B23980}" type="presParOf" srcId="{A8736B9F-E2C9-4EE3-887D-DEA06A3066D6}" destId="{F7CE0237-863C-4B4E-92E9-BB1FE06DFE38}"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79AA55-9737-4296-8301-E0A80A25665C}">
      <dsp:nvSpPr>
        <dsp:cNvPr id="0" name=""/>
        <dsp:cNvSpPr/>
      </dsp:nvSpPr>
      <dsp:spPr>
        <a:xfrm>
          <a:off x="1063980" y="838311"/>
          <a:ext cx="1274535" cy="12745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0A0B7E-E942-4804-8D3C-0B3135344ABF}">
      <dsp:nvSpPr>
        <dsp:cNvPr id="0" name=""/>
        <dsp:cNvSpPr/>
      </dsp:nvSpPr>
      <dsp:spPr>
        <a:xfrm>
          <a:off x="285097" y="2465048"/>
          <a:ext cx="28323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b="1" i="1" kern="1200" dirty="0"/>
            <a:t>Read</a:t>
          </a:r>
          <a:r>
            <a:rPr lang="en-US" sz="2300" kern="1200" dirty="0"/>
            <a:t> through the info sheet provided</a:t>
          </a:r>
        </a:p>
      </dsp:txBody>
      <dsp:txXfrm>
        <a:off x="285097" y="2465048"/>
        <a:ext cx="2832300" cy="720000"/>
      </dsp:txXfrm>
    </dsp:sp>
    <dsp:sp modelId="{F388A4A0-3DFD-4034-92D4-90AA4C259D47}">
      <dsp:nvSpPr>
        <dsp:cNvPr id="0" name=""/>
        <dsp:cNvSpPr/>
      </dsp:nvSpPr>
      <dsp:spPr>
        <a:xfrm>
          <a:off x="4391932" y="838311"/>
          <a:ext cx="1274535" cy="12745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2DF6D59-EC45-464B-BB65-26950AC88702}">
      <dsp:nvSpPr>
        <dsp:cNvPr id="0" name=""/>
        <dsp:cNvSpPr/>
      </dsp:nvSpPr>
      <dsp:spPr>
        <a:xfrm>
          <a:off x="3613050" y="2465048"/>
          <a:ext cx="28323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kern="1200" dirty="0">
              <a:highlight>
                <a:srgbClr val="FFFF00"/>
              </a:highlight>
            </a:rPr>
            <a:t>Highlight</a:t>
          </a:r>
          <a:r>
            <a:rPr lang="en-US" sz="2300" kern="1200" dirty="0"/>
            <a:t> key words</a:t>
          </a:r>
        </a:p>
      </dsp:txBody>
      <dsp:txXfrm>
        <a:off x="3613050" y="2465048"/>
        <a:ext cx="2832300" cy="720000"/>
      </dsp:txXfrm>
    </dsp:sp>
    <dsp:sp modelId="{0FE81794-0B2C-49C6-BCCE-BA88C6F894C9}">
      <dsp:nvSpPr>
        <dsp:cNvPr id="0" name=""/>
        <dsp:cNvSpPr/>
      </dsp:nvSpPr>
      <dsp:spPr>
        <a:xfrm>
          <a:off x="7719885" y="838311"/>
          <a:ext cx="1274535" cy="12745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7CE0237-863C-4B4E-92E9-BB1FE06DFE38}">
      <dsp:nvSpPr>
        <dsp:cNvPr id="0" name=""/>
        <dsp:cNvSpPr/>
      </dsp:nvSpPr>
      <dsp:spPr>
        <a:xfrm>
          <a:off x="6941002" y="2465048"/>
          <a:ext cx="28323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b="1" i="1" kern="1200" dirty="0"/>
            <a:t>Cut and stick </a:t>
          </a:r>
          <a:r>
            <a:rPr lang="en-US" sz="2300" kern="1200" dirty="0"/>
            <a:t>into your book</a:t>
          </a:r>
        </a:p>
      </dsp:txBody>
      <dsp:txXfrm>
        <a:off x="6941002" y="2465048"/>
        <a:ext cx="28323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4AADA8-1C22-1342-B0A2-1277E07A1132}" type="datetimeFigureOut">
              <a:rPr lang="en-US" smtClean="0"/>
              <a:t>7/2/24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8E9CBE-103D-614D-933D-6F8E197DB034}" type="slidenum">
              <a:rPr lang="en-US" smtClean="0"/>
              <a:t>‹#›</a:t>
            </a:fld>
            <a:endParaRPr lang="en-US"/>
          </a:p>
        </p:txBody>
      </p:sp>
    </p:spTree>
    <p:extLst>
      <p:ext uri="{BB962C8B-B14F-4D97-AF65-F5344CB8AC3E}">
        <p14:creationId xmlns:p14="http://schemas.microsoft.com/office/powerpoint/2010/main" val="1197434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worldhistory.org/city/" TargetMode="External"/><Relationship Id="rId7" Type="http://schemas.openxmlformats.org/officeDocument/2006/relationships/hyperlink" Target="https://www.worldhistory.org/Akhenaten/"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www.worldhistory.org/pharaoh/" TargetMode="External"/><Relationship Id="rId5" Type="http://schemas.openxmlformats.org/officeDocument/2006/relationships/hyperlink" Target="https://www.worldhistory.org/Amarna/" TargetMode="External"/><Relationship Id="rId4" Type="http://schemas.openxmlformats.org/officeDocument/2006/relationships/hyperlink" Target="https://www.worldhistory.org/disambiguation/Egyptian/"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arehouse-13-artifact-database.fandom.com/wiki/Akhenaten%27s_Crown"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s://en.wikipedia.org/wiki/Khepresh"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Talatat" TargetMode="External"/><Relationship Id="rId2" Type="http://schemas.openxmlformats.org/officeDocument/2006/relationships/slide" Target="../slides/slide14.xml"/><Relationship Id="rId1" Type="http://schemas.openxmlformats.org/officeDocument/2006/relationships/notesMaster" Target="../notesMasters/notesMaster1.xml"/><Relationship Id="rId6" Type="http://schemas.openxmlformats.org/officeDocument/2006/relationships/hyperlink" Target="https://www.penn.museum/sites/expedition/the-akhenaten-temple-project-and-karnak-excavations/" TargetMode="External"/><Relationship Id="rId5" Type="http://schemas.openxmlformats.org/officeDocument/2006/relationships/hyperlink" Target="https://irishegyptologysociety.com/blogs/articles/the-talatat-of-karnak" TargetMode="External"/><Relationship Id="rId4" Type="http://schemas.openxmlformats.org/officeDocument/2006/relationships/hyperlink" Target="https://www.globalegyptianmuseum.org/glossary.aspx?id=364"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0" i="0" dirty="0">
                <a:solidFill>
                  <a:srgbClr val="333333"/>
                </a:solidFill>
                <a:effectLst/>
                <a:highlight>
                  <a:srgbClr val="FFFFFF"/>
                </a:highlight>
                <a:latin typeface="Libre Baskerville" panose="02000000000000000000" pitchFamily="2" charset="0"/>
              </a:rPr>
              <a:t>Map showing the general layout of the central </a:t>
            </a:r>
            <a:r>
              <a:rPr lang="en-AU" b="1" i="0" u="none" strike="noStrike" dirty="0">
                <a:solidFill>
                  <a:srgbClr val="B52600"/>
                </a:solidFill>
                <a:effectLst/>
                <a:highlight>
                  <a:srgbClr val="FFFFFF"/>
                </a:highlight>
                <a:latin typeface="Libre Baskerville" panose="02000000000000000000" pitchFamily="2" charset="0"/>
                <a:hlinkClick r:id="rId3"/>
              </a:rPr>
              <a:t>city</a:t>
            </a:r>
            <a:r>
              <a:rPr lang="en-AU" b="0" i="0" dirty="0">
                <a:solidFill>
                  <a:srgbClr val="333333"/>
                </a:solidFill>
                <a:effectLst/>
                <a:highlight>
                  <a:srgbClr val="FFFFFF"/>
                </a:highlight>
                <a:latin typeface="Libre Baskerville" panose="02000000000000000000" pitchFamily="2" charset="0"/>
              </a:rPr>
              <a:t> area of the 18th Dynasty </a:t>
            </a:r>
            <a:r>
              <a:rPr lang="en-AU" b="1" i="0" u="none" strike="noStrike" dirty="0">
                <a:solidFill>
                  <a:srgbClr val="B52600"/>
                </a:solidFill>
                <a:effectLst/>
                <a:highlight>
                  <a:srgbClr val="FFFFFF"/>
                </a:highlight>
                <a:latin typeface="Libre Baskerville" panose="02000000000000000000" pitchFamily="2" charset="0"/>
                <a:hlinkClick r:id="rId4"/>
              </a:rPr>
              <a:t>Egyptian</a:t>
            </a:r>
            <a:r>
              <a:rPr lang="en-AU" b="0" i="0" dirty="0">
                <a:solidFill>
                  <a:srgbClr val="333333"/>
                </a:solidFill>
                <a:effectLst/>
                <a:highlight>
                  <a:srgbClr val="FFFFFF"/>
                </a:highlight>
                <a:latin typeface="Libre Baskerville" panose="02000000000000000000" pitchFamily="2" charset="0"/>
              </a:rPr>
              <a:t> city "</a:t>
            </a:r>
            <a:r>
              <a:rPr lang="en-AU" b="0" i="0" dirty="0" err="1">
                <a:solidFill>
                  <a:srgbClr val="333333"/>
                </a:solidFill>
                <a:effectLst/>
                <a:highlight>
                  <a:srgbClr val="FFFFFF"/>
                </a:highlight>
                <a:latin typeface="Libre Baskerville" panose="02000000000000000000" pitchFamily="2" charset="0"/>
              </a:rPr>
              <a:t>Akhetaten</a:t>
            </a:r>
            <a:r>
              <a:rPr lang="en-AU" b="0" i="0" dirty="0">
                <a:solidFill>
                  <a:srgbClr val="333333"/>
                </a:solidFill>
                <a:effectLst/>
                <a:highlight>
                  <a:srgbClr val="FFFFFF"/>
                </a:highlight>
                <a:latin typeface="Libre Baskerville" panose="02000000000000000000" pitchFamily="2" charset="0"/>
              </a:rPr>
              <a:t>", presently known as Tell </a:t>
            </a:r>
            <a:r>
              <a:rPr lang="en-AU" b="0" i="0" dirty="0" err="1">
                <a:solidFill>
                  <a:srgbClr val="333333"/>
                </a:solidFill>
                <a:effectLst/>
                <a:highlight>
                  <a:srgbClr val="FFFFFF"/>
                </a:highlight>
                <a:latin typeface="Libre Baskerville" panose="02000000000000000000" pitchFamily="2" charset="0"/>
              </a:rPr>
              <a:t>el</a:t>
            </a:r>
            <a:r>
              <a:rPr lang="en-AU" b="0" i="0" dirty="0">
                <a:solidFill>
                  <a:srgbClr val="333333"/>
                </a:solidFill>
                <a:effectLst/>
                <a:highlight>
                  <a:srgbClr val="FFFFFF"/>
                </a:highlight>
                <a:latin typeface="Libre Baskerville" panose="02000000000000000000" pitchFamily="2" charset="0"/>
              </a:rPr>
              <a:t>-</a:t>
            </a:r>
            <a:r>
              <a:rPr lang="en-AU" b="1" i="0" u="none" strike="noStrike" dirty="0">
                <a:solidFill>
                  <a:srgbClr val="B52600"/>
                </a:solidFill>
                <a:effectLst/>
                <a:highlight>
                  <a:srgbClr val="FFFFFF"/>
                </a:highlight>
                <a:latin typeface="Libre Baskerville" panose="02000000000000000000" pitchFamily="2" charset="0"/>
                <a:hlinkClick r:id="rId5"/>
              </a:rPr>
              <a:t>Amarna</a:t>
            </a:r>
            <a:r>
              <a:rPr lang="en-AU" b="0" i="0" dirty="0">
                <a:solidFill>
                  <a:srgbClr val="333333"/>
                </a:solidFill>
                <a:effectLst/>
                <a:highlight>
                  <a:srgbClr val="FFFFFF"/>
                </a:highlight>
                <a:latin typeface="Libre Baskerville" panose="02000000000000000000" pitchFamily="2" charset="0"/>
              </a:rPr>
              <a:t>, constructed by the </a:t>
            </a:r>
            <a:r>
              <a:rPr lang="en-AU" b="1" i="0" u="none" strike="noStrike" dirty="0">
                <a:solidFill>
                  <a:srgbClr val="B52600"/>
                </a:solidFill>
                <a:effectLst/>
                <a:highlight>
                  <a:srgbClr val="FFFFFF"/>
                </a:highlight>
                <a:latin typeface="Libre Baskerville" panose="02000000000000000000" pitchFamily="2" charset="0"/>
                <a:hlinkClick r:id="rId6"/>
              </a:rPr>
              <a:t>Pharaoh</a:t>
            </a:r>
            <a:r>
              <a:rPr lang="en-AU" b="0" i="0" dirty="0">
                <a:solidFill>
                  <a:srgbClr val="333333"/>
                </a:solidFill>
                <a:effectLst/>
                <a:highlight>
                  <a:srgbClr val="FFFFFF"/>
                </a:highlight>
                <a:latin typeface="Libre Baskerville" panose="02000000000000000000" pitchFamily="2" charset="0"/>
              </a:rPr>
              <a:t> </a:t>
            </a:r>
            <a:r>
              <a:rPr lang="en-AU" b="1" i="0" u="none" strike="noStrike" dirty="0">
                <a:solidFill>
                  <a:srgbClr val="B52600"/>
                </a:solidFill>
                <a:effectLst/>
                <a:highlight>
                  <a:srgbClr val="FFFFFF"/>
                </a:highlight>
                <a:latin typeface="Libre Baskerville" panose="02000000000000000000" pitchFamily="2" charset="0"/>
                <a:hlinkClick r:id="rId7"/>
              </a:rPr>
              <a:t>Akhenaten</a:t>
            </a:r>
            <a:r>
              <a:rPr lang="en-AU" b="0" i="0" dirty="0">
                <a:solidFill>
                  <a:srgbClr val="333333"/>
                </a:solidFill>
                <a:effectLst/>
                <a:highlight>
                  <a:srgbClr val="FFFFFF"/>
                </a:highlight>
                <a:latin typeface="Libre Baskerville" panose="02000000000000000000" pitchFamily="2" charset="0"/>
              </a:rPr>
              <a:t> between 1347 and 1332 BCE.</a:t>
            </a:r>
            <a:endParaRPr lang="en-US" dirty="0"/>
          </a:p>
        </p:txBody>
      </p:sp>
      <p:sp>
        <p:nvSpPr>
          <p:cNvPr id="4" name="Slide Number Placeholder 3"/>
          <p:cNvSpPr>
            <a:spLocks noGrp="1"/>
          </p:cNvSpPr>
          <p:nvPr>
            <p:ph type="sldNum" sz="quarter" idx="5"/>
          </p:nvPr>
        </p:nvSpPr>
        <p:spPr/>
        <p:txBody>
          <a:bodyPr/>
          <a:lstStyle/>
          <a:p>
            <a:fld id="{348E9CBE-103D-614D-933D-6F8E197DB034}" type="slidenum">
              <a:rPr lang="en-US" smtClean="0"/>
              <a:t>5</a:t>
            </a:fld>
            <a:endParaRPr lang="en-US"/>
          </a:p>
        </p:txBody>
      </p:sp>
    </p:spTree>
    <p:extLst>
      <p:ext uri="{BB962C8B-B14F-4D97-AF65-F5344CB8AC3E}">
        <p14:creationId xmlns:p14="http://schemas.microsoft.com/office/powerpoint/2010/main" val="947253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a:p>
            <a:r>
              <a:rPr lang="en-AU" dirty="0"/>
              <a:t>Explore</a:t>
            </a:r>
          </a:p>
          <a:p>
            <a:r>
              <a:rPr lang="en-AU" dirty="0"/>
              <a:t>The </a:t>
            </a:r>
            <a:r>
              <a:rPr lang="en-AU" b="1" dirty="0"/>
              <a:t>blue crown</a:t>
            </a:r>
            <a:r>
              <a:rPr lang="en-AU" dirty="0"/>
              <a:t>, also known as the </a:t>
            </a:r>
            <a:r>
              <a:rPr lang="en-AU" b="1" dirty="0" err="1"/>
              <a:t>khepresh</a:t>
            </a:r>
            <a:r>
              <a:rPr lang="en-AU" dirty="0"/>
              <a:t>, was an ancient Egyptian royal headdress. It held significance both in battle and during ceremonies. </a:t>
            </a:r>
            <a:r>
              <a:rPr lang="en-AU" dirty="0">
                <a:hlinkClick r:id="rId3"/>
              </a:rPr>
              <a:t>Pharaoh Akhenaten, during his rule, wore this distinctive crown, which featured a cartouche inscribed with his name along the edge</a:t>
            </a:r>
            <a:r>
              <a:rPr lang="en-AU" baseline="30000" dirty="0">
                <a:hlinkClick r:id="rId3"/>
              </a:rPr>
              <a:t>1</a:t>
            </a:r>
            <a:r>
              <a:rPr lang="en-AU" baseline="30000" dirty="0">
                <a:hlinkClick r:id="rId4"/>
              </a:rPr>
              <a:t>2</a:t>
            </a:r>
            <a:r>
              <a:rPr lang="en-AU" dirty="0"/>
              <a:t>. The blue </a:t>
            </a:r>
            <a:r>
              <a:rPr lang="en-AU" dirty="0" err="1"/>
              <a:t>color</a:t>
            </a:r>
            <a:r>
              <a:rPr lang="en-AU" dirty="0"/>
              <a:t> symbolized power and divinity, emphasizing Akhenaten’s unique religious beliefs. 🌟👑</a:t>
            </a:r>
          </a:p>
          <a:p>
            <a:endParaRPr lang="en-US" dirty="0"/>
          </a:p>
        </p:txBody>
      </p:sp>
      <p:sp>
        <p:nvSpPr>
          <p:cNvPr id="4" name="Slide Number Placeholder 3"/>
          <p:cNvSpPr>
            <a:spLocks noGrp="1"/>
          </p:cNvSpPr>
          <p:nvPr>
            <p:ph type="sldNum" sz="quarter" idx="5"/>
          </p:nvPr>
        </p:nvSpPr>
        <p:spPr/>
        <p:txBody>
          <a:bodyPr/>
          <a:lstStyle/>
          <a:p>
            <a:fld id="{348E9CBE-103D-614D-933D-6F8E197DB034}" type="slidenum">
              <a:rPr lang="en-US" smtClean="0"/>
              <a:t>12</a:t>
            </a:fld>
            <a:endParaRPr lang="en-US"/>
          </a:p>
        </p:txBody>
      </p:sp>
    </p:spTree>
    <p:extLst>
      <p:ext uri="{BB962C8B-B14F-4D97-AF65-F5344CB8AC3E}">
        <p14:creationId xmlns:p14="http://schemas.microsoft.com/office/powerpoint/2010/main" val="38802864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E9CBE-103D-614D-933D-6F8E197DB034}" type="slidenum">
              <a:rPr lang="en-US" smtClean="0"/>
              <a:t>13</a:t>
            </a:fld>
            <a:endParaRPr lang="en-US"/>
          </a:p>
        </p:txBody>
      </p:sp>
    </p:spTree>
    <p:extLst>
      <p:ext uri="{BB962C8B-B14F-4D97-AF65-F5344CB8AC3E}">
        <p14:creationId xmlns:p14="http://schemas.microsoft.com/office/powerpoint/2010/main" val="2408605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a:p>
            <a:r>
              <a:rPr lang="en-AU" dirty="0"/>
              <a:t>Explore</a:t>
            </a:r>
          </a:p>
          <a:p>
            <a:r>
              <a:rPr lang="en-AU" dirty="0"/>
              <a:t>A </a:t>
            </a:r>
            <a:r>
              <a:rPr lang="en-AU" b="1" dirty="0" err="1"/>
              <a:t>talatat</a:t>
            </a:r>
            <a:r>
              <a:rPr lang="en-AU" dirty="0"/>
              <a:t> is a limestone block of standardized size (approximately 27 by 27 by 54 cm, corresponding to 1/2 by 1/2 by 1 ancient Egyptian cubits). These blocks were used during the </a:t>
            </a:r>
            <a:r>
              <a:rPr lang="en-AU" b="1" dirty="0"/>
              <a:t>18th Dynasty reign of Pharaoh Akhenaten</a:t>
            </a:r>
            <a:r>
              <a:rPr lang="en-AU" dirty="0"/>
              <a:t> in constructing the </a:t>
            </a:r>
            <a:r>
              <a:rPr lang="en-AU" b="1" dirty="0"/>
              <a:t>Aton temples</a:t>
            </a:r>
            <a:r>
              <a:rPr lang="en-AU" dirty="0"/>
              <a:t> at </a:t>
            </a:r>
            <a:r>
              <a:rPr lang="en-AU" b="1" dirty="0"/>
              <a:t>Karnak</a:t>
            </a:r>
            <a:r>
              <a:rPr lang="en-AU" dirty="0"/>
              <a:t> and </a:t>
            </a:r>
            <a:r>
              <a:rPr lang="en-AU" b="1" dirty="0" err="1"/>
              <a:t>Akhetaten</a:t>
            </a:r>
            <a:r>
              <a:rPr lang="en-AU" dirty="0"/>
              <a:t> (modern Amarna). Their uniform size and lightweight nature made construction more efficient. </a:t>
            </a:r>
            <a:r>
              <a:rPr lang="en-AU" dirty="0">
                <a:hlinkClick r:id="rId3"/>
              </a:rPr>
              <a:t>The term “talatat” likely derives from the Arabic word for “three,” indicating that each block is three hand-spans long</a:t>
            </a:r>
            <a:r>
              <a:rPr lang="en-AU" baseline="30000" dirty="0">
                <a:hlinkClick r:id="rId3"/>
              </a:rPr>
              <a:t>1</a:t>
            </a:r>
            <a:r>
              <a:rPr lang="en-AU" baseline="30000" dirty="0">
                <a:hlinkClick r:id="rId4"/>
              </a:rPr>
              <a:t>2</a:t>
            </a:r>
            <a:r>
              <a:rPr lang="en-AU" dirty="0"/>
              <a:t>. </a:t>
            </a:r>
            <a:r>
              <a:rPr lang="en-AU" dirty="0">
                <a:hlinkClick r:id="rId5"/>
              </a:rPr>
              <a:t>After Akhenaten’s death, the temples were dismantled, and the talatat were reused in other constructions</a:t>
            </a:r>
            <a:r>
              <a:rPr lang="en-AU" baseline="30000" dirty="0">
                <a:hlinkClick r:id="rId5"/>
              </a:rPr>
              <a:t>3</a:t>
            </a:r>
            <a:r>
              <a:rPr lang="en-AU" dirty="0"/>
              <a:t>. </a:t>
            </a:r>
            <a:r>
              <a:rPr lang="en-AU" dirty="0">
                <a:hlinkClick r:id="rId3"/>
              </a:rPr>
              <a:t>Thousands of these blocks have been recovered, and ongoing efforts, such as the </a:t>
            </a:r>
            <a:r>
              <a:rPr lang="en-AU" b="1" dirty="0">
                <a:hlinkClick r:id="rId3"/>
              </a:rPr>
              <a:t>Akhenaten Temple Project</a:t>
            </a:r>
            <a:r>
              <a:rPr lang="en-AU" dirty="0">
                <a:hlinkClick r:id="rId3"/>
              </a:rPr>
              <a:t>, aim to reconstruct the original temple architecture and decoration using these fragments</a:t>
            </a:r>
            <a:r>
              <a:rPr lang="en-AU" baseline="30000" dirty="0">
                <a:hlinkClick r:id="rId6"/>
              </a:rPr>
              <a:t>4</a:t>
            </a:r>
            <a:r>
              <a:rPr lang="en-AU" dirty="0"/>
              <a:t>. 🏛️🌟</a:t>
            </a:r>
          </a:p>
          <a:p>
            <a:endParaRPr lang="en-US" dirty="0"/>
          </a:p>
        </p:txBody>
      </p:sp>
      <p:sp>
        <p:nvSpPr>
          <p:cNvPr id="4" name="Slide Number Placeholder 3"/>
          <p:cNvSpPr>
            <a:spLocks noGrp="1"/>
          </p:cNvSpPr>
          <p:nvPr>
            <p:ph type="sldNum" sz="quarter" idx="5"/>
          </p:nvPr>
        </p:nvSpPr>
        <p:spPr/>
        <p:txBody>
          <a:bodyPr/>
          <a:lstStyle/>
          <a:p>
            <a:fld id="{348E9CBE-103D-614D-933D-6F8E197DB034}" type="slidenum">
              <a:rPr lang="en-US" smtClean="0"/>
              <a:t>14</a:t>
            </a:fld>
            <a:endParaRPr lang="en-US"/>
          </a:p>
        </p:txBody>
      </p:sp>
    </p:spTree>
    <p:extLst>
      <p:ext uri="{BB962C8B-B14F-4D97-AF65-F5344CB8AC3E}">
        <p14:creationId xmlns:p14="http://schemas.microsoft.com/office/powerpoint/2010/main" val="915560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7/2/24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7/2/24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7/2/24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62692C-9F3F-6047-A805-C164951700F5}" type="datetimeFigureOut">
              <a:rPr lang="en-US" smtClean="0"/>
              <a:t>7/2/24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62692C-9F3F-6047-A805-C164951700F5}" type="datetimeFigureOut">
              <a:rPr lang="en-US" smtClean="0"/>
              <a:t>7/2/24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62692C-9F3F-6047-A805-C164951700F5}" type="datetimeFigureOut">
              <a:rPr lang="en-US" smtClean="0"/>
              <a:t>7/2/24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62692C-9F3F-6047-A805-C164951700F5}" type="datetimeFigureOut">
              <a:rPr lang="en-US" smtClean="0"/>
              <a:t>7/2/24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062692C-9F3F-6047-A805-C164951700F5}" type="datetimeFigureOut">
              <a:rPr lang="en-US" smtClean="0"/>
              <a:t>7/2/24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062692C-9F3F-6047-A805-C164951700F5}" type="datetimeFigureOut">
              <a:rPr lang="en-US" smtClean="0"/>
              <a:t>7/2/24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69BE41D-52AC-C54C-8E3B-C7953162F28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62692C-9F3F-6047-A805-C164951700F5}" type="datetimeFigureOut">
              <a:rPr lang="en-US" smtClean="0"/>
              <a:t>7/2/24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062692C-9F3F-6047-A805-C164951700F5}" type="datetimeFigureOut">
              <a:rPr lang="en-US" smtClean="0"/>
              <a:t>7/2/24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69BE41D-52AC-C54C-8E3B-C7953162F28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013675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2" name="Rectangle 1041">
            <a:extLst>
              <a:ext uri="{FF2B5EF4-FFF2-40B4-BE49-F238E27FC236}">
                <a16:creationId xmlns:a16="http://schemas.microsoft.com/office/drawing/2014/main" id="{E75F8FC7-2268-462F-AFF6-A4A975C34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p:cNvSpPr>
            <a:spLocks noGrp="1"/>
          </p:cNvSpPr>
          <p:nvPr>
            <p:ph type="ctrTitle"/>
          </p:nvPr>
        </p:nvSpPr>
        <p:spPr>
          <a:xfrm>
            <a:off x="6730000" y="639097"/>
            <a:ext cx="4813072" cy="3686015"/>
          </a:xfrm>
        </p:spPr>
        <p:txBody>
          <a:bodyPr vert="horz" lIns="91440" tIns="45720" rIns="91440" bIns="45720" rtlCol="0">
            <a:normAutofit/>
          </a:bodyPr>
          <a:lstStyle/>
          <a:p>
            <a:r>
              <a:rPr lang="en-US" sz="7400" dirty="0"/>
              <a:t>A New Capital City</a:t>
            </a:r>
          </a:p>
        </p:txBody>
      </p:sp>
      <p:cxnSp>
        <p:nvCxnSpPr>
          <p:cNvPr id="1044" name="Straight Connector 1043">
            <a:extLst>
              <a:ext uri="{FF2B5EF4-FFF2-40B4-BE49-F238E27FC236}">
                <a16:creationId xmlns:a16="http://schemas.microsoft.com/office/drawing/2014/main" id="{BEF45B32-FB97-49CC-B778-CA7CF87BEF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343400"/>
            <a:ext cx="438912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1046" name="Rectangle 1045">
            <a:extLst>
              <a:ext uri="{FF2B5EF4-FFF2-40B4-BE49-F238E27FC236}">
                <a16:creationId xmlns:a16="http://schemas.microsoft.com/office/drawing/2014/main" id="{9D1C364C-8702-4ED9-9D23-41CDB2982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48" name="Rectangle 1047">
            <a:extLst>
              <a:ext uri="{FF2B5EF4-FFF2-40B4-BE49-F238E27FC236}">
                <a16:creationId xmlns:a16="http://schemas.microsoft.com/office/drawing/2014/main" id="{7EE051E9-6C07-4FBB-B4F7-EDF8DDEAA6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6" name="TextBox 5">
            <a:extLst>
              <a:ext uri="{FF2B5EF4-FFF2-40B4-BE49-F238E27FC236}">
                <a16:creationId xmlns:a16="http://schemas.microsoft.com/office/drawing/2014/main" id="{BE982397-4434-23FE-9A4C-A71869EC5254}"/>
              </a:ext>
            </a:extLst>
          </p:cNvPr>
          <p:cNvSpPr txBox="1"/>
          <p:nvPr/>
        </p:nvSpPr>
        <p:spPr>
          <a:xfrm>
            <a:off x="6729999" y="4398898"/>
            <a:ext cx="4366949" cy="1892826"/>
          </a:xfrm>
          <a:prstGeom prst="rect">
            <a:avLst/>
          </a:prstGeom>
          <a:noFill/>
        </p:spPr>
        <p:txBody>
          <a:bodyPr wrap="square" rtlCol="0">
            <a:spAutoFit/>
          </a:bodyPr>
          <a:lstStyle/>
          <a:p>
            <a:pPr>
              <a:spcAft>
                <a:spcPts val="600"/>
              </a:spcAft>
            </a:pPr>
            <a:r>
              <a:rPr lang="en-US" sz="2800" dirty="0">
                <a:solidFill>
                  <a:schemeClr val="accent5">
                    <a:lumMod val="75000"/>
                  </a:schemeClr>
                </a:solidFill>
              </a:rPr>
              <a:t>GOAL/S:  </a:t>
            </a:r>
            <a:r>
              <a:rPr lang="en-US" sz="2800" i="1" dirty="0">
                <a:solidFill>
                  <a:schemeClr val="accent5">
                    <a:lumMod val="75000"/>
                  </a:schemeClr>
                </a:solidFill>
              </a:rPr>
              <a:t>Identify</a:t>
            </a:r>
            <a:r>
              <a:rPr lang="en-US" sz="2800" dirty="0">
                <a:solidFill>
                  <a:schemeClr val="accent5">
                    <a:lumMod val="75000"/>
                  </a:schemeClr>
                </a:solidFill>
              </a:rPr>
              <a:t> the reasons for the new capital city</a:t>
            </a:r>
          </a:p>
          <a:p>
            <a:pPr>
              <a:spcAft>
                <a:spcPts val="600"/>
              </a:spcAft>
            </a:pPr>
            <a:r>
              <a:rPr lang="en-US" sz="2800" i="1" dirty="0">
                <a:solidFill>
                  <a:schemeClr val="accent5">
                    <a:lumMod val="75000"/>
                  </a:schemeClr>
                </a:solidFill>
              </a:rPr>
              <a:t>Explore</a:t>
            </a:r>
            <a:r>
              <a:rPr lang="en-US" sz="2800" dirty="0">
                <a:solidFill>
                  <a:schemeClr val="accent5">
                    <a:lumMod val="75000"/>
                  </a:schemeClr>
                </a:solidFill>
              </a:rPr>
              <a:t> evidence</a:t>
            </a:r>
            <a:endParaRPr lang="en-US" sz="2800" i="1" dirty="0">
              <a:solidFill>
                <a:schemeClr val="accent5">
                  <a:lumMod val="75000"/>
                </a:schemeClr>
              </a:solidFill>
            </a:endParaRPr>
          </a:p>
        </p:txBody>
      </p:sp>
      <p:sp>
        <p:nvSpPr>
          <p:cNvPr id="3" name="Subtitle 2"/>
          <p:cNvSpPr>
            <a:spLocks noGrp="1"/>
          </p:cNvSpPr>
          <p:nvPr>
            <p:ph type="subTitle" idx="1"/>
          </p:nvPr>
        </p:nvSpPr>
        <p:spPr>
          <a:xfrm>
            <a:off x="7241627" y="6453741"/>
            <a:ext cx="4829101" cy="373118"/>
          </a:xfrm>
        </p:spPr>
        <p:txBody>
          <a:bodyPr vert="horz" lIns="91440" tIns="45720" rIns="91440" bIns="45720" rtlCol="0">
            <a:normAutofit fontScale="92500" lnSpcReduction="10000"/>
          </a:bodyPr>
          <a:lstStyle/>
          <a:p>
            <a:pPr algn="r"/>
            <a:r>
              <a:rPr lang="en-US" dirty="0">
                <a:solidFill>
                  <a:schemeClr val="bg1"/>
                </a:solidFill>
              </a:rPr>
              <a:t>Week 1, Lesson 2</a:t>
            </a:r>
          </a:p>
        </p:txBody>
      </p:sp>
      <p:pic>
        <p:nvPicPr>
          <p:cNvPr id="4" name="Picture 2" descr="King Amenhotep IV &quot;Akhenaten&quot; Facts | Amenhotep IV History | Akhenaten Tomb">
            <a:extLst>
              <a:ext uri="{FF2B5EF4-FFF2-40B4-BE49-F238E27FC236}">
                <a16:creationId xmlns:a16="http://schemas.microsoft.com/office/drawing/2014/main" id="{7A2F170B-DC73-FE46-21D0-27224B0F0EB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434" r="24909"/>
          <a:stretch/>
        </p:blipFill>
        <p:spPr bwMode="auto">
          <a:xfrm>
            <a:off x="1002234" y="1553377"/>
            <a:ext cx="5391799" cy="45203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9196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23EF4-E892-E1E2-BE1A-9A970EF55BE8}"/>
              </a:ext>
            </a:extLst>
          </p:cNvPr>
          <p:cNvSpPr>
            <a:spLocks noGrp="1"/>
          </p:cNvSpPr>
          <p:nvPr>
            <p:ph type="title"/>
          </p:nvPr>
        </p:nvSpPr>
        <p:spPr/>
        <p:txBody>
          <a:bodyPr/>
          <a:lstStyle/>
          <a:p>
            <a:pPr algn="ctr"/>
            <a:r>
              <a:rPr lang="en-US" dirty="0"/>
              <a:t>Evidence</a:t>
            </a:r>
          </a:p>
        </p:txBody>
      </p:sp>
      <p:sp>
        <p:nvSpPr>
          <p:cNvPr id="3" name="Content Placeholder 2">
            <a:extLst>
              <a:ext uri="{FF2B5EF4-FFF2-40B4-BE49-F238E27FC236}">
                <a16:creationId xmlns:a16="http://schemas.microsoft.com/office/drawing/2014/main" id="{F52138DB-A2E2-C8B8-CDB1-658C1FE2D4A9}"/>
              </a:ext>
            </a:extLst>
          </p:cNvPr>
          <p:cNvSpPr>
            <a:spLocks noGrp="1"/>
          </p:cNvSpPr>
          <p:nvPr>
            <p:ph idx="1"/>
          </p:nvPr>
        </p:nvSpPr>
        <p:spPr>
          <a:xfrm>
            <a:off x="1097280" y="1845734"/>
            <a:ext cx="10058400" cy="534609"/>
          </a:xfrm>
        </p:spPr>
        <p:txBody>
          <a:bodyPr/>
          <a:lstStyle/>
          <a:p>
            <a:pPr algn="ctr"/>
            <a:r>
              <a:rPr lang="en-AU" dirty="0">
                <a:solidFill>
                  <a:srgbClr val="333333"/>
                </a:solidFill>
                <a:highlight>
                  <a:srgbClr val="FFFFFF"/>
                </a:highlight>
                <a:latin typeface="MetSerif"/>
              </a:rPr>
              <a:t>P</a:t>
            </a:r>
            <a:r>
              <a:rPr lang="en-AU" b="0" i="0" dirty="0">
                <a:solidFill>
                  <a:srgbClr val="333333"/>
                </a:solidFill>
                <a:effectLst/>
                <a:highlight>
                  <a:srgbClr val="FFFFFF"/>
                </a:highlight>
                <a:latin typeface="MetSerif"/>
              </a:rPr>
              <a:t>ainting from the 'Green Room' in the North Palace at Amarna </a:t>
            </a:r>
            <a:r>
              <a:rPr lang="en-AU" b="0" i="0" dirty="0">
                <a:solidFill>
                  <a:srgbClr val="333333"/>
                </a:solidFill>
                <a:effectLst/>
                <a:highlight>
                  <a:srgbClr val="FFFFFF"/>
                </a:highlight>
                <a:latin typeface="MetSans"/>
              </a:rPr>
              <a:t>c. 1353–1336 BCE</a:t>
            </a:r>
            <a:endParaRPr lang="en-US" dirty="0"/>
          </a:p>
        </p:txBody>
      </p:sp>
      <p:pic>
        <p:nvPicPr>
          <p:cNvPr id="7170" name="Picture 2" descr="Facsimile painting from the 'Green Room' in the North Palace at Amarna, Nina de Garis Davies (1881–1965), Tempera on paper ">
            <a:extLst>
              <a:ext uri="{FF2B5EF4-FFF2-40B4-BE49-F238E27FC236}">
                <a16:creationId xmlns:a16="http://schemas.microsoft.com/office/drawing/2014/main" id="{FBD4B356-4ADF-7BF2-110D-BEA991D98D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488717"/>
            <a:ext cx="12192000" cy="3128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3454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23EF4-E892-E1E2-BE1A-9A970EF55BE8}"/>
              </a:ext>
            </a:extLst>
          </p:cNvPr>
          <p:cNvSpPr>
            <a:spLocks noGrp="1"/>
          </p:cNvSpPr>
          <p:nvPr>
            <p:ph type="title"/>
          </p:nvPr>
        </p:nvSpPr>
        <p:spPr/>
        <p:txBody>
          <a:bodyPr/>
          <a:lstStyle/>
          <a:p>
            <a:pPr algn="ctr"/>
            <a:r>
              <a:rPr lang="en-US" dirty="0"/>
              <a:t>Evidence</a:t>
            </a:r>
          </a:p>
        </p:txBody>
      </p:sp>
      <p:sp>
        <p:nvSpPr>
          <p:cNvPr id="3" name="Content Placeholder 2">
            <a:extLst>
              <a:ext uri="{FF2B5EF4-FFF2-40B4-BE49-F238E27FC236}">
                <a16:creationId xmlns:a16="http://schemas.microsoft.com/office/drawing/2014/main" id="{F52138DB-A2E2-C8B8-CDB1-658C1FE2D4A9}"/>
              </a:ext>
            </a:extLst>
          </p:cNvPr>
          <p:cNvSpPr>
            <a:spLocks noGrp="1"/>
          </p:cNvSpPr>
          <p:nvPr>
            <p:ph idx="1"/>
          </p:nvPr>
        </p:nvSpPr>
        <p:spPr>
          <a:xfrm>
            <a:off x="1097280" y="1845734"/>
            <a:ext cx="5230949" cy="2189237"/>
          </a:xfrm>
        </p:spPr>
        <p:txBody>
          <a:bodyPr/>
          <a:lstStyle/>
          <a:p>
            <a:pPr algn="ctr"/>
            <a:r>
              <a:rPr lang="en-AU" b="0" i="0" dirty="0">
                <a:solidFill>
                  <a:srgbClr val="333333"/>
                </a:solidFill>
                <a:effectLst/>
                <a:highlight>
                  <a:srgbClr val="FFFFFF"/>
                </a:highlight>
                <a:latin typeface="MetSerif"/>
              </a:rPr>
              <a:t>Hands offering Aten cartouches (upper part of cartouches are a cast of British Museum EA 58471)</a:t>
            </a:r>
          </a:p>
          <a:p>
            <a:pPr algn="ctr"/>
            <a:endParaRPr lang="en-AU" dirty="0">
              <a:solidFill>
                <a:srgbClr val="333333"/>
              </a:solidFill>
              <a:highlight>
                <a:srgbClr val="FFFFFF"/>
              </a:highlight>
              <a:latin typeface="MetSerif"/>
            </a:endParaRPr>
          </a:p>
          <a:p>
            <a:pPr algn="ctr"/>
            <a:r>
              <a:rPr lang="en-AU" b="0" i="0" dirty="0">
                <a:solidFill>
                  <a:srgbClr val="333333"/>
                </a:solidFill>
                <a:effectLst/>
                <a:highlight>
                  <a:srgbClr val="FFFFFF"/>
                </a:highlight>
                <a:latin typeface="MetSans"/>
              </a:rPr>
              <a:t>c. 1352–1336 BCE</a:t>
            </a:r>
            <a:endParaRPr lang="en-US" dirty="0"/>
          </a:p>
        </p:txBody>
      </p:sp>
      <p:pic>
        <p:nvPicPr>
          <p:cNvPr id="8194" name="Picture 2" descr="Hands offering Aten cartouches (upper part of cartouches are a cast of British Museum EA 58471), Indurated limestone ">
            <a:extLst>
              <a:ext uri="{FF2B5EF4-FFF2-40B4-BE49-F238E27FC236}">
                <a16:creationId xmlns:a16="http://schemas.microsoft.com/office/drawing/2014/main" id="{BD0A69DF-E7CE-E391-38C2-F143B903C1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7811" y="1845734"/>
            <a:ext cx="3626909" cy="43692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9945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23EF4-E892-E1E2-BE1A-9A970EF55BE8}"/>
              </a:ext>
            </a:extLst>
          </p:cNvPr>
          <p:cNvSpPr>
            <a:spLocks noGrp="1"/>
          </p:cNvSpPr>
          <p:nvPr>
            <p:ph type="title"/>
          </p:nvPr>
        </p:nvSpPr>
        <p:spPr/>
        <p:txBody>
          <a:bodyPr/>
          <a:lstStyle/>
          <a:p>
            <a:pPr algn="ctr"/>
            <a:r>
              <a:rPr lang="en-US" dirty="0"/>
              <a:t>Evidence</a:t>
            </a:r>
          </a:p>
        </p:txBody>
      </p:sp>
      <p:sp>
        <p:nvSpPr>
          <p:cNvPr id="3" name="Content Placeholder 2">
            <a:extLst>
              <a:ext uri="{FF2B5EF4-FFF2-40B4-BE49-F238E27FC236}">
                <a16:creationId xmlns:a16="http://schemas.microsoft.com/office/drawing/2014/main" id="{F52138DB-A2E2-C8B8-CDB1-658C1FE2D4A9}"/>
              </a:ext>
            </a:extLst>
          </p:cNvPr>
          <p:cNvSpPr>
            <a:spLocks noGrp="1"/>
          </p:cNvSpPr>
          <p:nvPr>
            <p:ph idx="1"/>
          </p:nvPr>
        </p:nvSpPr>
        <p:spPr>
          <a:xfrm>
            <a:off x="1097280" y="1845734"/>
            <a:ext cx="5230949" cy="2189237"/>
          </a:xfrm>
        </p:spPr>
        <p:txBody>
          <a:bodyPr/>
          <a:lstStyle/>
          <a:p>
            <a:pPr algn="ctr"/>
            <a:r>
              <a:rPr lang="en-AU" b="0" i="0" dirty="0">
                <a:solidFill>
                  <a:srgbClr val="333333"/>
                </a:solidFill>
                <a:effectLst/>
                <a:highlight>
                  <a:srgbClr val="FFFFFF"/>
                </a:highlight>
                <a:latin typeface="MetSerif"/>
              </a:rPr>
              <a:t>Head of Akhenaten Wearing the Blue Crown, traces of a hieroglyph behind the neck</a:t>
            </a:r>
          </a:p>
          <a:p>
            <a:pPr algn="ctr"/>
            <a:endParaRPr lang="en-AU" dirty="0">
              <a:solidFill>
                <a:srgbClr val="333333"/>
              </a:solidFill>
              <a:highlight>
                <a:srgbClr val="FFFFFF"/>
              </a:highlight>
              <a:latin typeface="MetSerif"/>
            </a:endParaRPr>
          </a:p>
          <a:p>
            <a:pPr algn="ctr"/>
            <a:r>
              <a:rPr lang="en-AU" b="0" i="0" dirty="0">
                <a:solidFill>
                  <a:srgbClr val="333333"/>
                </a:solidFill>
                <a:effectLst/>
                <a:highlight>
                  <a:srgbClr val="FFFFFF"/>
                </a:highlight>
                <a:latin typeface="MetSans"/>
              </a:rPr>
              <a:t>C. 1353–1336 BCE</a:t>
            </a:r>
            <a:endParaRPr lang="en-US" dirty="0"/>
          </a:p>
        </p:txBody>
      </p:sp>
      <p:pic>
        <p:nvPicPr>
          <p:cNvPr id="9218" name="Picture 2" descr="Head of Akhenaten Wearing the Blue Crown, traces of a hieroglyph behind the neck, Indurated limestone ">
            <a:extLst>
              <a:ext uri="{FF2B5EF4-FFF2-40B4-BE49-F238E27FC236}">
                <a16:creationId xmlns:a16="http://schemas.microsoft.com/office/drawing/2014/main" id="{F7A87CD3-E4D9-3080-1E4B-F252D0A3DB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5572" y="1931514"/>
            <a:ext cx="3058886" cy="4639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629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23EF4-E892-E1E2-BE1A-9A970EF55BE8}"/>
              </a:ext>
            </a:extLst>
          </p:cNvPr>
          <p:cNvSpPr>
            <a:spLocks noGrp="1"/>
          </p:cNvSpPr>
          <p:nvPr>
            <p:ph type="title"/>
          </p:nvPr>
        </p:nvSpPr>
        <p:spPr/>
        <p:txBody>
          <a:bodyPr/>
          <a:lstStyle/>
          <a:p>
            <a:pPr algn="ctr"/>
            <a:r>
              <a:rPr lang="en-US" dirty="0"/>
              <a:t>Evidence</a:t>
            </a:r>
          </a:p>
        </p:txBody>
      </p:sp>
      <p:sp>
        <p:nvSpPr>
          <p:cNvPr id="3" name="Content Placeholder 2">
            <a:extLst>
              <a:ext uri="{FF2B5EF4-FFF2-40B4-BE49-F238E27FC236}">
                <a16:creationId xmlns:a16="http://schemas.microsoft.com/office/drawing/2014/main" id="{F52138DB-A2E2-C8B8-CDB1-658C1FE2D4A9}"/>
              </a:ext>
            </a:extLst>
          </p:cNvPr>
          <p:cNvSpPr>
            <a:spLocks noGrp="1"/>
          </p:cNvSpPr>
          <p:nvPr>
            <p:ph idx="1"/>
          </p:nvPr>
        </p:nvSpPr>
        <p:spPr>
          <a:xfrm>
            <a:off x="1097280" y="1845734"/>
            <a:ext cx="5230949" cy="2189237"/>
          </a:xfrm>
        </p:spPr>
        <p:txBody>
          <a:bodyPr/>
          <a:lstStyle/>
          <a:p>
            <a:pPr algn="ctr"/>
            <a:r>
              <a:rPr lang="en-AU" b="0" i="0" dirty="0">
                <a:solidFill>
                  <a:srgbClr val="333333"/>
                </a:solidFill>
                <a:effectLst/>
                <a:highlight>
                  <a:srgbClr val="FFFFFF"/>
                </a:highlight>
                <a:latin typeface="MetSerif"/>
              </a:rPr>
              <a:t>Torso of Akhenaten</a:t>
            </a:r>
          </a:p>
          <a:p>
            <a:pPr algn="ctr"/>
            <a:endParaRPr lang="en-AU" dirty="0">
              <a:solidFill>
                <a:srgbClr val="333333"/>
              </a:solidFill>
              <a:highlight>
                <a:srgbClr val="FFFFFF"/>
              </a:highlight>
              <a:latin typeface="MetSerif"/>
            </a:endParaRPr>
          </a:p>
          <a:p>
            <a:pPr algn="ctr"/>
            <a:r>
              <a:rPr lang="en-AU" b="0" i="0" dirty="0">
                <a:solidFill>
                  <a:srgbClr val="333333"/>
                </a:solidFill>
                <a:effectLst/>
                <a:highlight>
                  <a:srgbClr val="FFFFFF"/>
                </a:highlight>
                <a:latin typeface="MetSans"/>
              </a:rPr>
              <a:t>c. 1353–1336 BCE</a:t>
            </a:r>
            <a:endParaRPr lang="en-US" dirty="0"/>
          </a:p>
        </p:txBody>
      </p:sp>
      <p:pic>
        <p:nvPicPr>
          <p:cNvPr id="11266" name="Picture 2" descr="Torso of Akhenaten, Indurated limestone ">
            <a:extLst>
              <a:ext uri="{FF2B5EF4-FFF2-40B4-BE49-F238E27FC236}">
                <a16:creationId xmlns:a16="http://schemas.microsoft.com/office/drawing/2014/main" id="{791493C7-B286-B7C6-7602-181FF4C8AE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4914" y="1845734"/>
            <a:ext cx="3860800" cy="482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7684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23EF4-E892-E1E2-BE1A-9A970EF55BE8}"/>
              </a:ext>
            </a:extLst>
          </p:cNvPr>
          <p:cNvSpPr>
            <a:spLocks noGrp="1"/>
          </p:cNvSpPr>
          <p:nvPr>
            <p:ph type="title"/>
          </p:nvPr>
        </p:nvSpPr>
        <p:spPr/>
        <p:txBody>
          <a:bodyPr/>
          <a:lstStyle/>
          <a:p>
            <a:pPr algn="ctr"/>
            <a:r>
              <a:rPr lang="en-US" dirty="0"/>
              <a:t>Evidence</a:t>
            </a:r>
          </a:p>
        </p:txBody>
      </p:sp>
      <p:sp>
        <p:nvSpPr>
          <p:cNvPr id="3" name="Content Placeholder 2">
            <a:extLst>
              <a:ext uri="{FF2B5EF4-FFF2-40B4-BE49-F238E27FC236}">
                <a16:creationId xmlns:a16="http://schemas.microsoft.com/office/drawing/2014/main" id="{F52138DB-A2E2-C8B8-CDB1-658C1FE2D4A9}"/>
              </a:ext>
            </a:extLst>
          </p:cNvPr>
          <p:cNvSpPr>
            <a:spLocks noGrp="1"/>
          </p:cNvSpPr>
          <p:nvPr>
            <p:ph idx="1"/>
          </p:nvPr>
        </p:nvSpPr>
        <p:spPr>
          <a:xfrm>
            <a:off x="1097280" y="1845734"/>
            <a:ext cx="5230949" cy="2189237"/>
          </a:xfrm>
        </p:spPr>
        <p:txBody>
          <a:bodyPr/>
          <a:lstStyle/>
          <a:p>
            <a:pPr algn="ctr"/>
            <a:r>
              <a:rPr lang="en-AU" b="0" i="0" dirty="0" err="1">
                <a:solidFill>
                  <a:srgbClr val="333333"/>
                </a:solidFill>
                <a:effectLst/>
                <a:highlight>
                  <a:srgbClr val="FFFFFF"/>
                </a:highlight>
                <a:latin typeface="MetSerif"/>
              </a:rPr>
              <a:t>Talatat</a:t>
            </a:r>
            <a:r>
              <a:rPr lang="en-AU" b="0" i="0" dirty="0">
                <a:solidFill>
                  <a:srgbClr val="333333"/>
                </a:solidFill>
                <a:effectLst/>
                <a:highlight>
                  <a:srgbClr val="FFFFFF"/>
                </a:highlight>
                <a:latin typeface="MetSerif"/>
              </a:rPr>
              <a:t> with Offerings in the Temple</a:t>
            </a:r>
          </a:p>
          <a:p>
            <a:pPr algn="ctr"/>
            <a:endParaRPr lang="en-AU" dirty="0">
              <a:solidFill>
                <a:srgbClr val="333333"/>
              </a:solidFill>
              <a:highlight>
                <a:srgbClr val="FFFFFF"/>
              </a:highlight>
              <a:latin typeface="MetSerif"/>
            </a:endParaRPr>
          </a:p>
          <a:p>
            <a:pPr algn="ctr"/>
            <a:r>
              <a:rPr lang="en-AU" b="0" i="0" dirty="0">
                <a:solidFill>
                  <a:srgbClr val="333333"/>
                </a:solidFill>
                <a:effectLst/>
                <a:highlight>
                  <a:srgbClr val="FFFFFF"/>
                </a:highlight>
                <a:latin typeface="MetSans"/>
              </a:rPr>
              <a:t>c. 1353–1336 BCE</a:t>
            </a:r>
            <a:endParaRPr lang="en-US" dirty="0"/>
          </a:p>
        </p:txBody>
      </p:sp>
      <p:pic>
        <p:nvPicPr>
          <p:cNvPr id="12290" name="Picture 2" descr="Talatat with Offerings in the Temple, Limestone, paint ">
            <a:extLst>
              <a:ext uri="{FF2B5EF4-FFF2-40B4-BE49-F238E27FC236}">
                <a16:creationId xmlns:a16="http://schemas.microsoft.com/office/drawing/2014/main" id="{6B7086DD-6999-7F94-511B-987616628C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9951" y="2113036"/>
            <a:ext cx="5375729" cy="3583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779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D43CB-BFD5-ACD6-5AA7-2FD1BDCAAE69}"/>
              </a:ext>
            </a:extLst>
          </p:cNvPr>
          <p:cNvSpPr>
            <a:spLocks noGrp="1"/>
          </p:cNvSpPr>
          <p:nvPr>
            <p:ph type="title"/>
          </p:nvPr>
        </p:nvSpPr>
        <p:spPr/>
        <p:txBody>
          <a:bodyPr/>
          <a:lstStyle/>
          <a:p>
            <a:pPr algn="ctr"/>
            <a:r>
              <a:rPr lang="en-US" dirty="0"/>
              <a:t>ACTIVITY – Design your own city</a:t>
            </a:r>
          </a:p>
        </p:txBody>
      </p:sp>
      <p:sp>
        <p:nvSpPr>
          <p:cNvPr id="3" name="Content Placeholder 2">
            <a:extLst>
              <a:ext uri="{FF2B5EF4-FFF2-40B4-BE49-F238E27FC236}">
                <a16:creationId xmlns:a16="http://schemas.microsoft.com/office/drawing/2014/main" id="{E5461C48-4DA5-8EDC-8723-6F91A723676E}"/>
              </a:ext>
            </a:extLst>
          </p:cNvPr>
          <p:cNvSpPr>
            <a:spLocks noGrp="1"/>
          </p:cNvSpPr>
          <p:nvPr>
            <p:ph idx="1"/>
          </p:nvPr>
        </p:nvSpPr>
        <p:spPr>
          <a:xfrm>
            <a:off x="1097280" y="1845734"/>
            <a:ext cx="4679406" cy="4023360"/>
          </a:xfrm>
        </p:spPr>
        <p:txBody>
          <a:bodyPr>
            <a:normAutofit fontScale="92500" lnSpcReduction="10000"/>
          </a:bodyPr>
          <a:lstStyle/>
          <a:p>
            <a:r>
              <a:rPr lang="en-AU" sz="2800" b="1" dirty="0"/>
              <a:t>INSTRUCTIONS</a:t>
            </a:r>
          </a:p>
          <a:p>
            <a:pPr marL="457200" indent="-457200">
              <a:buFont typeface="+mj-lt"/>
              <a:buAutoNum type="arabicPeriod"/>
            </a:pPr>
            <a:r>
              <a:rPr lang="en-AU" sz="2800" dirty="0"/>
              <a:t>Form a pair or group of 3 </a:t>
            </a:r>
          </a:p>
          <a:p>
            <a:pPr marL="457200" indent="-457200">
              <a:buFont typeface="+mj-lt"/>
              <a:buAutoNum type="arabicPeriod"/>
            </a:pPr>
            <a:r>
              <a:rPr lang="en-AU" sz="2800" dirty="0"/>
              <a:t>Discuss the essential areas for your city (religious, administrative, residential).</a:t>
            </a:r>
          </a:p>
          <a:p>
            <a:pPr marL="457200" indent="-457200">
              <a:buFont typeface="+mj-lt"/>
              <a:buAutoNum type="arabicPeriod"/>
            </a:pPr>
            <a:r>
              <a:rPr lang="en-AU" sz="2800" dirty="0"/>
              <a:t>Use maps and drawing materials to design a basic city layout.</a:t>
            </a:r>
          </a:p>
          <a:p>
            <a:pPr marL="457200" indent="-457200">
              <a:buFont typeface="+mj-lt"/>
              <a:buAutoNum type="arabicPeriod"/>
            </a:pPr>
            <a:r>
              <a:rPr lang="en-AU" sz="2800" dirty="0"/>
              <a:t>Present your city layout and explain your design choices.</a:t>
            </a:r>
          </a:p>
          <a:p>
            <a:endParaRPr lang="en-US" sz="2800" dirty="0"/>
          </a:p>
        </p:txBody>
      </p:sp>
      <p:sp>
        <p:nvSpPr>
          <p:cNvPr id="4" name="Rectangle 3">
            <a:extLst>
              <a:ext uri="{FF2B5EF4-FFF2-40B4-BE49-F238E27FC236}">
                <a16:creationId xmlns:a16="http://schemas.microsoft.com/office/drawing/2014/main" id="{B3EF180D-4328-C623-5340-7A2BBF1D00D5}"/>
              </a:ext>
            </a:extLst>
          </p:cNvPr>
          <p:cNvSpPr/>
          <p:nvPr/>
        </p:nvSpPr>
        <p:spPr>
          <a:xfrm>
            <a:off x="6096000" y="2206171"/>
            <a:ext cx="5747657" cy="366292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3A025E6D-97D9-10DE-C5FD-73C333FA0949}"/>
              </a:ext>
            </a:extLst>
          </p:cNvPr>
          <p:cNvSpPr txBox="1"/>
          <p:nvPr/>
        </p:nvSpPr>
        <p:spPr>
          <a:xfrm>
            <a:off x="7489371" y="1845734"/>
            <a:ext cx="2917372" cy="369332"/>
          </a:xfrm>
          <a:prstGeom prst="rect">
            <a:avLst/>
          </a:prstGeom>
          <a:noFill/>
        </p:spPr>
        <p:txBody>
          <a:bodyPr wrap="square" rtlCol="0">
            <a:spAutoFit/>
          </a:bodyPr>
          <a:lstStyle/>
          <a:p>
            <a:pPr algn="ctr"/>
            <a:r>
              <a:rPr lang="en-US" dirty="0">
                <a:solidFill>
                  <a:schemeClr val="accent5"/>
                </a:solidFill>
              </a:rPr>
              <a:t>EXAMPLE</a:t>
            </a:r>
          </a:p>
        </p:txBody>
      </p:sp>
    </p:spTree>
    <p:extLst>
      <p:ext uri="{BB962C8B-B14F-4D97-AF65-F5344CB8AC3E}">
        <p14:creationId xmlns:p14="http://schemas.microsoft.com/office/powerpoint/2010/main" val="1448838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B8A1B5F-0801-4AFF-A489-335B6A85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9" name="Rectangle 8">
            <a:extLst>
              <a:ext uri="{FF2B5EF4-FFF2-40B4-BE49-F238E27FC236}">
                <a16:creationId xmlns:a16="http://schemas.microsoft.com/office/drawing/2014/main" id="{06201B52-6441-4DBA-BACE-235977581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1" name="Straight Connector 10">
            <a:extLst>
              <a:ext uri="{FF2B5EF4-FFF2-40B4-BE49-F238E27FC236}">
                <a16:creationId xmlns:a16="http://schemas.microsoft.com/office/drawing/2014/main" id="{89DF3DBB-17DD-4058-A944-5578E18A03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EAB7F7-D7B8-23D6-DE48-309D36E7574B}"/>
              </a:ext>
            </a:extLst>
          </p:cNvPr>
          <p:cNvSpPr>
            <a:spLocks noGrp="1"/>
          </p:cNvSpPr>
          <p:nvPr>
            <p:ph type="title"/>
          </p:nvPr>
        </p:nvSpPr>
        <p:spPr>
          <a:xfrm>
            <a:off x="0" y="927825"/>
            <a:ext cx="12192000" cy="3801050"/>
          </a:xfrm>
        </p:spPr>
        <p:txBody>
          <a:bodyPr vert="horz" lIns="91440" tIns="45720" rIns="91440" bIns="45720" rtlCol="0" anchor="b">
            <a:noAutofit/>
          </a:bodyPr>
          <a:lstStyle/>
          <a:p>
            <a:pPr algn="ctr"/>
            <a:r>
              <a:rPr lang="en-US" sz="3200" dirty="0">
                <a:solidFill>
                  <a:schemeClr val="tx1">
                    <a:lumMod val="85000"/>
                    <a:lumOff val="15000"/>
                  </a:schemeClr>
                </a:solidFill>
              </a:rPr>
              <a:t>Akhenaten, the Pharaoh of ancient Egypt, established a new capital city called </a:t>
            </a:r>
            <a:r>
              <a:rPr lang="en-US" sz="3200" dirty="0" err="1">
                <a:solidFill>
                  <a:schemeClr val="tx1">
                    <a:lumMod val="85000"/>
                    <a:lumOff val="15000"/>
                  </a:schemeClr>
                </a:solidFill>
              </a:rPr>
              <a:t>Akhetaten</a:t>
            </a:r>
            <a:r>
              <a:rPr lang="en-US" sz="3200" dirty="0">
                <a:solidFill>
                  <a:schemeClr val="tx1">
                    <a:lumMod val="85000"/>
                    <a:lumOff val="15000"/>
                  </a:schemeClr>
                </a:solidFill>
              </a:rPr>
              <a:t> (or Amarna) around 1349 - 1346 BCE. </a:t>
            </a:r>
            <a:br>
              <a:rPr lang="en-US" sz="3200" dirty="0">
                <a:solidFill>
                  <a:schemeClr val="tx1">
                    <a:lumMod val="85000"/>
                    <a:lumOff val="15000"/>
                  </a:schemeClr>
                </a:solidFill>
              </a:rPr>
            </a:br>
            <a:br>
              <a:rPr lang="en-US" sz="3200" dirty="0">
                <a:solidFill>
                  <a:schemeClr val="tx1">
                    <a:lumMod val="85000"/>
                    <a:lumOff val="15000"/>
                  </a:schemeClr>
                </a:solidFill>
              </a:rPr>
            </a:br>
            <a:r>
              <a:rPr lang="en-US" sz="3200" dirty="0">
                <a:solidFill>
                  <a:schemeClr val="tx1">
                    <a:lumMod val="85000"/>
                    <a:lumOff val="15000"/>
                  </a:schemeClr>
                </a:solidFill>
              </a:rPr>
              <a:t>This city, located on the east bank of the Nile River, was dedicated exclusively to the worship of the solar deity Aten.</a:t>
            </a:r>
            <a:br>
              <a:rPr lang="en-US" sz="3200" dirty="0">
                <a:solidFill>
                  <a:schemeClr val="tx1">
                    <a:lumMod val="85000"/>
                    <a:lumOff val="15000"/>
                  </a:schemeClr>
                </a:solidFill>
              </a:rPr>
            </a:br>
            <a:br>
              <a:rPr lang="en-US" sz="3200" dirty="0">
                <a:solidFill>
                  <a:schemeClr val="tx1">
                    <a:lumMod val="85000"/>
                    <a:lumOff val="15000"/>
                  </a:schemeClr>
                </a:solidFill>
              </a:rPr>
            </a:br>
            <a:r>
              <a:rPr lang="en-US" sz="3200" dirty="0">
                <a:solidFill>
                  <a:schemeClr val="tx1">
                    <a:lumMod val="85000"/>
                    <a:lumOff val="15000"/>
                  </a:schemeClr>
                </a:solidFill>
              </a:rPr>
              <a:t> Akhenaten’s religious reforms prompted this move, and the city’s construction primarily involved mudbrick buildings. </a:t>
            </a:r>
            <a:br>
              <a:rPr lang="en-US" sz="3200" dirty="0">
                <a:solidFill>
                  <a:schemeClr val="tx1">
                    <a:lumMod val="85000"/>
                    <a:lumOff val="15000"/>
                  </a:schemeClr>
                </a:solidFill>
              </a:rPr>
            </a:br>
            <a:br>
              <a:rPr lang="en-US" sz="3200" dirty="0">
                <a:solidFill>
                  <a:schemeClr val="tx1">
                    <a:lumMod val="85000"/>
                    <a:lumOff val="15000"/>
                  </a:schemeClr>
                </a:solidFill>
              </a:rPr>
            </a:br>
            <a:r>
              <a:rPr lang="en-US" sz="3200" dirty="0">
                <a:solidFill>
                  <a:schemeClr val="tx1">
                    <a:lumMod val="85000"/>
                    <a:lumOff val="15000"/>
                  </a:schemeClr>
                </a:solidFill>
              </a:rPr>
              <a:t>Today, Amarna stands as an extensive archaeological site, preserving the legacy of Akhenaten’s unique reign and religious beliefs.</a:t>
            </a:r>
          </a:p>
        </p:txBody>
      </p:sp>
      <p:sp>
        <p:nvSpPr>
          <p:cNvPr id="15" name="Rectangle 14">
            <a:extLst>
              <a:ext uri="{FF2B5EF4-FFF2-40B4-BE49-F238E27FC236}">
                <a16:creationId xmlns:a16="http://schemas.microsoft.com/office/drawing/2014/main" id="{1F3985C0-E548-44D2-B30E-F3E42DADE1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7" name="Rectangle 16">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441412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A78B2-D544-1319-83DE-15E8752CEE4A}"/>
              </a:ext>
            </a:extLst>
          </p:cNvPr>
          <p:cNvSpPr>
            <a:spLocks noGrp="1"/>
          </p:cNvSpPr>
          <p:nvPr>
            <p:ph type="title"/>
          </p:nvPr>
        </p:nvSpPr>
        <p:spPr/>
        <p:txBody>
          <a:bodyPr/>
          <a:lstStyle/>
          <a:p>
            <a:r>
              <a:rPr lang="en-US" dirty="0"/>
              <a:t>A new Capital City</a:t>
            </a:r>
          </a:p>
        </p:txBody>
      </p:sp>
      <p:sp>
        <p:nvSpPr>
          <p:cNvPr id="3" name="Content Placeholder 2">
            <a:extLst>
              <a:ext uri="{FF2B5EF4-FFF2-40B4-BE49-F238E27FC236}">
                <a16:creationId xmlns:a16="http://schemas.microsoft.com/office/drawing/2014/main" id="{AAA644E9-C370-6335-7E8C-4C17B00D7A17}"/>
              </a:ext>
            </a:extLst>
          </p:cNvPr>
          <p:cNvSpPr>
            <a:spLocks noGrp="1"/>
          </p:cNvSpPr>
          <p:nvPr>
            <p:ph idx="1"/>
          </p:nvPr>
        </p:nvSpPr>
        <p:spPr/>
        <p:txBody>
          <a:bodyPr>
            <a:normAutofit fontScale="92500" lnSpcReduction="20000"/>
          </a:bodyPr>
          <a:lstStyle/>
          <a:p>
            <a:pPr eaLnBrk="0" fontAlgn="base" hangingPunct="0">
              <a:lnSpc>
                <a:spcPct val="100000"/>
              </a:lnSpc>
              <a:spcBef>
                <a:spcPct val="0"/>
              </a:spcBef>
              <a:spcAft>
                <a:spcPct val="0"/>
              </a:spcAft>
              <a:buClrTx/>
              <a:buSzTx/>
              <a:buFont typeface="Arial" panose="020B0604020202020204" pitchFamily="34" charset="0"/>
              <a:buChar char="•"/>
            </a:pPr>
            <a:r>
              <a:rPr kumimoji="0" lang="en-US" altLang="en-US" sz="2800" b="1" i="0" u="sng" strike="noStrike" cap="none" normalizeH="0" baseline="0" dirty="0">
                <a:ln>
                  <a:noFill/>
                </a:ln>
                <a:solidFill>
                  <a:schemeClr val="accent5"/>
                </a:solidFill>
                <a:effectLst/>
                <a:latin typeface="Arial" panose="020B0604020202020204" pitchFamily="34" charset="0"/>
              </a:rPr>
              <a:t>WHO: </a:t>
            </a:r>
          </a:p>
          <a:p>
            <a:pPr lvl="1" eaLnBrk="0" fontAlgn="base" hangingPunct="0">
              <a:lnSpc>
                <a:spcPct val="100000"/>
              </a:lnSpc>
              <a:spcBef>
                <a:spcPct val="0"/>
              </a:spcBef>
              <a:spcAft>
                <a:spcPct val="0"/>
              </a:spcAft>
              <a:buClrTx/>
              <a:buFont typeface="Wingdings" pitchFamily="2" charset="2"/>
              <a:buChar char="Ø"/>
            </a:pPr>
            <a:r>
              <a:rPr lang="en-US" altLang="en-US" sz="2400" dirty="0">
                <a:solidFill>
                  <a:schemeClr val="tx1"/>
                </a:solidFill>
                <a:latin typeface="Arial" panose="020B0604020202020204" pitchFamily="34" charset="0"/>
              </a:rPr>
              <a:t> </a:t>
            </a:r>
            <a:r>
              <a:rPr kumimoji="0" lang="en-US" altLang="en-US" sz="2400" b="0" i="0" u="none" strike="noStrike" cap="none" normalizeH="0" baseline="0" dirty="0">
                <a:ln>
                  <a:noFill/>
                </a:ln>
                <a:solidFill>
                  <a:schemeClr val="tx1"/>
                </a:solidFill>
                <a:effectLst/>
                <a:latin typeface="Arial" panose="020B0604020202020204" pitchFamily="34" charset="0"/>
              </a:rPr>
              <a:t>Pharaoh Akhenaten, who reigned during the late Eighteenth Dynasty of Egypt. </a:t>
            </a:r>
            <a:br>
              <a:rPr kumimoji="0" lang="en-US" altLang="en-US" sz="2400" b="0" i="0" u="none" strike="noStrike" cap="none" normalizeH="0" baseline="0" dirty="0">
                <a:ln>
                  <a:noFill/>
                </a:ln>
                <a:solidFill>
                  <a:schemeClr val="tx1"/>
                </a:solidFill>
                <a:effectLst/>
                <a:latin typeface="Arial" panose="020B0604020202020204" pitchFamily="34" charset="0"/>
              </a:rPr>
            </a:br>
            <a:endParaRPr kumimoji="0" lang="en-US" altLang="en-US" sz="24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buClrTx/>
              <a:buSzTx/>
              <a:buFont typeface="Arial" panose="020B0604020202020204" pitchFamily="34" charset="0"/>
              <a:buChar char="•"/>
            </a:pPr>
            <a:r>
              <a:rPr kumimoji="0" lang="en-US" altLang="en-US" sz="2800" b="1" i="0" u="sng" strike="noStrike" cap="none" normalizeH="0" baseline="0" dirty="0">
                <a:ln>
                  <a:noFill/>
                </a:ln>
                <a:solidFill>
                  <a:schemeClr val="accent5"/>
                </a:solidFill>
                <a:effectLst/>
                <a:latin typeface="Arial" panose="020B0604020202020204" pitchFamily="34" charset="0"/>
              </a:rPr>
              <a:t>WHAT: </a:t>
            </a:r>
          </a:p>
          <a:p>
            <a:pPr lvl="1" eaLnBrk="0" fontAlgn="base" hangingPunct="0">
              <a:lnSpc>
                <a:spcPct val="100000"/>
              </a:lnSpc>
              <a:spcBef>
                <a:spcPct val="0"/>
              </a:spcBef>
              <a:spcAft>
                <a:spcPct val="0"/>
              </a:spcAft>
              <a:buClrTx/>
              <a:buFont typeface="Wingdings" pitchFamily="2" charset="2"/>
              <a:buChar char="Ø"/>
            </a:pPr>
            <a:r>
              <a:rPr kumimoji="0" lang="en-US" altLang="en-US" sz="2600" b="0" i="0" u="none" strike="noStrike" cap="none" normalizeH="0" baseline="0" dirty="0">
                <a:ln>
                  <a:noFill/>
                </a:ln>
                <a:solidFill>
                  <a:schemeClr val="tx1"/>
                </a:solidFill>
                <a:effectLst/>
                <a:latin typeface="Arial" panose="020B0604020202020204" pitchFamily="34" charset="0"/>
              </a:rPr>
              <a:t>He created a new capital city called </a:t>
            </a:r>
            <a:r>
              <a:rPr kumimoji="0" lang="en-US" altLang="en-US" sz="2600" b="1" i="0" u="none" strike="noStrike" cap="none" normalizeH="0" baseline="0" dirty="0" err="1">
                <a:ln>
                  <a:noFill/>
                </a:ln>
                <a:solidFill>
                  <a:schemeClr val="tx1"/>
                </a:solidFill>
                <a:effectLst/>
                <a:latin typeface="Arial" panose="020B0604020202020204" pitchFamily="34" charset="0"/>
              </a:rPr>
              <a:t>Akhetaten</a:t>
            </a:r>
            <a:r>
              <a:rPr kumimoji="0" lang="en-US" altLang="en-US" sz="2600" b="0" i="0" u="none" strike="noStrike" cap="none" normalizeH="0" baseline="0" dirty="0">
                <a:ln>
                  <a:noFill/>
                </a:ln>
                <a:solidFill>
                  <a:schemeClr val="tx1"/>
                </a:solidFill>
                <a:effectLst/>
                <a:latin typeface="Arial" panose="020B0604020202020204" pitchFamily="34" charset="0"/>
              </a:rPr>
              <a:t> (also known as </a:t>
            </a:r>
            <a:r>
              <a:rPr kumimoji="0" lang="en-US" altLang="en-US" sz="2600" b="1" i="0" u="none" strike="noStrike" cap="none" normalizeH="0" baseline="0" dirty="0">
                <a:ln>
                  <a:noFill/>
                </a:ln>
                <a:solidFill>
                  <a:schemeClr val="tx1"/>
                </a:solidFill>
                <a:effectLst/>
                <a:latin typeface="Arial" panose="020B0604020202020204" pitchFamily="34" charset="0"/>
              </a:rPr>
              <a:t>Amarna</a:t>
            </a:r>
            <a:r>
              <a:rPr kumimoji="0" lang="en-US" altLang="en-US" sz="2600" b="0" i="0" u="none" strike="noStrike" cap="none" normalizeH="0" baseline="0" dirty="0">
                <a:ln>
                  <a:noFill/>
                </a:ln>
                <a:solidFill>
                  <a:schemeClr val="tx1"/>
                </a:solidFill>
                <a:effectLst/>
                <a:latin typeface="Arial" panose="020B0604020202020204" pitchFamily="34" charset="0"/>
              </a:rPr>
              <a:t>). </a:t>
            </a:r>
            <a:br>
              <a:rPr kumimoji="0" lang="en-US" altLang="en-US" sz="2600" b="0" i="0" u="none" strike="noStrike" cap="none" normalizeH="0" baseline="0" dirty="0">
                <a:ln>
                  <a:noFill/>
                </a:ln>
                <a:solidFill>
                  <a:schemeClr val="tx1"/>
                </a:solidFill>
                <a:effectLst/>
                <a:latin typeface="Arial" panose="020B0604020202020204" pitchFamily="34" charset="0"/>
              </a:rPr>
            </a:br>
            <a:endParaRPr kumimoji="0" lang="en-US" altLang="en-US" sz="26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00000"/>
              </a:lnSpc>
              <a:spcBef>
                <a:spcPct val="0"/>
              </a:spcBef>
              <a:spcAft>
                <a:spcPct val="0"/>
              </a:spcAft>
              <a:buClrTx/>
              <a:buFont typeface="Arial" panose="020B0604020202020204" pitchFamily="34" charset="0"/>
              <a:buChar char="•"/>
            </a:pPr>
            <a:r>
              <a:rPr kumimoji="0" lang="en-US" altLang="en-US" sz="2800" b="1" i="0" u="sng" strike="noStrike" cap="none" normalizeH="0" baseline="0" dirty="0">
                <a:ln>
                  <a:noFill/>
                </a:ln>
                <a:solidFill>
                  <a:schemeClr val="accent5"/>
                </a:solidFill>
                <a:effectLst/>
                <a:latin typeface="Arial" panose="020B0604020202020204" pitchFamily="34" charset="0"/>
              </a:rPr>
              <a:t>WHEN: </a:t>
            </a:r>
          </a:p>
          <a:p>
            <a:pPr eaLnBrk="0" fontAlgn="base" hangingPunct="0">
              <a:lnSpc>
                <a:spcPct val="100000"/>
              </a:lnSpc>
              <a:spcBef>
                <a:spcPct val="0"/>
              </a:spcBef>
              <a:spcAft>
                <a:spcPct val="0"/>
              </a:spcAft>
              <a:buClrTx/>
              <a:buFont typeface="Arial" panose="020B0604020202020204" pitchFamily="34" charset="0"/>
              <a:buChar char="•"/>
            </a:pPr>
            <a:r>
              <a:rPr kumimoji="0" lang="en-US" altLang="en-US" sz="2800" b="0" i="0" u="none" strike="noStrike" cap="none" normalizeH="0" baseline="0" dirty="0">
                <a:ln>
                  <a:noFill/>
                </a:ln>
                <a:solidFill>
                  <a:schemeClr val="tx1"/>
                </a:solidFill>
                <a:effectLst/>
                <a:latin typeface="Arial" panose="020B0604020202020204" pitchFamily="34" charset="0"/>
              </a:rPr>
              <a:t>Construction began </a:t>
            </a:r>
            <a:r>
              <a:rPr kumimoji="0" lang="en-US" altLang="en-US" sz="2800" b="1" i="1" u="none" strike="noStrike" cap="none" normalizeH="0" baseline="0" dirty="0">
                <a:ln>
                  <a:noFill/>
                </a:ln>
                <a:solidFill>
                  <a:schemeClr val="tx1"/>
                </a:solidFill>
                <a:effectLst/>
                <a:latin typeface="Arial" panose="020B0604020202020204" pitchFamily="34" charset="0"/>
              </a:rPr>
              <a:t>around</a:t>
            </a:r>
            <a:r>
              <a:rPr kumimoji="0" lang="en-US" altLang="en-US" sz="2800" b="0" i="0" u="none" strike="noStrike" cap="none" normalizeH="0" baseline="0" dirty="0">
                <a:ln>
                  <a:noFill/>
                </a:ln>
                <a:solidFill>
                  <a:schemeClr val="tx1"/>
                </a:solidFill>
                <a:effectLst/>
                <a:latin typeface="Arial" panose="020B0604020202020204" pitchFamily="34" charset="0"/>
              </a:rPr>
              <a:t> </a:t>
            </a:r>
            <a:r>
              <a:rPr kumimoji="0" lang="en-US" altLang="en-US" sz="2800" b="1" i="0" u="none" strike="noStrike" cap="none" normalizeH="0" baseline="0" dirty="0">
                <a:ln>
                  <a:noFill/>
                </a:ln>
                <a:solidFill>
                  <a:schemeClr val="tx1"/>
                </a:solidFill>
                <a:effectLst/>
                <a:latin typeface="Arial" panose="020B0604020202020204" pitchFamily="34" charset="0"/>
              </a:rPr>
              <a:t>Year 5</a:t>
            </a:r>
            <a:r>
              <a:rPr kumimoji="0" lang="en-US" altLang="en-US" sz="2800" b="0" i="0" u="none" strike="noStrike" cap="none" normalizeH="0" baseline="0" dirty="0">
                <a:ln>
                  <a:noFill/>
                </a:ln>
                <a:solidFill>
                  <a:schemeClr val="tx1"/>
                </a:solidFill>
                <a:effectLst/>
                <a:latin typeface="Arial" panose="020B0604020202020204" pitchFamily="34" charset="0"/>
              </a:rPr>
              <a:t> of his reign (approximately </a:t>
            </a:r>
            <a:r>
              <a:rPr kumimoji="0" lang="en-US" altLang="en-US" sz="2800" b="1" i="0" u="none" strike="noStrike" cap="none" normalizeH="0" baseline="0" dirty="0">
                <a:ln>
                  <a:noFill/>
                </a:ln>
                <a:solidFill>
                  <a:schemeClr val="tx1"/>
                </a:solidFill>
                <a:effectLst/>
                <a:latin typeface="Arial" panose="020B0604020202020204" pitchFamily="34" charset="0"/>
              </a:rPr>
              <a:t>1349 - 1946 BCE</a:t>
            </a:r>
          </a:p>
          <a:p>
            <a:pPr eaLnBrk="0" fontAlgn="base" hangingPunct="0">
              <a:lnSpc>
                <a:spcPct val="100000"/>
              </a:lnSpc>
              <a:spcBef>
                <a:spcPct val="0"/>
              </a:spcBef>
              <a:spcAft>
                <a:spcPct val="0"/>
              </a:spcAft>
              <a:buClrTx/>
              <a:buFont typeface="Arial" panose="020B0604020202020204" pitchFamily="34" charset="0"/>
              <a:buChar char="•"/>
            </a:pPr>
            <a:r>
              <a:rPr lang="en-US" altLang="en-US" sz="2800" dirty="0">
                <a:solidFill>
                  <a:schemeClr val="tx1"/>
                </a:solidFill>
                <a:latin typeface="Arial" panose="020B0604020202020204" pitchFamily="34" charset="0"/>
              </a:rPr>
              <a:t> It </a:t>
            </a:r>
            <a:r>
              <a:rPr kumimoji="0" lang="en-US" altLang="en-US" sz="2800" i="0" u="none" strike="noStrike" cap="none" normalizeH="0" baseline="0" dirty="0">
                <a:ln>
                  <a:noFill/>
                </a:ln>
                <a:solidFill>
                  <a:schemeClr val="tx1"/>
                </a:solidFill>
                <a:effectLst/>
                <a:latin typeface="Arial" panose="020B0604020202020204" pitchFamily="34" charset="0"/>
              </a:rPr>
              <a:t>was </a:t>
            </a:r>
            <a:r>
              <a:rPr kumimoji="0" lang="en-US" altLang="en-US" sz="2800" b="0" i="0" u="none" strike="noStrike" cap="none" normalizeH="0" baseline="0" dirty="0">
                <a:ln>
                  <a:noFill/>
                </a:ln>
                <a:solidFill>
                  <a:schemeClr val="tx1"/>
                </a:solidFill>
                <a:effectLst/>
                <a:latin typeface="Arial" panose="020B0604020202020204" pitchFamily="34" charset="0"/>
              </a:rPr>
              <a:t>likely completed by </a:t>
            </a:r>
            <a:r>
              <a:rPr kumimoji="0" lang="en-US" altLang="en-US" sz="2800" b="1" i="0" u="none" strike="noStrike" cap="none" normalizeH="0" baseline="0" dirty="0">
                <a:ln>
                  <a:noFill/>
                </a:ln>
                <a:solidFill>
                  <a:schemeClr val="tx1"/>
                </a:solidFill>
                <a:effectLst/>
                <a:latin typeface="Arial" panose="020B0604020202020204" pitchFamily="34" charset="0"/>
              </a:rPr>
              <a:t>Year 9</a:t>
            </a:r>
            <a:r>
              <a:rPr kumimoji="0" lang="en-US" altLang="en-US" sz="2800" b="0" i="0" u="none" strike="noStrike" cap="none" normalizeH="0" baseline="0" dirty="0">
                <a:ln>
                  <a:noFill/>
                </a:ln>
                <a:solidFill>
                  <a:schemeClr val="tx1"/>
                </a:solidFill>
                <a:effectLst/>
                <a:latin typeface="Arial" panose="020B0604020202020204" pitchFamily="34" charset="0"/>
              </a:rPr>
              <a:t> (around </a:t>
            </a:r>
            <a:r>
              <a:rPr kumimoji="0" lang="en-US" altLang="en-US" sz="2800" b="1" i="0" u="none" strike="noStrike" cap="none" normalizeH="0" baseline="0" dirty="0">
                <a:ln>
                  <a:noFill/>
                </a:ln>
                <a:solidFill>
                  <a:schemeClr val="tx1"/>
                </a:solidFill>
                <a:effectLst/>
                <a:latin typeface="Arial" panose="020B0604020202020204" pitchFamily="34" charset="0"/>
              </a:rPr>
              <a:t>1341 BCE</a:t>
            </a:r>
            <a:r>
              <a:rPr kumimoji="0" lang="en-US" altLang="en-US" sz="2800" b="0" i="0" u="none" strike="noStrike" cap="none" normalizeH="0" baseline="0" dirty="0">
                <a:ln>
                  <a:noFill/>
                </a:ln>
                <a:solidFill>
                  <a:schemeClr val="tx1"/>
                </a:solidFill>
                <a:effectLst/>
                <a:latin typeface="Arial" panose="020B0604020202020204" pitchFamily="34" charset="0"/>
              </a:rPr>
              <a:t>). </a:t>
            </a:r>
          </a:p>
          <a:p>
            <a:pPr eaLnBrk="0" fontAlgn="base" hangingPunct="0">
              <a:lnSpc>
                <a:spcPct val="100000"/>
              </a:lnSpc>
              <a:spcBef>
                <a:spcPct val="0"/>
              </a:spcBef>
              <a:spcAft>
                <a:spcPct val="0"/>
              </a:spcAft>
              <a:buClrTx/>
              <a:buFont typeface="Arial" panose="020B0604020202020204" pitchFamily="34" charset="0"/>
              <a:buChar char="•"/>
            </a:pPr>
            <a:r>
              <a:rPr lang="en-US" altLang="en-US" sz="2800" dirty="0">
                <a:solidFill>
                  <a:schemeClr val="tx1"/>
                </a:solidFill>
                <a:latin typeface="Arial" panose="020B0604020202020204" pitchFamily="34" charset="0"/>
              </a:rPr>
              <a:t> </a:t>
            </a:r>
            <a:r>
              <a:rPr kumimoji="0" lang="en-US" altLang="en-US" sz="2800" b="0" i="0" u="none" strike="noStrike" cap="none" normalizeH="0" baseline="0" dirty="0">
                <a:ln>
                  <a:noFill/>
                </a:ln>
                <a:solidFill>
                  <a:schemeClr val="tx1"/>
                </a:solidFill>
                <a:effectLst/>
                <a:latin typeface="Arial" panose="020B0604020202020204" pitchFamily="34" charset="0"/>
              </a:rPr>
              <a:t>However, it officially became the capital two years earlier. </a:t>
            </a:r>
          </a:p>
          <a:p>
            <a:pPr eaLnBrk="0" fontAlgn="base" hangingPunct="0">
              <a:lnSpc>
                <a:spcPct val="100000"/>
              </a:lnSpc>
              <a:spcBef>
                <a:spcPct val="0"/>
              </a:spcBef>
              <a:spcAft>
                <a:spcPct val="0"/>
              </a:spcAft>
              <a:buClrTx/>
              <a:buSzTx/>
              <a:buFont typeface="Arial" panose="020B0604020202020204" pitchFamily="34" charset="0"/>
              <a:buChar char="•"/>
            </a:pPr>
            <a:endParaRPr kumimoji="0" lang="en-US" altLang="en-US" sz="2800" b="0" i="0" u="none" strike="noStrike" cap="none" normalizeH="0" baseline="0" dirty="0">
              <a:ln>
                <a:noFill/>
              </a:ln>
              <a:solidFill>
                <a:schemeClr val="tx1"/>
              </a:solidFill>
              <a:effectLst/>
              <a:latin typeface="Arial" panose="020B0604020202020204" pitchFamily="34" charset="0"/>
            </a:endParaRPr>
          </a:p>
          <a:p>
            <a:endParaRPr lang="en-US" sz="3200" dirty="0"/>
          </a:p>
        </p:txBody>
      </p:sp>
    </p:spTree>
    <p:extLst>
      <p:ext uri="{BB962C8B-B14F-4D97-AF65-F5344CB8AC3E}">
        <p14:creationId xmlns:p14="http://schemas.microsoft.com/office/powerpoint/2010/main" val="3453566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927CA-6CCA-AE9B-1095-96CD596ABF7F}"/>
              </a:ext>
            </a:extLst>
          </p:cNvPr>
          <p:cNvSpPr>
            <a:spLocks noGrp="1"/>
          </p:cNvSpPr>
          <p:nvPr>
            <p:ph type="title"/>
          </p:nvPr>
        </p:nvSpPr>
        <p:spPr/>
        <p:txBody>
          <a:bodyPr/>
          <a:lstStyle/>
          <a:p>
            <a:r>
              <a:rPr lang="en-US" dirty="0"/>
              <a:t>Overview:</a:t>
            </a:r>
          </a:p>
        </p:txBody>
      </p:sp>
      <p:sp>
        <p:nvSpPr>
          <p:cNvPr id="4" name="Rectangle 1">
            <a:extLst>
              <a:ext uri="{FF2B5EF4-FFF2-40B4-BE49-F238E27FC236}">
                <a16:creationId xmlns:a16="http://schemas.microsoft.com/office/drawing/2014/main" id="{E4D7C9D4-B532-151A-091C-A8ADA1553B75}"/>
              </a:ext>
            </a:extLst>
          </p:cNvPr>
          <p:cNvSpPr>
            <a:spLocks noGrp="1" noChangeArrowheads="1"/>
          </p:cNvSpPr>
          <p:nvPr>
            <p:ph idx="1"/>
          </p:nvPr>
        </p:nvSpPr>
        <p:spPr bwMode="auto">
          <a:xfrm>
            <a:off x="850538" y="2070523"/>
            <a:ext cx="10877005" cy="2935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Font typeface="Arial" panose="020B0604020202020204" pitchFamily="34" charset="0"/>
              <a:buChar char="•"/>
            </a:pPr>
            <a:r>
              <a:rPr lang="en-AU" sz="3600" b="1" i="0" u="sng" dirty="0">
                <a:solidFill>
                  <a:schemeClr val="accent5"/>
                </a:solidFill>
                <a:effectLst/>
                <a:latin typeface="-apple-system"/>
              </a:rPr>
              <a:t>WHERE:</a:t>
            </a:r>
          </a:p>
          <a:p>
            <a:pPr lvl="1">
              <a:buFont typeface="Wingdings" pitchFamily="2" charset="2"/>
              <a:buChar char="Ø"/>
            </a:pPr>
            <a:r>
              <a:rPr lang="en-AU" sz="3200" b="0" i="0" dirty="0">
                <a:solidFill>
                  <a:srgbClr val="111111"/>
                </a:solidFill>
                <a:effectLst/>
                <a:latin typeface="-apple-system"/>
              </a:rPr>
              <a:t>The city was situated on the </a:t>
            </a:r>
            <a:r>
              <a:rPr lang="en-AU" sz="3200" b="1" i="0" dirty="0">
                <a:solidFill>
                  <a:srgbClr val="111111"/>
                </a:solidFill>
                <a:effectLst/>
                <a:latin typeface="-apple-system"/>
              </a:rPr>
              <a:t>east bank of the Nile River</a:t>
            </a:r>
            <a:r>
              <a:rPr lang="en-AU" sz="3200" b="0" i="0" dirty="0">
                <a:solidFill>
                  <a:srgbClr val="111111"/>
                </a:solidFill>
                <a:effectLst/>
                <a:latin typeface="-apple-system"/>
              </a:rPr>
              <a:t>, in what is now the Egyptian province of </a:t>
            </a:r>
            <a:r>
              <a:rPr lang="en-AU" sz="3200" b="1" i="0" dirty="0">
                <a:solidFill>
                  <a:srgbClr val="111111"/>
                </a:solidFill>
                <a:effectLst/>
                <a:latin typeface="-apple-system"/>
              </a:rPr>
              <a:t>Minya</a:t>
            </a:r>
            <a:r>
              <a:rPr lang="en-AU" sz="3200" b="0" i="0" dirty="0">
                <a:solidFill>
                  <a:srgbClr val="111111"/>
                </a:solidFill>
                <a:effectLst/>
                <a:latin typeface="-apple-system"/>
              </a:rPr>
              <a:t>. </a:t>
            </a:r>
          </a:p>
          <a:p>
            <a:pPr lvl="1">
              <a:buFont typeface="Wingdings" pitchFamily="2" charset="2"/>
              <a:buChar char="Ø"/>
            </a:pPr>
            <a:r>
              <a:rPr lang="en-AU" sz="3200" b="0" i="0" dirty="0">
                <a:solidFill>
                  <a:srgbClr val="111111"/>
                </a:solidFill>
                <a:effectLst/>
                <a:latin typeface="-apple-system"/>
              </a:rPr>
              <a:t>It lies about </a:t>
            </a:r>
            <a:r>
              <a:rPr lang="en-AU" sz="3200" b="1" i="0" dirty="0">
                <a:solidFill>
                  <a:srgbClr val="111111"/>
                </a:solidFill>
                <a:effectLst/>
                <a:latin typeface="-apple-system"/>
              </a:rPr>
              <a:t>58 km (36 mi) south of al-Minya</a:t>
            </a:r>
            <a:r>
              <a:rPr lang="en-AU" sz="3200" b="0" i="0" dirty="0">
                <a:solidFill>
                  <a:srgbClr val="111111"/>
                </a:solidFill>
                <a:effectLst/>
                <a:latin typeface="-apple-system"/>
              </a:rPr>
              <a:t>, </a:t>
            </a:r>
            <a:r>
              <a:rPr lang="en-AU" sz="3200" b="1" i="0" dirty="0">
                <a:solidFill>
                  <a:srgbClr val="111111"/>
                </a:solidFill>
                <a:effectLst/>
                <a:latin typeface="-apple-system"/>
              </a:rPr>
              <a:t>312 km (194 mi) south of Cairo</a:t>
            </a:r>
            <a:r>
              <a:rPr lang="en-AU" sz="3200" b="0" i="0" dirty="0">
                <a:solidFill>
                  <a:srgbClr val="111111"/>
                </a:solidFill>
                <a:effectLst/>
                <a:latin typeface="-apple-system"/>
              </a:rPr>
              <a:t>, and </a:t>
            </a:r>
            <a:r>
              <a:rPr lang="en-AU" sz="3200" b="1" i="0" dirty="0">
                <a:solidFill>
                  <a:srgbClr val="111111"/>
                </a:solidFill>
                <a:effectLst/>
                <a:latin typeface="-apple-system"/>
              </a:rPr>
              <a:t>402 km (250 mi) north of Luxor</a:t>
            </a:r>
            <a:r>
              <a:rPr lang="en-AU" sz="3200" b="0" i="0" dirty="0">
                <a:solidFill>
                  <a:srgbClr val="111111"/>
                </a:solidFill>
                <a:effectLst/>
                <a:latin typeface="-apple-system"/>
              </a:rPr>
              <a:t> (the previous capital, Thebes).</a:t>
            </a:r>
          </a:p>
        </p:txBody>
      </p:sp>
    </p:spTree>
    <p:extLst>
      <p:ext uri="{BB962C8B-B14F-4D97-AF65-F5344CB8AC3E}">
        <p14:creationId xmlns:p14="http://schemas.microsoft.com/office/powerpoint/2010/main" val="1287256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Map of Amarna, Egypt">
            <a:extLst>
              <a:ext uri="{FF2B5EF4-FFF2-40B4-BE49-F238E27FC236}">
                <a16:creationId xmlns:a16="http://schemas.microsoft.com/office/drawing/2014/main" id="{10C89676-AEA8-5FED-2912-B9EA43CA4F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3500" y="285750"/>
            <a:ext cx="9525000" cy="6286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0850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Did Akhenaten's Monotheism Influence Moses? - The BAS Library">
            <a:extLst>
              <a:ext uri="{FF2B5EF4-FFF2-40B4-BE49-F238E27FC236}">
                <a16:creationId xmlns:a16="http://schemas.microsoft.com/office/drawing/2014/main" id="{7C1421B8-1CE3-E822-A1FE-164B19222F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 y="762000"/>
            <a:ext cx="4845050" cy="53340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Akhenaten: Prophet or Tyrant?">
            <a:extLst>
              <a:ext uri="{FF2B5EF4-FFF2-40B4-BE49-F238E27FC236}">
                <a16:creationId xmlns:a16="http://schemas.microsoft.com/office/drawing/2014/main" id="{51DEC264-A4F7-40B3-AE7E-7A404FC99F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6458" y="532609"/>
            <a:ext cx="7007905" cy="5309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10300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927CA-6CCA-AE9B-1095-96CD596ABF7F}"/>
              </a:ext>
            </a:extLst>
          </p:cNvPr>
          <p:cNvSpPr>
            <a:spLocks noGrp="1"/>
          </p:cNvSpPr>
          <p:nvPr>
            <p:ph type="title"/>
          </p:nvPr>
        </p:nvSpPr>
        <p:spPr/>
        <p:txBody>
          <a:bodyPr/>
          <a:lstStyle/>
          <a:p>
            <a:r>
              <a:rPr lang="en-US" dirty="0"/>
              <a:t>Overview:</a:t>
            </a:r>
          </a:p>
        </p:txBody>
      </p:sp>
      <p:sp>
        <p:nvSpPr>
          <p:cNvPr id="4" name="Rectangle 1">
            <a:extLst>
              <a:ext uri="{FF2B5EF4-FFF2-40B4-BE49-F238E27FC236}">
                <a16:creationId xmlns:a16="http://schemas.microsoft.com/office/drawing/2014/main" id="{E4D7C9D4-B532-151A-091C-A8ADA1553B75}"/>
              </a:ext>
            </a:extLst>
          </p:cNvPr>
          <p:cNvSpPr>
            <a:spLocks noGrp="1" noChangeArrowheads="1"/>
          </p:cNvSpPr>
          <p:nvPr>
            <p:ph idx="1"/>
          </p:nvPr>
        </p:nvSpPr>
        <p:spPr bwMode="auto">
          <a:xfrm>
            <a:off x="734423" y="1897583"/>
            <a:ext cx="10877005" cy="4151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Font typeface="Arial" panose="020B0604020202020204" pitchFamily="34" charset="0"/>
              <a:buChar char="•"/>
            </a:pPr>
            <a:r>
              <a:rPr lang="en-AU" sz="2400" b="1" i="0" u="sng" dirty="0">
                <a:solidFill>
                  <a:schemeClr val="accent5"/>
                </a:solidFill>
                <a:effectLst/>
                <a:latin typeface="-apple-system"/>
              </a:rPr>
              <a:t>WHY:</a:t>
            </a:r>
          </a:p>
          <a:p>
            <a:pPr lvl="1">
              <a:buFont typeface="Wingdings" pitchFamily="2" charset="2"/>
              <a:buChar char="Ø"/>
            </a:pPr>
            <a:r>
              <a:rPr lang="en-AU" sz="2000" dirty="0"/>
              <a:t>Religious Motivation: Dedicated to the worship of Aten.</a:t>
            </a:r>
          </a:p>
          <a:p>
            <a:pPr lvl="1">
              <a:buFont typeface="Wingdings" pitchFamily="2" charset="2"/>
              <a:buChar char="Ø"/>
            </a:pPr>
            <a:r>
              <a:rPr lang="en-AU" sz="2000" dirty="0"/>
              <a:t>Political Strategy: Move away from the influence of Amun priesthood.</a:t>
            </a:r>
          </a:p>
          <a:p>
            <a:pPr lvl="1">
              <a:buFont typeface="Wingdings" pitchFamily="2" charset="2"/>
              <a:buChar char="Ø"/>
            </a:pPr>
            <a:r>
              <a:rPr lang="en-AU" sz="2000" dirty="0"/>
              <a:t>Symbolic Break: Represent a new beginning for Egypt.</a:t>
            </a:r>
          </a:p>
          <a:p>
            <a:pPr lvl="1">
              <a:buFont typeface="Wingdings" pitchFamily="2" charset="2"/>
              <a:buChar char="Ø"/>
            </a:pPr>
            <a:r>
              <a:rPr lang="en-AU" sz="2000" dirty="0"/>
              <a:t>Chosen for its remote and uninhabited location.</a:t>
            </a:r>
          </a:p>
          <a:p>
            <a:pPr lvl="1">
              <a:buFont typeface="Wingdings" pitchFamily="2" charset="2"/>
              <a:buChar char="Ø"/>
            </a:pPr>
            <a:r>
              <a:rPr lang="en-AU" sz="2000" dirty="0"/>
              <a:t>Proximity to the Nile for resources and transportation.</a:t>
            </a:r>
          </a:p>
          <a:p>
            <a:pPr lvl="1">
              <a:buFont typeface="Wingdings" pitchFamily="2" charset="2"/>
              <a:buChar char="Ø"/>
            </a:pPr>
            <a:r>
              <a:rPr lang="en-AU" sz="2000" dirty="0"/>
              <a:t>Surrounded by cliffs forming a natural boundary.</a:t>
            </a:r>
          </a:p>
          <a:p>
            <a:pPr>
              <a:buFont typeface="Arial" panose="020B0604020202020204" pitchFamily="34" charset="0"/>
              <a:buChar char="•"/>
            </a:pPr>
            <a:r>
              <a:rPr lang="en-AU" sz="2800" b="1" i="0" u="sng" dirty="0">
                <a:solidFill>
                  <a:schemeClr val="accent5"/>
                </a:solidFill>
                <a:effectLst/>
                <a:latin typeface="-apple-system"/>
              </a:rPr>
              <a:t>HOW: </a:t>
            </a:r>
          </a:p>
          <a:p>
            <a:pPr lvl="1">
              <a:buFont typeface="Wingdings" pitchFamily="2" charset="2"/>
              <a:buChar char="Ø"/>
            </a:pPr>
            <a:r>
              <a:rPr lang="en-AU" sz="2000" b="0" i="0" dirty="0">
                <a:solidFill>
                  <a:srgbClr val="111111"/>
                </a:solidFill>
                <a:effectLst/>
                <a:latin typeface="-apple-system"/>
              </a:rPr>
              <a:t>To expedite construction, most buildings were made of </a:t>
            </a:r>
            <a:r>
              <a:rPr lang="en-AU" sz="2000" b="1" i="0" dirty="0">
                <a:solidFill>
                  <a:srgbClr val="111111"/>
                </a:solidFill>
                <a:effectLst/>
                <a:latin typeface="-apple-system"/>
              </a:rPr>
              <a:t>mudbrick</a:t>
            </a:r>
            <a:r>
              <a:rPr lang="en-AU" sz="2000" b="0" i="0" dirty="0">
                <a:solidFill>
                  <a:srgbClr val="111111"/>
                </a:solidFill>
                <a:effectLst/>
                <a:latin typeface="-apple-system"/>
              </a:rPr>
              <a:t> and then white-washed. </a:t>
            </a:r>
          </a:p>
          <a:p>
            <a:pPr lvl="1">
              <a:buFont typeface="Wingdings" pitchFamily="2" charset="2"/>
              <a:buChar char="Ø"/>
            </a:pPr>
            <a:r>
              <a:rPr lang="en-AU" sz="2000" b="0" i="0" dirty="0">
                <a:solidFill>
                  <a:srgbClr val="111111"/>
                </a:solidFill>
                <a:effectLst/>
                <a:latin typeface="-apple-system"/>
              </a:rPr>
              <a:t>The city’s location, resembling the hieroglyph for “horizon,” may have influenced its choice. </a:t>
            </a:r>
          </a:p>
          <a:p>
            <a:pPr lvl="1">
              <a:buFont typeface="Wingdings" pitchFamily="2" charset="2"/>
              <a:buChar char="Ø"/>
            </a:pPr>
            <a:r>
              <a:rPr lang="en-AU" sz="2000" b="0" i="0" dirty="0">
                <a:solidFill>
                  <a:srgbClr val="111111"/>
                </a:solidFill>
                <a:effectLst/>
                <a:latin typeface="-apple-system"/>
              </a:rPr>
              <a:t>Akhenaten described it as the Aten’s “seat of the First Occasion.”</a:t>
            </a:r>
          </a:p>
        </p:txBody>
      </p:sp>
    </p:spTree>
    <p:extLst>
      <p:ext uri="{BB962C8B-B14F-4D97-AF65-F5344CB8AC3E}">
        <p14:creationId xmlns:p14="http://schemas.microsoft.com/office/powerpoint/2010/main" val="3443621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71B46-2FC4-EEEB-224D-258928628156}"/>
              </a:ext>
            </a:extLst>
          </p:cNvPr>
          <p:cNvSpPr>
            <a:spLocks noGrp="1"/>
          </p:cNvSpPr>
          <p:nvPr>
            <p:ph type="title"/>
          </p:nvPr>
        </p:nvSpPr>
        <p:spPr/>
        <p:txBody>
          <a:bodyPr/>
          <a:lstStyle/>
          <a:p>
            <a:pPr algn="ctr"/>
            <a:r>
              <a:rPr lang="en-US" dirty="0"/>
              <a:t>ACTIVITY - Layout of </a:t>
            </a:r>
            <a:r>
              <a:rPr lang="en-US" dirty="0" err="1"/>
              <a:t>Akhetaten</a:t>
            </a:r>
            <a:endParaRPr lang="en-US" dirty="0"/>
          </a:p>
        </p:txBody>
      </p:sp>
      <p:graphicFrame>
        <p:nvGraphicFramePr>
          <p:cNvPr id="5" name="Content Placeholder 2">
            <a:extLst>
              <a:ext uri="{FF2B5EF4-FFF2-40B4-BE49-F238E27FC236}">
                <a16:creationId xmlns:a16="http://schemas.microsoft.com/office/drawing/2014/main" id="{7F4BC79C-9B57-07D6-DF6B-7FCACBEC9140}"/>
              </a:ext>
            </a:extLst>
          </p:cNvPr>
          <p:cNvGraphicFramePr>
            <a:graphicFrameLocks noGrp="1"/>
          </p:cNvGraphicFramePr>
          <p:nvPr>
            <p:ph idx="1"/>
            <p:extLst>
              <p:ext uri="{D42A27DB-BD31-4B8C-83A1-F6EECF244321}">
                <p14:modId xmlns:p14="http://schemas.microsoft.com/office/powerpoint/2010/main" val="3487905014"/>
              </p:ext>
            </p:extLst>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90162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The city of Akhetaten - The Amarna Period of Egypt - LibGuides at Northcote  High School">
            <a:extLst>
              <a:ext uri="{FF2B5EF4-FFF2-40B4-BE49-F238E27FC236}">
                <a16:creationId xmlns:a16="http://schemas.microsoft.com/office/drawing/2014/main" id="{6A6C1017-C5A7-CE4B-6133-26F432EE34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9884" y="244928"/>
            <a:ext cx="7075715" cy="6368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348368"/>
      </p:ext>
    </p:extLst>
  </p:cSld>
  <p:clrMapOvr>
    <a:masterClrMapping/>
  </p:clrMapOvr>
</p:sld>
</file>

<file path=ppt/theme/theme1.xml><?xml version="1.0" encoding="utf-8"?>
<a:theme xmlns:a="http://schemas.openxmlformats.org/drawingml/2006/main" name="Retrospect">
  <a:themeElements>
    <a:clrScheme name="Custom 16">
      <a:dk1>
        <a:srgbClr val="000000"/>
      </a:dk1>
      <a:lt1>
        <a:srgbClr val="FFFFFF"/>
      </a:lt1>
      <a:dk2>
        <a:srgbClr val="344068"/>
      </a:dk2>
      <a:lt2>
        <a:srgbClr val="D9E0E6"/>
      </a:lt2>
      <a:accent1>
        <a:srgbClr val="DA97FB"/>
      </a:accent1>
      <a:accent2>
        <a:srgbClr val="925FFD"/>
      </a:accent2>
      <a:accent3>
        <a:srgbClr val="521B92"/>
      </a:accent3>
      <a:accent4>
        <a:srgbClr val="E89CFF"/>
      </a:accent4>
      <a:accent5>
        <a:srgbClr val="A84BE1"/>
      </a:accent5>
      <a:accent6>
        <a:srgbClr val="8838E6"/>
      </a:accent6>
      <a:hlink>
        <a:srgbClr val="300A99"/>
      </a:hlink>
      <a:folHlink>
        <a:srgbClr val="6E5CAD"/>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{36CBF037-A368-844E-AAD3-A3BE395EBCEA}tf16401369</Template>
  <TotalTime>414</TotalTime>
  <Words>768</Words>
  <Application>Microsoft Macintosh PowerPoint</Application>
  <PresentationFormat>Widescreen</PresentationFormat>
  <Paragraphs>70</Paragraphs>
  <Slides>15</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-apple-system</vt:lpstr>
      <vt:lpstr>Arial</vt:lpstr>
      <vt:lpstr>Calibri</vt:lpstr>
      <vt:lpstr>Calibri Light</vt:lpstr>
      <vt:lpstr>Libre Baskerville</vt:lpstr>
      <vt:lpstr>MetSans</vt:lpstr>
      <vt:lpstr>MetSerif</vt:lpstr>
      <vt:lpstr>Wingdings</vt:lpstr>
      <vt:lpstr>Retrospect</vt:lpstr>
      <vt:lpstr>A New Capital City</vt:lpstr>
      <vt:lpstr>Akhenaten, the Pharaoh of ancient Egypt, established a new capital city called Akhetaten (or Amarna) around 1349 - 1346 BCE.   This city, located on the east bank of the Nile River, was dedicated exclusively to the worship of the solar deity Aten.   Akhenaten’s religious reforms prompted this move, and the city’s construction primarily involved mudbrick buildings.   Today, Amarna stands as an extensive archaeological site, preserving the legacy of Akhenaten’s unique reign and religious beliefs.</vt:lpstr>
      <vt:lpstr>A new Capital City</vt:lpstr>
      <vt:lpstr>Overview:</vt:lpstr>
      <vt:lpstr>PowerPoint Presentation</vt:lpstr>
      <vt:lpstr>PowerPoint Presentation</vt:lpstr>
      <vt:lpstr>Overview:</vt:lpstr>
      <vt:lpstr>ACTIVITY - Layout of Akhetaten</vt:lpstr>
      <vt:lpstr>PowerPoint Presentation</vt:lpstr>
      <vt:lpstr>Evidence</vt:lpstr>
      <vt:lpstr>Evidence</vt:lpstr>
      <vt:lpstr>Evidence</vt:lpstr>
      <vt:lpstr>Evidence</vt:lpstr>
      <vt:lpstr>Evidence</vt:lpstr>
      <vt:lpstr>ACTIVITY – Design your own city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BARRIE Lauren [Ridge View Secondary College]</dc:creator>
  <cp:lastModifiedBy>BARRIE Lauren [Ridge View Secondary College]</cp:lastModifiedBy>
  <cp:revision>187</cp:revision>
  <dcterms:created xsi:type="dcterms:W3CDTF">2022-07-13T05:26:46Z</dcterms:created>
  <dcterms:modified xsi:type="dcterms:W3CDTF">2024-07-02T06:01:24Z</dcterms:modified>
</cp:coreProperties>
</file>