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6"/>
    <p:restoredTop sz="92055"/>
  </p:normalViewPr>
  <p:slideViewPr>
    <p:cSldViewPr snapToGrid="0" snapToObjects="1">
      <p:cViewPr varScale="1">
        <p:scale>
          <a:sx n="98" d="100"/>
          <a:sy n="9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4AFE1-8701-4CE3-BA7B-C5B5689CA21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17C2D5-B926-4E2E-8D50-69CC55E8EF8A}">
      <dgm:prSet/>
      <dgm:spPr/>
      <dgm:t>
        <a:bodyPr/>
        <a:lstStyle/>
        <a:p>
          <a:pPr algn="ctr"/>
          <a:r>
            <a:rPr lang="en-AU" dirty="0"/>
            <a:t>Names were believed to hold </a:t>
          </a:r>
          <a:r>
            <a:rPr lang="en-AU" b="1" i="1" dirty="0">
              <a:solidFill>
                <a:schemeClr val="accent5"/>
              </a:solidFill>
            </a:rPr>
            <a:t>power and essence</a:t>
          </a:r>
          <a:r>
            <a:rPr lang="en-AU" dirty="0"/>
            <a:t>.</a:t>
          </a:r>
          <a:endParaRPr lang="en-US" dirty="0"/>
        </a:p>
      </dgm:t>
    </dgm:pt>
    <dgm:pt modelId="{323C2AE0-0026-4300-B57E-3FF119C022DC}" type="parTrans" cxnId="{CBB81606-3E30-46B3-B412-06F8B53394D1}">
      <dgm:prSet/>
      <dgm:spPr/>
      <dgm:t>
        <a:bodyPr/>
        <a:lstStyle/>
        <a:p>
          <a:endParaRPr lang="en-US"/>
        </a:p>
      </dgm:t>
    </dgm:pt>
    <dgm:pt modelId="{3953C3BE-D371-4E9B-922B-6A598175B5CF}" type="sibTrans" cxnId="{CBB81606-3E30-46B3-B412-06F8B53394D1}">
      <dgm:prSet/>
      <dgm:spPr/>
      <dgm:t>
        <a:bodyPr/>
        <a:lstStyle/>
        <a:p>
          <a:endParaRPr lang="en-US"/>
        </a:p>
      </dgm:t>
    </dgm:pt>
    <dgm:pt modelId="{C3032328-1462-46EA-A88D-39735602DA85}">
      <dgm:prSet/>
      <dgm:spPr/>
      <dgm:t>
        <a:bodyPr/>
        <a:lstStyle/>
        <a:p>
          <a:pPr algn="ctr"/>
          <a:r>
            <a:rPr lang="en-AU" dirty="0"/>
            <a:t>They reflected an individual’s </a:t>
          </a:r>
          <a:r>
            <a:rPr lang="en-AU" b="1" i="1" dirty="0">
              <a:solidFill>
                <a:schemeClr val="accent5"/>
              </a:solidFill>
            </a:rPr>
            <a:t>role, identity, and relationship with the divine</a:t>
          </a:r>
          <a:r>
            <a:rPr lang="en-AU" dirty="0"/>
            <a:t>.</a:t>
          </a:r>
          <a:endParaRPr lang="en-US" dirty="0"/>
        </a:p>
      </dgm:t>
    </dgm:pt>
    <dgm:pt modelId="{C7D58BFE-CC27-40F1-A54F-F91347F09AE8}" type="parTrans" cxnId="{AAEFE304-B75A-4281-A01F-8CD44FCDC741}">
      <dgm:prSet/>
      <dgm:spPr/>
      <dgm:t>
        <a:bodyPr/>
        <a:lstStyle/>
        <a:p>
          <a:endParaRPr lang="en-US"/>
        </a:p>
      </dgm:t>
    </dgm:pt>
    <dgm:pt modelId="{F2DFF268-4691-4DB7-B416-239493753ED1}" type="sibTrans" cxnId="{AAEFE304-B75A-4281-A01F-8CD44FCDC741}">
      <dgm:prSet/>
      <dgm:spPr/>
      <dgm:t>
        <a:bodyPr/>
        <a:lstStyle/>
        <a:p>
          <a:endParaRPr lang="en-US"/>
        </a:p>
      </dgm:t>
    </dgm:pt>
    <dgm:pt modelId="{27387709-3438-4A87-AB87-0D807352E8B2}">
      <dgm:prSet/>
      <dgm:spPr/>
      <dgm:t>
        <a:bodyPr/>
        <a:lstStyle/>
        <a:p>
          <a:pPr algn="ctr"/>
          <a:r>
            <a:rPr lang="en-AU" dirty="0"/>
            <a:t>Example: name "Amenhotep IV" and its meaning –</a:t>
          </a:r>
        </a:p>
        <a:p>
          <a:pPr algn="ctr"/>
          <a:r>
            <a:rPr lang="en-AU" dirty="0"/>
            <a:t>"Amun is Satisfied"</a:t>
          </a:r>
          <a:endParaRPr lang="en-US" dirty="0"/>
        </a:p>
      </dgm:t>
    </dgm:pt>
    <dgm:pt modelId="{4FBCBBAD-9C1C-467C-B461-D53711A015D5}" type="parTrans" cxnId="{06C3675A-9D58-4D39-89F2-D01F81DDFDD0}">
      <dgm:prSet/>
      <dgm:spPr/>
      <dgm:t>
        <a:bodyPr/>
        <a:lstStyle/>
        <a:p>
          <a:endParaRPr lang="en-US"/>
        </a:p>
      </dgm:t>
    </dgm:pt>
    <dgm:pt modelId="{60514819-BC73-4551-8BC9-E4FFC076895D}" type="sibTrans" cxnId="{06C3675A-9D58-4D39-89F2-D01F81DDFDD0}">
      <dgm:prSet/>
      <dgm:spPr/>
      <dgm:t>
        <a:bodyPr/>
        <a:lstStyle/>
        <a:p>
          <a:endParaRPr lang="en-US"/>
        </a:p>
      </dgm:t>
    </dgm:pt>
    <dgm:pt modelId="{896A2065-B966-9A45-8E58-006E025B068C}" type="pres">
      <dgm:prSet presAssocID="{2F54AFE1-8701-4CE3-BA7B-C5B5689CA218}" presName="vert0" presStyleCnt="0">
        <dgm:presLayoutVars>
          <dgm:dir/>
          <dgm:animOne val="branch"/>
          <dgm:animLvl val="lvl"/>
        </dgm:presLayoutVars>
      </dgm:prSet>
      <dgm:spPr/>
    </dgm:pt>
    <dgm:pt modelId="{D4C5C231-5734-8345-9DBE-4B12EFF96E78}" type="pres">
      <dgm:prSet presAssocID="{B917C2D5-B926-4E2E-8D50-69CC55E8EF8A}" presName="thickLine" presStyleLbl="alignNode1" presStyleIdx="0" presStyleCnt="3"/>
      <dgm:spPr/>
    </dgm:pt>
    <dgm:pt modelId="{C84E7104-3B9A-D049-8769-EC36E9302117}" type="pres">
      <dgm:prSet presAssocID="{B917C2D5-B926-4E2E-8D50-69CC55E8EF8A}" presName="horz1" presStyleCnt="0"/>
      <dgm:spPr/>
    </dgm:pt>
    <dgm:pt modelId="{84EB935B-8064-1B4D-BB86-C6C224E5AB3A}" type="pres">
      <dgm:prSet presAssocID="{B917C2D5-B926-4E2E-8D50-69CC55E8EF8A}" presName="tx1" presStyleLbl="revTx" presStyleIdx="0" presStyleCnt="3"/>
      <dgm:spPr/>
    </dgm:pt>
    <dgm:pt modelId="{09D5D091-E505-DB46-9A12-C2B1886EEDF3}" type="pres">
      <dgm:prSet presAssocID="{B917C2D5-B926-4E2E-8D50-69CC55E8EF8A}" presName="vert1" presStyleCnt="0"/>
      <dgm:spPr/>
    </dgm:pt>
    <dgm:pt modelId="{BDAC4507-179A-664F-849B-A82FB6D88E63}" type="pres">
      <dgm:prSet presAssocID="{C3032328-1462-46EA-A88D-39735602DA85}" presName="thickLine" presStyleLbl="alignNode1" presStyleIdx="1" presStyleCnt="3"/>
      <dgm:spPr/>
    </dgm:pt>
    <dgm:pt modelId="{2DAA848E-1602-6847-B2C7-454453F4D3A5}" type="pres">
      <dgm:prSet presAssocID="{C3032328-1462-46EA-A88D-39735602DA85}" presName="horz1" presStyleCnt="0"/>
      <dgm:spPr/>
    </dgm:pt>
    <dgm:pt modelId="{337B7668-70B2-0449-BB5F-FE777A8CA404}" type="pres">
      <dgm:prSet presAssocID="{C3032328-1462-46EA-A88D-39735602DA85}" presName="tx1" presStyleLbl="revTx" presStyleIdx="1" presStyleCnt="3"/>
      <dgm:spPr/>
    </dgm:pt>
    <dgm:pt modelId="{64554DE8-E00F-8341-9F59-9603F0B71D27}" type="pres">
      <dgm:prSet presAssocID="{C3032328-1462-46EA-A88D-39735602DA85}" presName="vert1" presStyleCnt="0"/>
      <dgm:spPr/>
    </dgm:pt>
    <dgm:pt modelId="{738663F7-23BA-3A40-A5E3-54D90311A6E5}" type="pres">
      <dgm:prSet presAssocID="{27387709-3438-4A87-AB87-0D807352E8B2}" presName="thickLine" presStyleLbl="alignNode1" presStyleIdx="2" presStyleCnt="3"/>
      <dgm:spPr/>
    </dgm:pt>
    <dgm:pt modelId="{C7B13A62-AF98-C74D-808F-7AF0EC2B5084}" type="pres">
      <dgm:prSet presAssocID="{27387709-3438-4A87-AB87-0D807352E8B2}" presName="horz1" presStyleCnt="0"/>
      <dgm:spPr/>
    </dgm:pt>
    <dgm:pt modelId="{B75BEF9A-2568-4440-A708-5F8DE6A02E4E}" type="pres">
      <dgm:prSet presAssocID="{27387709-3438-4A87-AB87-0D807352E8B2}" presName="tx1" presStyleLbl="revTx" presStyleIdx="2" presStyleCnt="3"/>
      <dgm:spPr/>
    </dgm:pt>
    <dgm:pt modelId="{5D56D0E2-238B-C04C-AD43-2176DA3136CE}" type="pres">
      <dgm:prSet presAssocID="{27387709-3438-4A87-AB87-0D807352E8B2}" presName="vert1" presStyleCnt="0"/>
      <dgm:spPr/>
    </dgm:pt>
  </dgm:ptLst>
  <dgm:cxnLst>
    <dgm:cxn modelId="{AAEFE304-B75A-4281-A01F-8CD44FCDC741}" srcId="{2F54AFE1-8701-4CE3-BA7B-C5B5689CA218}" destId="{C3032328-1462-46EA-A88D-39735602DA85}" srcOrd="1" destOrd="0" parTransId="{C7D58BFE-CC27-40F1-A54F-F91347F09AE8}" sibTransId="{F2DFF268-4691-4DB7-B416-239493753ED1}"/>
    <dgm:cxn modelId="{CBB81606-3E30-46B3-B412-06F8B53394D1}" srcId="{2F54AFE1-8701-4CE3-BA7B-C5B5689CA218}" destId="{B917C2D5-B926-4E2E-8D50-69CC55E8EF8A}" srcOrd="0" destOrd="0" parTransId="{323C2AE0-0026-4300-B57E-3FF119C022DC}" sibTransId="{3953C3BE-D371-4E9B-922B-6A598175B5CF}"/>
    <dgm:cxn modelId="{1CD6DE35-F40C-3040-8224-CAAB2AEA655E}" type="presOf" srcId="{27387709-3438-4A87-AB87-0D807352E8B2}" destId="{B75BEF9A-2568-4440-A708-5F8DE6A02E4E}" srcOrd="0" destOrd="0" presId="urn:microsoft.com/office/officeart/2008/layout/LinedList"/>
    <dgm:cxn modelId="{0CBE3C5A-C26C-8A4B-B6B1-89E2EF70A4B2}" type="presOf" srcId="{2F54AFE1-8701-4CE3-BA7B-C5B5689CA218}" destId="{896A2065-B966-9A45-8E58-006E025B068C}" srcOrd="0" destOrd="0" presId="urn:microsoft.com/office/officeart/2008/layout/LinedList"/>
    <dgm:cxn modelId="{06C3675A-9D58-4D39-89F2-D01F81DDFDD0}" srcId="{2F54AFE1-8701-4CE3-BA7B-C5B5689CA218}" destId="{27387709-3438-4A87-AB87-0D807352E8B2}" srcOrd="2" destOrd="0" parTransId="{4FBCBBAD-9C1C-467C-B461-D53711A015D5}" sibTransId="{60514819-BC73-4551-8BC9-E4FFC076895D}"/>
    <dgm:cxn modelId="{20087363-FE01-A744-8D83-B23709EB0712}" type="presOf" srcId="{C3032328-1462-46EA-A88D-39735602DA85}" destId="{337B7668-70B2-0449-BB5F-FE777A8CA404}" srcOrd="0" destOrd="0" presId="urn:microsoft.com/office/officeart/2008/layout/LinedList"/>
    <dgm:cxn modelId="{5A17BC9C-6F6E-7145-A642-A1545710F644}" type="presOf" srcId="{B917C2D5-B926-4E2E-8D50-69CC55E8EF8A}" destId="{84EB935B-8064-1B4D-BB86-C6C224E5AB3A}" srcOrd="0" destOrd="0" presId="urn:microsoft.com/office/officeart/2008/layout/LinedList"/>
    <dgm:cxn modelId="{E4EF79C4-B2D8-5747-B1FE-ADBD89374911}" type="presParOf" srcId="{896A2065-B966-9A45-8E58-006E025B068C}" destId="{D4C5C231-5734-8345-9DBE-4B12EFF96E78}" srcOrd="0" destOrd="0" presId="urn:microsoft.com/office/officeart/2008/layout/LinedList"/>
    <dgm:cxn modelId="{B3A0B038-7FC6-B64C-AE48-2D8AC4A453DA}" type="presParOf" srcId="{896A2065-B966-9A45-8E58-006E025B068C}" destId="{C84E7104-3B9A-D049-8769-EC36E9302117}" srcOrd="1" destOrd="0" presId="urn:microsoft.com/office/officeart/2008/layout/LinedList"/>
    <dgm:cxn modelId="{666E9DAE-DB5E-9849-BB95-05B1BA0F6676}" type="presParOf" srcId="{C84E7104-3B9A-D049-8769-EC36E9302117}" destId="{84EB935B-8064-1B4D-BB86-C6C224E5AB3A}" srcOrd="0" destOrd="0" presId="urn:microsoft.com/office/officeart/2008/layout/LinedList"/>
    <dgm:cxn modelId="{27BB583C-5961-6048-BA5E-D80EC77CFB60}" type="presParOf" srcId="{C84E7104-3B9A-D049-8769-EC36E9302117}" destId="{09D5D091-E505-DB46-9A12-C2B1886EEDF3}" srcOrd="1" destOrd="0" presId="urn:microsoft.com/office/officeart/2008/layout/LinedList"/>
    <dgm:cxn modelId="{019AA183-F241-7941-9746-526867F9A82F}" type="presParOf" srcId="{896A2065-B966-9A45-8E58-006E025B068C}" destId="{BDAC4507-179A-664F-849B-A82FB6D88E63}" srcOrd="2" destOrd="0" presId="urn:microsoft.com/office/officeart/2008/layout/LinedList"/>
    <dgm:cxn modelId="{711F27F0-2094-2C43-8649-328A8021A799}" type="presParOf" srcId="{896A2065-B966-9A45-8E58-006E025B068C}" destId="{2DAA848E-1602-6847-B2C7-454453F4D3A5}" srcOrd="3" destOrd="0" presId="urn:microsoft.com/office/officeart/2008/layout/LinedList"/>
    <dgm:cxn modelId="{9CF5E3A3-1E8C-FD43-A931-C0EAD68FBB90}" type="presParOf" srcId="{2DAA848E-1602-6847-B2C7-454453F4D3A5}" destId="{337B7668-70B2-0449-BB5F-FE777A8CA404}" srcOrd="0" destOrd="0" presId="urn:microsoft.com/office/officeart/2008/layout/LinedList"/>
    <dgm:cxn modelId="{23678B8F-68E8-3445-9EEC-7BBF212C20FE}" type="presParOf" srcId="{2DAA848E-1602-6847-B2C7-454453F4D3A5}" destId="{64554DE8-E00F-8341-9F59-9603F0B71D27}" srcOrd="1" destOrd="0" presId="urn:microsoft.com/office/officeart/2008/layout/LinedList"/>
    <dgm:cxn modelId="{BAD3024B-EFCD-F342-9659-BBF17D9B7B7E}" type="presParOf" srcId="{896A2065-B966-9A45-8E58-006E025B068C}" destId="{738663F7-23BA-3A40-A5E3-54D90311A6E5}" srcOrd="4" destOrd="0" presId="urn:microsoft.com/office/officeart/2008/layout/LinedList"/>
    <dgm:cxn modelId="{93433523-614B-2840-9F92-BA893ECC4755}" type="presParOf" srcId="{896A2065-B966-9A45-8E58-006E025B068C}" destId="{C7B13A62-AF98-C74D-808F-7AF0EC2B5084}" srcOrd="5" destOrd="0" presId="urn:microsoft.com/office/officeart/2008/layout/LinedList"/>
    <dgm:cxn modelId="{CAC57C2B-E36C-9A48-ADA4-97611B73AFF9}" type="presParOf" srcId="{C7B13A62-AF98-C74D-808F-7AF0EC2B5084}" destId="{B75BEF9A-2568-4440-A708-5F8DE6A02E4E}" srcOrd="0" destOrd="0" presId="urn:microsoft.com/office/officeart/2008/layout/LinedList"/>
    <dgm:cxn modelId="{FE4B5C66-8916-C846-A65D-7744CC2758B0}" type="presParOf" srcId="{C7B13A62-AF98-C74D-808F-7AF0EC2B5084}" destId="{5D56D0E2-238B-C04C-AD43-2176DA3136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DBFC8A-0234-48D6-9720-20EA7F4A20B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CA03A5-7D88-42C9-85A6-37C920B36CC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/>
            <a:t>Personal Religious Beliefs:</a:t>
          </a:r>
          <a:r>
            <a:rPr lang="en-AU"/>
            <a:t> Amenhotep IV’s devotion to the sun god Aten.</a:t>
          </a:r>
          <a:endParaRPr lang="en-US"/>
        </a:p>
      </dgm:t>
    </dgm:pt>
    <dgm:pt modelId="{754E96EB-0528-49CD-98A8-29D83C109086}" type="parTrans" cxnId="{11C1EC11-E363-4E1E-AD8E-DE05CE014A4A}">
      <dgm:prSet/>
      <dgm:spPr/>
      <dgm:t>
        <a:bodyPr/>
        <a:lstStyle/>
        <a:p>
          <a:endParaRPr lang="en-US"/>
        </a:p>
      </dgm:t>
    </dgm:pt>
    <dgm:pt modelId="{FEC61F79-D314-4B79-8086-7D315F382955}" type="sibTrans" cxnId="{11C1EC11-E363-4E1E-AD8E-DE05CE014A4A}">
      <dgm:prSet/>
      <dgm:spPr/>
      <dgm:t>
        <a:bodyPr/>
        <a:lstStyle/>
        <a:p>
          <a:endParaRPr lang="en-US"/>
        </a:p>
      </dgm:t>
    </dgm:pt>
    <dgm:pt modelId="{5CEA4C33-1AC3-4B98-9B03-47A85A3292F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/>
            <a:t>Political and Ideological Shift:</a:t>
          </a:r>
          <a:r>
            <a:rPr lang="en-AU"/>
            <a:t> Promotion of monotheism and rejection of traditional polytheistic beliefs.</a:t>
          </a:r>
          <a:endParaRPr lang="en-US"/>
        </a:p>
      </dgm:t>
    </dgm:pt>
    <dgm:pt modelId="{0B5FA47B-8F59-4D2D-9FEF-AD415FE33CD0}" type="parTrans" cxnId="{FBFE47CC-544E-46D2-B3B0-619B64359B2D}">
      <dgm:prSet/>
      <dgm:spPr/>
      <dgm:t>
        <a:bodyPr/>
        <a:lstStyle/>
        <a:p>
          <a:endParaRPr lang="en-US"/>
        </a:p>
      </dgm:t>
    </dgm:pt>
    <dgm:pt modelId="{B5F41F12-2612-4E00-9ECE-A0322DB4A1BC}" type="sibTrans" cxnId="{FBFE47CC-544E-46D2-B3B0-619B64359B2D}">
      <dgm:prSet/>
      <dgm:spPr/>
      <dgm:t>
        <a:bodyPr/>
        <a:lstStyle/>
        <a:p>
          <a:endParaRPr lang="en-US"/>
        </a:p>
      </dgm:t>
    </dgm:pt>
    <dgm:pt modelId="{F23190A6-2A28-4314-941A-792D3397A9B5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/>
            <a:t>Symbolic Representation:</a:t>
          </a:r>
          <a:r>
            <a:rPr lang="en-AU"/>
            <a:t> Akhenaten ("Effective for Aten") reflects his new religious focus.</a:t>
          </a:r>
          <a:endParaRPr lang="en-US"/>
        </a:p>
      </dgm:t>
    </dgm:pt>
    <dgm:pt modelId="{4D09927A-379B-4352-8C85-45DA65BD1AD8}" type="parTrans" cxnId="{CF763AF2-B107-4D63-A6E8-4A3920CBC795}">
      <dgm:prSet/>
      <dgm:spPr/>
      <dgm:t>
        <a:bodyPr/>
        <a:lstStyle/>
        <a:p>
          <a:endParaRPr lang="en-US"/>
        </a:p>
      </dgm:t>
    </dgm:pt>
    <dgm:pt modelId="{15B300F9-B361-4325-8A4E-609640BA0107}" type="sibTrans" cxnId="{CF763AF2-B107-4D63-A6E8-4A3920CBC795}">
      <dgm:prSet/>
      <dgm:spPr/>
      <dgm:t>
        <a:bodyPr/>
        <a:lstStyle/>
        <a:p>
          <a:endParaRPr lang="en-US"/>
        </a:p>
      </dgm:t>
    </dgm:pt>
    <dgm:pt modelId="{75C72407-6E19-45C0-97AF-438B75DC27C8}" type="pres">
      <dgm:prSet presAssocID="{C5DBFC8A-0234-48D6-9720-20EA7F4A20B8}" presName="root" presStyleCnt="0">
        <dgm:presLayoutVars>
          <dgm:dir/>
          <dgm:resizeHandles val="exact"/>
        </dgm:presLayoutVars>
      </dgm:prSet>
      <dgm:spPr/>
    </dgm:pt>
    <dgm:pt modelId="{613D6235-2E3F-4965-9586-CE51D6C23F04}" type="pres">
      <dgm:prSet presAssocID="{8CCA03A5-7D88-42C9-85A6-37C920B36CC1}" presName="compNode" presStyleCnt="0"/>
      <dgm:spPr/>
    </dgm:pt>
    <dgm:pt modelId="{A1C07ADD-865F-4051-BE4E-C62E8D1875AD}" type="pres">
      <dgm:prSet presAssocID="{8CCA03A5-7D88-42C9-85A6-37C920B36CC1}" presName="bgRect" presStyleLbl="bgShp" presStyleIdx="0" presStyleCnt="3"/>
      <dgm:spPr/>
    </dgm:pt>
    <dgm:pt modelId="{4CFF8B2E-F68E-4B3A-8A2E-8D127537E38E}" type="pres">
      <dgm:prSet presAssocID="{8CCA03A5-7D88-42C9-85A6-37C920B36C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ayer Candle"/>
        </a:ext>
      </dgm:extLst>
    </dgm:pt>
    <dgm:pt modelId="{5872BD1D-C961-4C66-A15E-400860ED7793}" type="pres">
      <dgm:prSet presAssocID="{8CCA03A5-7D88-42C9-85A6-37C920B36CC1}" presName="spaceRect" presStyleCnt="0"/>
      <dgm:spPr/>
    </dgm:pt>
    <dgm:pt modelId="{C7D18AD3-5DF5-4792-AFD5-5CBC8D162382}" type="pres">
      <dgm:prSet presAssocID="{8CCA03A5-7D88-42C9-85A6-37C920B36CC1}" presName="parTx" presStyleLbl="revTx" presStyleIdx="0" presStyleCnt="3">
        <dgm:presLayoutVars>
          <dgm:chMax val="0"/>
          <dgm:chPref val="0"/>
        </dgm:presLayoutVars>
      </dgm:prSet>
      <dgm:spPr/>
    </dgm:pt>
    <dgm:pt modelId="{47E8F7DD-6BD4-4D17-9891-C8D442C0CC30}" type="pres">
      <dgm:prSet presAssocID="{FEC61F79-D314-4B79-8086-7D315F382955}" presName="sibTrans" presStyleCnt="0"/>
      <dgm:spPr/>
    </dgm:pt>
    <dgm:pt modelId="{004314EC-EFA3-49EE-8D56-9A3F8808F439}" type="pres">
      <dgm:prSet presAssocID="{5CEA4C33-1AC3-4B98-9B03-47A85A3292FE}" presName="compNode" presStyleCnt="0"/>
      <dgm:spPr/>
    </dgm:pt>
    <dgm:pt modelId="{70EDAAAE-81E5-4C57-BFC4-01D3001D9F62}" type="pres">
      <dgm:prSet presAssocID="{5CEA4C33-1AC3-4B98-9B03-47A85A3292FE}" presName="bgRect" presStyleLbl="bgShp" presStyleIdx="1" presStyleCnt="3"/>
      <dgm:spPr/>
    </dgm:pt>
    <dgm:pt modelId="{58FBE642-BA1E-4ABC-B95D-501BC46A8C59}" type="pres">
      <dgm:prSet presAssocID="{5CEA4C33-1AC3-4B98-9B03-47A85A3292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E163C6C-3FB7-4010-9B50-7E862678E39F}" type="pres">
      <dgm:prSet presAssocID="{5CEA4C33-1AC3-4B98-9B03-47A85A3292FE}" presName="spaceRect" presStyleCnt="0"/>
      <dgm:spPr/>
    </dgm:pt>
    <dgm:pt modelId="{10201592-A180-4F0F-B603-757953C78705}" type="pres">
      <dgm:prSet presAssocID="{5CEA4C33-1AC3-4B98-9B03-47A85A3292FE}" presName="parTx" presStyleLbl="revTx" presStyleIdx="1" presStyleCnt="3">
        <dgm:presLayoutVars>
          <dgm:chMax val="0"/>
          <dgm:chPref val="0"/>
        </dgm:presLayoutVars>
      </dgm:prSet>
      <dgm:spPr/>
    </dgm:pt>
    <dgm:pt modelId="{3A79D7F3-4731-438D-ABC3-15DD1F32E92F}" type="pres">
      <dgm:prSet presAssocID="{B5F41F12-2612-4E00-9ECE-A0322DB4A1BC}" presName="sibTrans" presStyleCnt="0"/>
      <dgm:spPr/>
    </dgm:pt>
    <dgm:pt modelId="{DEC369D2-2658-4695-8E49-1DC6E10B0E9C}" type="pres">
      <dgm:prSet presAssocID="{F23190A6-2A28-4314-941A-792D3397A9B5}" presName="compNode" presStyleCnt="0"/>
      <dgm:spPr/>
    </dgm:pt>
    <dgm:pt modelId="{05CFDC77-A5F9-4821-B945-32B246AA0529}" type="pres">
      <dgm:prSet presAssocID="{F23190A6-2A28-4314-941A-792D3397A9B5}" presName="bgRect" presStyleLbl="bgShp" presStyleIdx="2" presStyleCnt="3"/>
      <dgm:spPr/>
    </dgm:pt>
    <dgm:pt modelId="{E7030B08-E59B-4A46-B216-0544B9B8D889}" type="pres">
      <dgm:prSet presAssocID="{F23190A6-2A28-4314-941A-792D3397A9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868B0291-34BA-4EAF-B3FD-8FCC0C3662D0}" type="pres">
      <dgm:prSet presAssocID="{F23190A6-2A28-4314-941A-792D3397A9B5}" presName="spaceRect" presStyleCnt="0"/>
      <dgm:spPr/>
    </dgm:pt>
    <dgm:pt modelId="{3311F2D5-6454-4EF3-B74C-0DA6F75B87D9}" type="pres">
      <dgm:prSet presAssocID="{F23190A6-2A28-4314-941A-792D3397A9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1C1EC11-E363-4E1E-AD8E-DE05CE014A4A}" srcId="{C5DBFC8A-0234-48D6-9720-20EA7F4A20B8}" destId="{8CCA03A5-7D88-42C9-85A6-37C920B36CC1}" srcOrd="0" destOrd="0" parTransId="{754E96EB-0528-49CD-98A8-29D83C109086}" sibTransId="{FEC61F79-D314-4B79-8086-7D315F382955}"/>
    <dgm:cxn modelId="{2D30EF49-08C2-4A6E-849A-6ABE53E0BC28}" type="presOf" srcId="{C5DBFC8A-0234-48D6-9720-20EA7F4A20B8}" destId="{75C72407-6E19-45C0-97AF-438B75DC27C8}" srcOrd="0" destOrd="0" presId="urn:microsoft.com/office/officeart/2018/2/layout/IconVerticalSolidList"/>
    <dgm:cxn modelId="{68C8B858-DFBF-48B2-AAE1-432E9951083C}" type="presOf" srcId="{F23190A6-2A28-4314-941A-792D3397A9B5}" destId="{3311F2D5-6454-4EF3-B74C-0DA6F75B87D9}" srcOrd="0" destOrd="0" presId="urn:microsoft.com/office/officeart/2018/2/layout/IconVerticalSolidList"/>
    <dgm:cxn modelId="{E7884A9F-1051-47CF-B9B7-B3DCCE7F81D8}" type="presOf" srcId="{8CCA03A5-7D88-42C9-85A6-37C920B36CC1}" destId="{C7D18AD3-5DF5-4792-AFD5-5CBC8D162382}" srcOrd="0" destOrd="0" presId="urn:microsoft.com/office/officeart/2018/2/layout/IconVerticalSolidList"/>
    <dgm:cxn modelId="{C8E3E1BC-C222-4E8B-9955-E66E16A2B2F1}" type="presOf" srcId="{5CEA4C33-1AC3-4B98-9B03-47A85A3292FE}" destId="{10201592-A180-4F0F-B603-757953C78705}" srcOrd="0" destOrd="0" presId="urn:microsoft.com/office/officeart/2018/2/layout/IconVerticalSolidList"/>
    <dgm:cxn modelId="{FBFE47CC-544E-46D2-B3B0-619B64359B2D}" srcId="{C5DBFC8A-0234-48D6-9720-20EA7F4A20B8}" destId="{5CEA4C33-1AC3-4B98-9B03-47A85A3292FE}" srcOrd="1" destOrd="0" parTransId="{0B5FA47B-8F59-4D2D-9FEF-AD415FE33CD0}" sibTransId="{B5F41F12-2612-4E00-9ECE-A0322DB4A1BC}"/>
    <dgm:cxn modelId="{CF763AF2-B107-4D63-A6E8-4A3920CBC795}" srcId="{C5DBFC8A-0234-48D6-9720-20EA7F4A20B8}" destId="{F23190A6-2A28-4314-941A-792D3397A9B5}" srcOrd="2" destOrd="0" parTransId="{4D09927A-379B-4352-8C85-45DA65BD1AD8}" sibTransId="{15B300F9-B361-4325-8A4E-609640BA0107}"/>
    <dgm:cxn modelId="{20634418-691D-4782-A5C1-C4E47216F23C}" type="presParOf" srcId="{75C72407-6E19-45C0-97AF-438B75DC27C8}" destId="{613D6235-2E3F-4965-9586-CE51D6C23F04}" srcOrd="0" destOrd="0" presId="urn:microsoft.com/office/officeart/2018/2/layout/IconVerticalSolidList"/>
    <dgm:cxn modelId="{B1B47C4D-EE02-429E-AB35-FE60EEAEF248}" type="presParOf" srcId="{613D6235-2E3F-4965-9586-CE51D6C23F04}" destId="{A1C07ADD-865F-4051-BE4E-C62E8D1875AD}" srcOrd="0" destOrd="0" presId="urn:microsoft.com/office/officeart/2018/2/layout/IconVerticalSolidList"/>
    <dgm:cxn modelId="{620EC494-45F5-43D7-9A6A-A0776D5964E4}" type="presParOf" srcId="{613D6235-2E3F-4965-9586-CE51D6C23F04}" destId="{4CFF8B2E-F68E-4B3A-8A2E-8D127537E38E}" srcOrd="1" destOrd="0" presId="urn:microsoft.com/office/officeart/2018/2/layout/IconVerticalSolidList"/>
    <dgm:cxn modelId="{84DC8D20-BFA9-46A3-AC4C-F65B65650AE6}" type="presParOf" srcId="{613D6235-2E3F-4965-9586-CE51D6C23F04}" destId="{5872BD1D-C961-4C66-A15E-400860ED7793}" srcOrd="2" destOrd="0" presId="urn:microsoft.com/office/officeart/2018/2/layout/IconVerticalSolidList"/>
    <dgm:cxn modelId="{CC3A9151-C91C-429E-B313-FE1F4CE5AB91}" type="presParOf" srcId="{613D6235-2E3F-4965-9586-CE51D6C23F04}" destId="{C7D18AD3-5DF5-4792-AFD5-5CBC8D162382}" srcOrd="3" destOrd="0" presId="urn:microsoft.com/office/officeart/2018/2/layout/IconVerticalSolidList"/>
    <dgm:cxn modelId="{778C94B7-1E2D-49E7-9963-FF83762B5B79}" type="presParOf" srcId="{75C72407-6E19-45C0-97AF-438B75DC27C8}" destId="{47E8F7DD-6BD4-4D17-9891-C8D442C0CC30}" srcOrd="1" destOrd="0" presId="urn:microsoft.com/office/officeart/2018/2/layout/IconVerticalSolidList"/>
    <dgm:cxn modelId="{A3E426BB-E9C5-4620-914C-26C6031A6B91}" type="presParOf" srcId="{75C72407-6E19-45C0-97AF-438B75DC27C8}" destId="{004314EC-EFA3-49EE-8D56-9A3F8808F439}" srcOrd="2" destOrd="0" presId="urn:microsoft.com/office/officeart/2018/2/layout/IconVerticalSolidList"/>
    <dgm:cxn modelId="{E3EA5342-C1A7-40E5-AF52-E76EB738950B}" type="presParOf" srcId="{004314EC-EFA3-49EE-8D56-9A3F8808F439}" destId="{70EDAAAE-81E5-4C57-BFC4-01D3001D9F62}" srcOrd="0" destOrd="0" presId="urn:microsoft.com/office/officeart/2018/2/layout/IconVerticalSolidList"/>
    <dgm:cxn modelId="{A67906D0-01C9-40FF-A312-6E2B2A5C5C58}" type="presParOf" srcId="{004314EC-EFA3-49EE-8D56-9A3F8808F439}" destId="{58FBE642-BA1E-4ABC-B95D-501BC46A8C59}" srcOrd="1" destOrd="0" presId="urn:microsoft.com/office/officeart/2018/2/layout/IconVerticalSolidList"/>
    <dgm:cxn modelId="{4BCA4EDF-E87D-4A4E-843E-CCE47864E03A}" type="presParOf" srcId="{004314EC-EFA3-49EE-8D56-9A3F8808F439}" destId="{1E163C6C-3FB7-4010-9B50-7E862678E39F}" srcOrd="2" destOrd="0" presId="urn:microsoft.com/office/officeart/2018/2/layout/IconVerticalSolidList"/>
    <dgm:cxn modelId="{71D928A5-4D76-4C69-ADFB-F8FE9BDE1A5A}" type="presParOf" srcId="{004314EC-EFA3-49EE-8D56-9A3F8808F439}" destId="{10201592-A180-4F0F-B603-757953C78705}" srcOrd="3" destOrd="0" presId="urn:microsoft.com/office/officeart/2018/2/layout/IconVerticalSolidList"/>
    <dgm:cxn modelId="{7F786A40-6EE3-48FC-9C16-9B6429C34EAB}" type="presParOf" srcId="{75C72407-6E19-45C0-97AF-438B75DC27C8}" destId="{3A79D7F3-4731-438D-ABC3-15DD1F32E92F}" srcOrd="3" destOrd="0" presId="urn:microsoft.com/office/officeart/2018/2/layout/IconVerticalSolidList"/>
    <dgm:cxn modelId="{4B0EC5FF-2D17-4E8E-AF4D-7D5F39179BF1}" type="presParOf" srcId="{75C72407-6E19-45C0-97AF-438B75DC27C8}" destId="{DEC369D2-2658-4695-8E49-1DC6E10B0E9C}" srcOrd="4" destOrd="0" presId="urn:microsoft.com/office/officeart/2018/2/layout/IconVerticalSolidList"/>
    <dgm:cxn modelId="{D0632703-3231-4915-B3B8-8A02CCDE53C4}" type="presParOf" srcId="{DEC369D2-2658-4695-8E49-1DC6E10B0E9C}" destId="{05CFDC77-A5F9-4821-B945-32B246AA0529}" srcOrd="0" destOrd="0" presId="urn:microsoft.com/office/officeart/2018/2/layout/IconVerticalSolidList"/>
    <dgm:cxn modelId="{2D0BEAA2-0C9F-4B8D-9B93-8E5E588536C3}" type="presParOf" srcId="{DEC369D2-2658-4695-8E49-1DC6E10B0E9C}" destId="{E7030B08-E59B-4A46-B216-0544B9B8D889}" srcOrd="1" destOrd="0" presId="urn:microsoft.com/office/officeart/2018/2/layout/IconVerticalSolidList"/>
    <dgm:cxn modelId="{22D8AC4A-786D-4E76-9534-5FD1AB6B8B88}" type="presParOf" srcId="{DEC369D2-2658-4695-8E49-1DC6E10B0E9C}" destId="{868B0291-34BA-4EAF-B3FD-8FCC0C3662D0}" srcOrd="2" destOrd="0" presId="urn:microsoft.com/office/officeart/2018/2/layout/IconVerticalSolidList"/>
    <dgm:cxn modelId="{9AA9515C-7E99-45B3-86FC-26F4485FB875}" type="presParOf" srcId="{DEC369D2-2658-4695-8E49-1DC6E10B0E9C}" destId="{3311F2D5-6454-4EF3-B74C-0DA6F75B87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5C231-5734-8345-9DBE-4B12EFF96E78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B935B-8064-1B4D-BB86-C6C224E5AB3A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Names were believed to hold </a:t>
          </a:r>
          <a:r>
            <a:rPr lang="en-AU" sz="3400" b="1" i="1" kern="1200" dirty="0">
              <a:solidFill>
                <a:schemeClr val="accent5"/>
              </a:solidFill>
            </a:rPr>
            <a:t>power and essence</a:t>
          </a:r>
          <a:r>
            <a:rPr lang="en-AU" sz="3400" kern="1200" dirty="0"/>
            <a:t>.</a:t>
          </a:r>
          <a:endParaRPr lang="en-US" sz="3400" kern="1200" dirty="0"/>
        </a:p>
      </dsp:txBody>
      <dsp:txXfrm>
        <a:off x="0" y="2758"/>
        <a:ext cx="6797675" cy="1881464"/>
      </dsp:txXfrm>
    </dsp:sp>
    <dsp:sp modelId="{BDAC4507-179A-664F-849B-A82FB6D88E63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2">
            <a:hueOff val="250965"/>
            <a:satOff val="-14373"/>
            <a:lumOff val="-17157"/>
            <a:alphaOff val="0"/>
          </a:schemeClr>
        </a:solidFill>
        <a:ln w="15875" cap="flat" cmpd="sng" algn="ctr">
          <a:solidFill>
            <a:schemeClr val="accent2">
              <a:hueOff val="250965"/>
              <a:satOff val="-14373"/>
              <a:lumOff val="-17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B7668-70B2-0449-BB5F-FE777A8CA404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They reflected an individual’s </a:t>
          </a:r>
          <a:r>
            <a:rPr lang="en-AU" sz="3400" b="1" i="1" kern="1200" dirty="0">
              <a:solidFill>
                <a:schemeClr val="accent5"/>
              </a:solidFill>
            </a:rPr>
            <a:t>role, identity, and relationship with the divine</a:t>
          </a:r>
          <a:r>
            <a:rPr lang="en-AU" sz="3400" kern="1200" dirty="0"/>
            <a:t>.</a:t>
          </a:r>
          <a:endParaRPr lang="en-US" sz="3400" kern="1200" dirty="0"/>
        </a:p>
      </dsp:txBody>
      <dsp:txXfrm>
        <a:off x="0" y="1884223"/>
        <a:ext cx="6797675" cy="1881464"/>
      </dsp:txXfrm>
    </dsp:sp>
    <dsp:sp modelId="{738663F7-23BA-3A40-A5E3-54D90311A6E5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2">
            <a:hueOff val="501931"/>
            <a:satOff val="-28745"/>
            <a:lumOff val="-34315"/>
            <a:alphaOff val="0"/>
          </a:schemeClr>
        </a:solidFill>
        <a:ln w="15875" cap="flat" cmpd="sng" algn="ctr">
          <a:solidFill>
            <a:schemeClr val="accent2">
              <a:hueOff val="501931"/>
              <a:satOff val="-28745"/>
              <a:lumOff val="-343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BEF9A-2568-4440-A708-5F8DE6A02E4E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Example: name "Amenhotep IV" and its meaning –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"Amun is Satisfied"</a:t>
          </a:r>
          <a:endParaRPr lang="en-US" sz="3400" kern="1200" dirty="0"/>
        </a:p>
      </dsp:txBody>
      <dsp:txXfrm>
        <a:off x="0" y="3765688"/>
        <a:ext cx="6797675" cy="1881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07ADD-865F-4051-BE4E-C62E8D1875AD}">
      <dsp:nvSpPr>
        <dsp:cNvPr id="0" name=""/>
        <dsp:cNvSpPr/>
      </dsp:nvSpPr>
      <dsp:spPr>
        <a:xfrm>
          <a:off x="0" y="491"/>
          <a:ext cx="10058399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F8B2E-F68E-4B3A-8A2E-8D127537E38E}">
      <dsp:nvSpPr>
        <dsp:cNvPr id="0" name=""/>
        <dsp:cNvSpPr/>
      </dsp:nvSpPr>
      <dsp:spPr>
        <a:xfrm>
          <a:off x="347648" y="259072"/>
          <a:ext cx="632087" cy="632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18AD3-5DF5-4792-AFD5-5CBC8D162382}">
      <dsp:nvSpPr>
        <dsp:cNvPr id="0" name=""/>
        <dsp:cNvSpPr/>
      </dsp:nvSpPr>
      <dsp:spPr>
        <a:xfrm>
          <a:off x="1327384" y="491"/>
          <a:ext cx="873101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1" kern="1200"/>
            <a:t>Personal Religious Beliefs:</a:t>
          </a:r>
          <a:r>
            <a:rPr lang="en-AU" sz="2500" kern="1200"/>
            <a:t> Amenhotep IV’s devotion to the sun god Aten.</a:t>
          </a:r>
          <a:endParaRPr lang="en-US" sz="2500" kern="1200"/>
        </a:p>
      </dsp:txBody>
      <dsp:txXfrm>
        <a:off x="1327384" y="491"/>
        <a:ext cx="8731015" cy="1149250"/>
      </dsp:txXfrm>
    </dsp:sp>
    <dsp:sp modelId="{70EDAAAE-81E5-4C57-BFC4-01D3001D9F62}">
      <dsp:nvSpPr>
        <dsp:cNvPr id="0" name=""/>
        <dsp:cNvSpPr/>
      </dsp:nvSpPr>
      <dsp:spPr>
        <a:xfrm>
          <a:off x="0" y="1437054"/>
          <a:ext cx="10058399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BE642-BA1E-4ABC-B95D-501BC46A8C59}">
      <dsp:nvSpPr>
        <dsp:cNvPr id="0" name=""/>
        <dsp:cNvSpPr/>
      </dsp:nvSpPr>
      <dsp:spPr>
        <a:xfrm>
          <a:off x="347648" y="1695636"/>
          <a:ext cx="632087" cy="632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01592-A180-4F0F-B603-757953C78705}">
      <dsp:nvSpPr>
        <dsp:cNvPr id="0" name=""/>
        <dsp:cNvSpPr/>
      </dsp:nvSpPr>
      <dsp:spPr>
        <a:xfrm>
          <a:off x="1327384" y="1437054"/>
          <a:ext cx="873101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1" kern="1200"/>
            <a:t>Political and Ideological Shift:</a:t>
          </a:r>
          <a:r>
            <a:rPr lang="en-AU" sz="2500" kern="1200"/>
            <a:t> Promotion of monotheism and rejection of traditional polytheistic beliefs.</a:t>
          </a:r>
          <a:endParaRPr lang="en-US" sz="2500" kern="1200"/>
        </a:p>
      </dsp:txBody>
      <dsp:txXfrm>
        <a:off x="1327384" y="1437054"/>
        <a:ext cx="8731015" cy="1149250"/>
      </dsp:txXfrm>
    </dsp:sp>
    <dsp:sp modelId="{05CFDC77-A5F9-4821-B945-32B246AA0529}">
      <dsp:nvSpPr>
        <dsp:cNvPr id="0" name=""/>
        <dsp:cNvSpPr/>
      </dsp:nvSpPr>
      <dsp:spPr>
        <a:xfrm>
          <a:off x="0" y="2873618"/>
          <a:ext cx="10058399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30B08-E59B-4A46-B216-0544B9B8D889}">
      <dsp:nvSpPr>
        <dsp:cNvPr id="0" name=""/>
        <dsp:cNvSpPr/>
      </dsp:nvSpPr>
      <dsp:spPr>
        <a:xfrm>
          <a:off x="347648" y="3132199"/>
          <a:ext cx="632087" cy="632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1F2D5-6454-4EF3-B74C-0DA6F75B87D9}">
      <dsp:nvSpPr>
        <dsp:cNvPr id="0" name=""/>
        <dsp:cNvSpPr/>
      </dsp:nvSpPr>
      <dsp:spPr>
        <a:xfrm>
          <a:off x="1327384" y="2873618"/>
          <a:ext cx="873101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b="1" kern="1200"/>
            <a:t>Symbolic Representation:</a:t>
          </a:r>
          <a:r>
            <a:rPr lang="en-AU" sz="2500" kern="1200"/>
            <a:t> Akhenaten ("Effective for Aten") reflects his new religious focus.</a:t>
          </a:r>
          <a:endParaRPr lang="en-US" sz="2500" kern="1200"/>
        </a:p>
      </dsp:txBody>
      <dsp:txXfrm>
        <a:off x="1327384" y="2873618"/>
        <a:ext cx="8731015" cy="114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7/2/24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nIK5RryfZ4&amp;ab_channel=Biographic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400" dirty="0"/>
              <a:t>A New Name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82397-4434-23FE-9A4C-A71869EC5254}"/>
              </a:ext>
            </a:extLst>
          </p:cNvPr>
          <p:cNvSpPr txBox="1"/>
          <p:nvPr/>
        </p:nvSpPr>
        <p:spPr>
          <a:xfrm>
            <a:off x="6729999" y="4398898"/>
            <a:ext cx="436694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GOAL/S:  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Identify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the reasons for the name change</a:t>
            </a:r>
          </a:p>
          <a:p>
            <a:pPr>
              <a:spcAft>
                <a:spcPts val="600"/>
              </a:spcAft>
            </a:pP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Analyse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evidence sources</a:t>
            </a:r>
            <a:endParaRPr lang="en-US" sz="28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627" y="6453741"/>
            <a:ext cx="4829101" cy="3731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Week 1, Lesson 3</a:t>
            </a:r>
          </a:p>
        </p:txBody>
      </p:sp>
      <p:pic>
        <p:nvPicPr>
          <p:cNvPr id="4" name="Picture 2" descr="King Amenhotep IV &quot;Akhenaten&quot; Facts | Amenhotep IV History | Akhenaten Tomb">
            <a:extLst>
              <a:ext uri="{FF2B5EF4-FFF2-40B4-BE49-F238E27FC236}">
                <a16:creationId xmlns:a16="http://schemas.microsoft.com/office/drawing/2014/main" id="{7A2F170B-DC73-FE46-21D0-27224B0F0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4" r="24909"/>
          <a:stretch/>
        </p:blipFill>
        <p:spPr bwMode="auto">
          <a:xfrm>
            <a:off x="1002234" y="1553377"/>
            <a:ext cx="5391799" cy="452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9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E561E-5AC8-15DD-FC58-1DEE36E1F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Importance of names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DAC6C5-43AA-7B5F-D5FD-ACB3B48A0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33326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17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544E-F050-269B-597C-FDE03C4B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name change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7E570B-A582-0DE1-917B-9763ADE027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077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4A7DA-0687-E703-F15C-C7894A48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ACTIVITY - Discussion</a:t>
            </a:r>
          </a:p>
        </p:txBody>
      </p:sp>
      <p:pic>
        <p:nvPicPr>
          <p:cNvPr id="5" name="Picture 4" descr="Sticky notes on a wall">
            <a:extLst>
              <a:ext uri="{FF2B5EF4-FFF2-40B4-BE49-F238E27FC236}">
                <a16:creationId xmlns:a16="http://schemas.microsoft.com/office/drawing/2014/main" id="{0EBA89FF-D9FC-AA6B-479A-FFB536CB6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11" r="23873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C933-6189-D6B3-F651-65614E35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sz="2800" dirty="0"/>
              <a:t>Discuss the following questions in pairs/groups</a:t>
            </a:r>
          </a:p>
          <a:p>
            <a:r>
              <a:rPr lang="en-US" sz="2800" u="sng" dirty="0"/>
              <a:t>Write your answers on a STICKY NOTE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/>
              <a:t>What is the importance of names in culture and society?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AU" sz="2800" dirty="0"/>
              <a:t>What are the implications/effects of his name change?</a:t>
            </a:r>
            <a:endParaRPr lang="en-US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1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2C60-EE71-8179-4729-8AC49397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– Impacts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3ACC-D0AC-42D3-5CE1-E1152E93B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sz="3200" b="1" u="sng" dirty="0"/>
              <a:t>Religious Impact:</a:t>
            </a:r>
            <a:endParaRPr lang="en-AU" sz="32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dirty="0"/>
              <a:t>Promotion of </a:t>
            </a:r>
            <a:r>
              <a:rPr lang="en-AU" sz="3200" b="1" dirty="0" err="1"/>
              <a:t>Atenism</a:t>
            </a:r>
            <a:r>
              <a:rPr lang="en-AU" sz="3200" b="1" dirty="0"/>
              <a:t>:</a:t>
            </a:r>
            <a:r>
              <a:rPr lang="en-AU" sz="3200" dirty="0"/>
              <a:t> Akhenaten's name change symbolised his </a:t>
            </a:r>
            <a:r>
              <a:rPr lang="en-AU" sz="3200" b="1" i="1" u="sng" dirty="0">
                <a:solidFill>
                  <a:schemeClr val="accent5"/>
                </a:solidFill>
              </a:rPr>
              <a:t>dedication to the worship </a:t>
            </a:r>
            <a:r>
              <a:rPr lang="en-AU" sz="3200" dirty="0"/>
              <a:t>of the sun disk Aten as the supreme deity.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200" dirty="0"/>
              <a:t>This shift marked a </a:t>
            </a:r>
            <a:r>
              <a:rPr lang="en-AU" sz="3200" b="1" i="1" u="sng" dirty="0">
                <a:solidFill>
                  <a:schemeClr val="accent5"/>
                </a:solidFill>
              </a:rPr>
              <a:t>departure from the traditional polytheistic Egyptian religion</a:t>
            </a:r>
            <a:r>
              <a:rPr lang="en-AU" sz="3200" dirty="0"/>
              <a:t> </a:t>
            </a:r>
            <a:r>
              <a:rPr lang="en-AU" sz="3200" dirty="0" err="1"/>
              <a:t>centered</a:t>
            </a:r>
            <a:r>
              <a:rPr lang="en-AU" sz="3200" dirty="0"/>
              <a:t> around Amun and other gods.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i="1" u="sng" dirty="0" err="1">
                <a:solidFill>
                  <a:schemeClr val="accent5"/>
                </a:solidFill>
              </a:rPr>
              <a:t>Atenism</a:t>
            </a:r>
            <a:r>
              <a:rPr lang="en-AU" sz="3200" b="1" i="1" u="sng" dirty="0">
                <a:solidFill>
                  <a:schemeClr val="accent5"/>
                </a:solidFill>
              </a:rPr>
              <a:t> emphasised monotheism </a:t>
            </a:r>
            <a:r>
              <a:rPr lang="en-AU" sz="3200" dirty="0"/>
              <a:t>and the belief in a single, universal god.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1504D-0D3F-7AE6-3607-7254BEA13D21}"/>
              </a:ext>
            </a:extLst>
          </p:cNvPr>
          <p:cNvSpPr txBox="1"/>
          <p:nvPr/>
        </p:nvSpPr>
        <p:spPr>
          <a:xfrm>
            <a:off x="8948058" y="204355"/>
            <a:ext cx="282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chemeClr val="accent5"/>
                </a:solidFill>
              </a:rPr>
              <a:t>SUMMARISE</a:t>
            </a:r>
          </a:p>
        </p:txBody>
      </p:sp>
    </p:spTree>
    <p:extLst>
      <p:ext uri="{BB962C8B-B14F-4D97-AF65-F5344CB8AC3E}">
        <p14:creationId xmlns:p14="http://schemas.microsoft.com/office/powerpoint/2010/main" val="271591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2C60-EE71-8179-4729-8AC49397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– Impacts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3ACC-D0AC-42D3-5CE1-E1152E93B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3200" b="1" u="sng" dirty="0"/>
              <a:t>Cultural and Political Impact:</a:t>
            </a:r>
            <a:endParaRPr lang="en-AU" sz="32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dirty="0"/>
              <a:t>Centralization of Power:</a:t>
            </a:r>
            <a:r>
              <a:rPr lang="en-AU" sz="2800" dirty="0"/>
              <a:t> The name change reflected Akhenaten's </a:t>
            </a:r>
            <a:r>
              <a:rPr lang="en-AU" sz="2800" b="1" i="1" u="sng" dirty="0">
                <a:solidFill>
                  <a:schemeClr val="accent5"/>
                </a:solidFill>
              </a:rPr>
              <a:t>attempt to centralise religious and political authority</a:t>
            </a:r>
            <a:r>
              <a:rPr lang="en-AU" sz="2800" dirty="0"/>
              <a:t>. By emphasizing his role as the sole intermediary between Aten and the people, Akhenaten consolidated power within himself and his immediate family.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dirty="0"/>
              <a:t>Changes in Art and Iconography:</a:t>
            </a:r>
            <a:r>
              <a:rPr lang="en-AU" sz="2800" dirty="0"/>
              <a:t> The </a:t>
            </a:r>
            <a:r>
              <a:rPr lang="en-AU" sz="2800" b="1" i="1" u="sng" dirty="0">
                <a:solidFill>
                  <a:schemeClr val="accent5"/>
                </a:solidFill>
              </a:rPr>
              <a:t>shift in religious focus influenced Egyptian art and iconography</a:t>
            </a:r>
            <a:r>
              <a:rPr lang="en-AU" sz="2800" dirty="0"/>
              <a:t>. Art during Akhenaten's reign depicted naturalistic scenes and emphasised the rays of the sun disk, reflecting the new religious ideology.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1504D-0D3F-7AE6-3607-7254BEA13D21}"/>
              </a:ext>
            </a:extLst>
          </p:cNvPr>
          <p:cNvSpPr txBox="1"/>
          <p:nvPr/>
        </p:nvSpPr>
        <p:spPr>
          <a:xfrm>
            <a:off x="8948058" y="204355"/>
            <a:ext cx="282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chemeClr val="accent5"/>
                </a:solidFill>
              </a:rPr>
              <a:t>SUMMARISE</a:t>
            </a:r>
          </a:p>
        </p:txBody>
      </p:sp>
    </p:spTree>
    <p:extLst>
      <p:ext uri="{BB962C8B-B14F-4D97-AF65-F5344CB8AC3E}">
        <p14:creationId xmlns:p14="http://schemas.microsoft.com/office/powerpoint/2010/main" val="309420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2C60-EE71-8179-4729-8AC49397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– Impacts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3ACC-D0AC-42D3-5CE1-E1152E93B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b="1" u="sng" dirty="0"/>
              <a:t>Legacy and Historical Impact:</a:t>
            </a:r>
            <a:endParaRPr lang="en-AU" sz="24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dirty="0"/>
              <a:t>Amarna Period:</a:t>
            </a:r>
            <a:r>
              <a:rPr lang="en-AU" sz="2400" dirty="0"/>
              <a:t> The name change is closely associated with the Amarna Period, characterised by significant changes in art, religion, and royal practice. This period </a:t>
            </a:r>
            <a:r>
              <a:rPr lang="en-AU" sz="2400" b="1" i="1" u="sng" dirty="0">
                <a:solidFill>
                  <a:schemeClr val="accent5"/>
                </a:solidFill>
              </a:rPr>
              <a:t>represents a distinct phase in Egyptian history marked by Akhenaten's religious reforms and the establishment of </a:t>
            </a:r>
            <a:r>
              <a:rPr lang="en-AU" sz="2400" b="1" i="1" u="sng" dirty="0" err="1">
                <a:solidFill>
                  <a:schemeClr val="accent5"/>
                </a:solidFill>
              </a:rPr>
              <a:t>Akhetaten</a:t>
            </a:r>
            <a:r>
              <a:rPr lang="en-AU" sz="2400" b="1" i="1" u="sng" dirty="0">
                <a:solidFill>
                  <a:schemeClr val="accent5"/>
                </a:solidFill>
              </a:rPr>
              <a:t> (Amarna) as the new capital.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dirty="0"/>
              <a:t>Aftermath and Reversal:</a:t>
            </a:r>
            <a:r>
              <a:rPr lang="en-AU" sz="2400" dirty="0"/>
              <a:t> After Akhenaten's death, his reforms were largely reversed, and Egypt returned to its traditional religious practices. However, the Amarna Period left a lasting impact on Egyptian art and religious thought, influencing subsequent pharaohs and religious developments.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1504D-0D3F-7AE6-3607-7254BEA13D21}"/>
              </a:ext>
            </a:extLst>
          </p:cNvPr>
          <p:cNvSpPr txBox="1"/>
          <p:nvPr/>
        </p:nvSpPr>
        <p:spPr>
          <a:xfrm>
            <a:off x="8948058" y="204355"/>
            <a:ext cx="282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chemeClr val="accent5"/>
                </a:solidFill>
              </a:rPr>
              <a:t>SUMMARISE</a:t>
            </a:r>
          </a:p>
        </p:txBody>
      </p:sp>
    </p:spTree>
    <p:extLst>
      <p:ext uri="{BB962C8B-B14F-4D97-AF65-F5344CB8AC3E}">
        <p14:creationId xmlns:p14="http://schemas.microsoft.com/office/powerpoint/2010/main" val="143791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2C60-EE71-8179-4729-8AC49397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– Impacts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3ACC-D0AC-42D3-5CE1-E1152E93B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b="1" u="sng" dirty="0"/>
              <a:t>Historiographical Impact:</a:t>
            </a:r>
            <a:endParaRPr lang="en-AU" sz="28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dirty="0"/>
              <a:t>Scholarly Interest:</a:t>
            </a:r>
            <a:r>
              <a:rPr lang="en-AU" sz="2800" dirty="0"/>
              <a:t> The name change and Akhenaten's reign have attracted considerable scholarly interest due to their unique religious and cultural implications. </a:t>
            </a:r>
            <a:r>
              <a:rPr lang="en-AU" sz="2800" b="1" i="1" u="sng" dirty="0">
                <a:solidFill>
                  <a:schemeClr val="accent5"/>
                </a:solidFill>
              </a:rPr>
              <a:t>Historians and archaeologists study Akhenaten's reign to understand the dynamics of religious change, royal authority, and artistic expression in ancient Egypt.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1504D-0D3F-7AE6-3607-7254BEA13D21}"/>
              </a:ext>
            </a:extLst>
          </p:cNvPr>
          <p:cNvSpPr txBox="1"/>
          <p:nvPr/>
        </p:nvSpPr>
        <p:spPr>
          <a:xfrm>
            <a:off x="8948058" y="204355"/>
            <a:ext cx="282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chemeClr val="accent5"/>
                </a:solidFill>
              </a:rPr>
              <a:t>SUMMARISE</a:t>
            </a:r>
          </a:p>
        </p:txBody>
      </p:sp>
    </p:spTree>
    <p:extLst>
      <p:ext uri="{BB962C8B-B14F-4D97-AF65-F5344CB8AC3E}">
        <p14:creationId xmlns:p14="http://schemas.microsoft.com/office/powerpoint/2010/main" val="55468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1C8C-B5B2-BEE0-ED85-B65B5C290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Watch the following: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791FC-2647-56B0-2B1B-355E4DEB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Documentary: </a:t>
            </a:r>
            <a:br>
              <a:rPr lang="en-US" dirty="0"/>
            </a:br>
            <a:r>
              <a:rPr lang="en-US" dirty="0">
                <a:hlinkClick r:id="rId2"/>
              </a:rPr>
              <a:t>https://www.youtube.com/watch?v=qnIK5RryfZ4&amp;ab_channel=Biographics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60340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6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DA97FB"/>
      </a:accent1>
      <a:accent2>
        <a:srgbClr val="925FFD"/>
      </a:accent2>
      <a:accent3>
        <a:srgbClr val="521B92"/>
      </a:accent3>
      <a:accent4>
        <a:srgbClr val="E89CFF"/>
      </a:accent4>
      <a:accent5>
        <a:srgbClr val="A84BE1"/>
      </a:accent5>
      <a:accent6>
        <a:srgbClr val="8838E6"/>
      </a:accent6>
      <a:hlink>
        <a:srgbClr val="300A99"/>
      </a:hlink>
      <a:folHlink>
        <a:srgbClr val="6E5CA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{36CBF037-A368-844E-AAD3-A3BE395EBCEA}tf16401369</Template>
  <TotalTime>428</TotalTime>
  <Words>490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A New Name</vt:lpstr>
      <vt:lpstr>Importance of names</vt:lpstr>
      <vt:lpstr>Reasons for name change</vt:lpstr>
      <vt:lpstr>ACTIVITY - Discussion</vt:lpstr>
      <vt:lpstr>ACTIVITY – Impacts </vt:lpstr>
      <vt:lpstr>ACTIVITY – Impacts </vt:lpstr>
      <vt:lpstr>ACTIVITY – Impacts </vt:lpstr>
      <vt:lpstr>ACTIVITY – Impacts </vt:lpstr>
      <vt:lpstr>Watch the following: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202</cp:revision>
  <dcterms:created xsi:type="dcterms:W3CDTF">2022-07-13T05:26:46Z</dcterms:created>
  <dcterms:modified xsi:type="dcterms:W3CDTF">2024-07-02T06:18:44Z</dcterms:modified>
</cp:coreProperties>
</file>