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90" r:id="rId3"/>
    <p:sldId id="291" r:id="rId4"/>
    <p:sldId id="292" r:id="rId5"/>
    <p:sldId id="293" r:id="rId6"/>
    <p:sldId id="305" r:id="rId7"/>
    <p:sldId id="294" r:id="rId8"/>
    <p:sldId id="295" r:id="rId9"/>
    <p:sldId id="296" r:id="rId10"/>
    <p:sldId id="297" r:id="rId11"/>
    <p:sldId id="298" r:id="rId12"/>
    <p:sldId id="299" r:id="rId13"/>
    <p:sldId id="300" r:id="rId14"/>
    <p:sldId id="301" r:id="rId15"/>
    <p:sldId id="302" r:id="rId16"/>
    <p:sldId id="303" r:id="rId17"/>
    <p:sldId id="304"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2097"/>
  </p:normalViewPr>
  <p:slideViewPr>
    <p:cSldViewPr snapToGrid="0" snapToObjects="1">
      <p:cViewPr varScale="1">
        <p:scale>
          <a:sx n="93" d="100"/>
          <a:sy n="93"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5/27/24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5/27/24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5/27/24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5/27/24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5/27/24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5/27/24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5/27/24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5/27/24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vUA3MbqdkDI&amp;ab_channel=CaptivatingHisto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hO1tzmi1V5g&amp;ab_channel=NationalGeographic"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Egypt – Ancient </a:t>
            </a:r>
            <a:r>
              <a:rPr lang="en-US" sz="7400" dirty="0" err="1"/>
              <a:t>Civilisations</a:t>
            </a:r>
            <a:endParaRPr lang="en-US" sz="7400" dirty="0"/>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Identify and describe</a:t>
            </a:r>
            <a:r>
              <a:rPr lang="en-US" sz="2800" dirty="0">
                <a:solidFill>
                  <a:schemeClr val="accent5">
                    <a:lumMod val="75000"/>
                  </a:schemeClr>
                </a:solidFill>
              </a:rPr>
              <a:t> the Ancient Egyptian </a:t>
            </a:r>
            <a:r>
              <a:rPr lang="en-US" sz="2800">
                <a:solidFill>
                  <a:schemeClr val="accent5">
                    <a:lumMod val="75000"/>
                  </a:schemeClr>
                </a:solidFill>
              </a:rPr>
              <a:t>Civilisations</a:t>
            </a:r>
            <a:endParaRPr lang="en-US" sz="2800"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7, Lesson 1</a:t>
            </a:r>
          </a:p>
        </p:txBody>
      </p:sp>
      <p:pic>
        <p:nvPicPr>
          <p:cNvPr id="2" name="Picture 6" descr="mage result for ancient egypt">
            <a:extLst>
              <a:ext uri="{FF2B5EF4-FFF2-40B4-BE49-F238E27FC236}">
                <a16:creationId xmlns:a16="http://schemas.microsoft.com/office/drawing/2014/main" id="{E0911E46-27BB-DF1F-3EDC-4E0ABDC34B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89" r="19628"/>
          <a:stretch/>
        </p:blipFill>
        <p:spPr bwMode="auto">
          <a:xfrm>
            <a:off x="521955" y="902440"/>
            <a:ext cx="5702651" cy="497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000" b="1" i="0" dirty="0">
                <a:solidFill>
                  <a:srgbClr val="0D0D0D"/>
                </a:solidFill>
                <a:effectLst/>
                <a:highlight>
                  <a:srgbClr val="FFFFFF"/>
                </a:highlight>
                <a:latin typeface="Söhne"/>
              </a:rPr>
              <a:t>First Intermediate Period (c. 2181–2055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7th to 11th (early part)</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Period of political fragmentation and social upheaval.</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Decline in central authority, regional rulers (nomarchs) gain power, and reduced monumental building activities.</a:t>
            </a:r>
          </a:p>
        </p:txBody>
      </p:sp>
      <p:pic>
        <p:nvPicPr>
          <p:cNvPr id="4098" name="Picture 2" descr="Ancient Egypt's First Intermediate Period: Rise of the Middle Class">
            <a:extLst>
              <a:ext uri="{FF2B5EF4-FFF2-40B4-BE49-F238E27FC236}">
                <a16:creationId xmlns:a16="http://schemas.microsoft.com/office/drawing/2014/main" id="{4706FC43-4D24-0F86-F14B-A94E52DE6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521" y="2842087"/>
            <a:ext cx="5264331" cy="302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9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Middle Kingdom (c. 2055–1650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buFont typeface="Arial" panose="020B0604020202020204" pitchFamily="34" charset="0"/>
              <a:buChar char="•"/>
            </a:pPr>
            <a:r>
              <a:rPr lang="en-AU" b="1" dirty="0">
                <a:solidFill>
                  <a:srgbClr val="0D0D0D"/>
                </a:solidFill>
                <a:highlight>
                  <a:srgbClr val="FFFFFF"/>
                </a:highlight>
                <a:latin typeface="Söhne"/>
              </a:rPr>
              <a:t> </a:t>
            </a:r>
            <a:r>
              <a:rPr lang="en-AU" b="1" i="0" dirty="0">
                <a:solidFill>
                  <a:srgbClr val="0D0D0D"/>
                </a:solidFill>
                <a:effectLst/>
                <a:highlight>
                  <a:srgbClr val="FFFFFF"/>
                </a:highlight>
                <a:latin typeface="Söhne"/>
              </a:rPr>
              <a:t>Dynasties</a:t>
            </a:r>
            <a:r>
              <a:rPr lang="en-AU" b="0" i="0" dirty="0">
                <a:solidFill>
                  <a:srgbClr val="0D0D0D"/>
                </a:solidFill>
                <a:effectLst/>
                <a:highlight>
                  <a:srgbClr val="FFFFFF"/>
                </a:highlight>
                <a:latin typeface="Söhne"/>
              </a:rPr>
              <a:t>: 11th (late part) to 13th</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Reunification of Egypt under strong pharaohs like Mentuhotep II.</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Revival of art, literature, and monumental building; expansion of trade; and military campaigns into Nubia.</a:t>
            </a:r>
          </a:p>
          <a:p>
            <a:br>
              <a:rPr lang="en-AU" dirty="0"/>
            </a:br>
            <a:endParaRPr lang="en-AU" b="0" i="0" dirty="0">
              <a:solidFill>
                <a:srgbClr val="0D0D0D"/>
              </a:solidFill>
              <a:effectLst/>
              <a:highlight>
                <a:srgbClr val="FFFFFF"/>
              </a:highlight>
              <a:latin typeface="Söhne"/>
            </a:endParaRPr>
          </a:p>
        </p:txBody>
      </p:sp>
      <p:pic>
        <p:nvPicPr>
          <p:cNvPr id="5122" name="Picture 2" descr="Middle Kingdom Egypt: The Period of Transformation">
            <a:extLst>
              <a:ext uri="{FF2B5EF4-FFF2-40B4-BE49-F238E27FC236}">
                <a16:creationId xmlns:a16="http://schemas.microsoft.com/office/drawing/2014/main" id="{F3E35D11-A7EB-B67E-B791-92AC6AA89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732" y="2483453"/>
            <a:ext cx="5264332" cy="30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9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000" b="1" i="0" dirty="0">
                <a:solidFill>
                  <a:srgbClr val="0D0D0D"/>
                </a:solidFill>
                <a:effectLst/>
                <a:highlight>
                  <a:srgbClr val="FFFFFF"/>
                </a:highlight>
                <a:latin typeface="Söhne"/>
              </a:rPr>
              <a:t>Second Intermediate Period (c. 1650–1550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14th to 17th</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Another period of political instability, with the Hyksos, a foreign Semitic people, ruling parts of Egypt.</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Introduction of new technologies, such as horse-drawn chariots and new forms of weaponry, due to Hyksos influence.</a:t>
            </a:r>
          </a:p>
        </p:txBody>
      </p:sp>
      <p:pic>
        <p:nvPicPr>
          <p:cNvPr id="6146" name="Picture 2" descr="5.5: The First and Second Intermediate Period - Humanities LibreTexts">
            <a:extLst>
              <a:ext uri="{FF2B5EF4-FFF2-40B4-BE49-F238E27FC236}">
                <a16:creationId xmlns:a16="http://schemas.microsoft.com/office/drawing/2014/main" id="{71582893-F4AB-6C04-1EA0-668CC617A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032" y="2582780"/>
            <a:ext cx="4602863" cy="29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chemeClr val="accent1"/>
                </a:solidFill>
                <a:effectLst/>
                <a:highlight>
                  <a:srgbClr val="FFFFFF"/>
                </a:highlight>
                <a:latin typeface="Söhne"/>
              </a:rPr>
              <a:t>New Kingdom (c. 1550–1077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Dynasties</a:t>
            </a:r>
            <a:r>
              <a:rPr lang="en-AU" b="0" i="0" dirty="0">
                <a:solidFill>
                  <a:srgbClr val="0D0D0D"/>
                </a:solidFill>
                <a:effectLst/>
                <a:highlight>
                  <a:srgbClr val="FFFFFF"/>
                </a:highlight>
                <a:latin typeface="Söhne"/>
              </a:rPr>
              <a:t>: 18th to 20th</a:t>
            </a:r>
          </a:p>
          <a:p>
            <a:pPr algn="l">
              <a:buFont typeface="Arial" panose="020B0604020202020204" pitchFamily="34" charset="0"/>
              <a:buChar char="•"/>
            </a:pPr>
            <a:r>
              <a:rPr lang="en-AU" b="1" i="0" dirty="0">
                <a:solidFill>
                  <a:srgbClr val="0D0D0D"/>
                </a:solidFill>
                <a:effectLst/>
                <a:highlight>
                  <a:srgbClr val="FFFFFF"/>
                </a:highlight>
                <a:latin typeface="Söhne"/>
              </a:rPr>
              <a:t>Characteristics</a:t>
            </a:r>
            <a:r>
              <a:rPr lang="en-AU" b="0" i="0" dirty="0">
                <a:solidFill>
                  <a:srgbClr val="0D0D0D"/>
                </a:solidFill>
                <a:effectLst/>
                <a:highlight>
                  <a:srgbClr val="FFFFFF"/>
                </a:highlight>
                <a:latin typeface="Söhne"/>
              </a:rPr>
              <a:t>: Egypt becomes a major international power, marked by extensive building projects and military conquests.</a:t>
            </a:r>
          </a:p>
          <a:p>
            <a:pPr algn="l">
              <a:buFont typeface="Arial" panose="020B0604020202020204" pitchFamily="34" charset="0"/>
              <a:buChar char="•"/>
            </a:pPr>
            <a:r>
              <a:rPr lang="en-AU" b="1" i="0" dirty="0">
                <a:solidFill>
                  <a:srgbClr val="0D0D0D"/>
                </a:solidFill>
                <a:effectLst/>
                <a:highlight>
                  <a:srgbClr val="FFFFFF"/>
                </a:highlight>
                <a:latin typeface="Söhne"/>
              </a:rPr>
              <a:t>Key Developments</a:t>
            </a:r>
            <a:r>
              <a:rPr lang="en-AU" b="0" i="0" dirty="0">
                <a:solidFill>
                  <a:srgbClr val="0D0D0D"/>
                </a:solidFill>
                <a:effectLst/>
                <a:highlight>
                  <a:srgbClr val="FFFFFF"/>
                </a:highlight>
                <a:latin typeface="Söhne"/>
              </a:rPr>
              <a:t>: Construction of famous temples (e.g., Karnak and Luxor), reign of powerful pharaohs like Hatshepsut, Akhenaten, and Ramesses II, and the temporary monotheistic worship of Aten under Akhenaten.</a:t>
            </a:r>
          </a:p>
        </p:txBody>
      </p:sp>
      <p:pic>
        <p:nvPicPr>
          <p:cNvPr id="7170" name="Picture 2" descr="New Kingdom Egypt: Power, Expansion and Celebrated Pharaohs">
            <a:extLst>
              <a:ext uri="{FF2B5EF4-FFF2-40B4-BE49-F238E27FC236}">
                <a16:creationId xmlns:a16="http://schemas.microsoft.com/office/drawing/2014/main" id="{E88F026E-0581-886B-18EB-314D1AC51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113" y="2682729"/>
            <a:ext cx="5541472" cy="318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5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000" b="1" i="0" dirty="0">
                <a:solidFill>
                  <a:srgbClr val="0D0D0D"/>
                </a:solidFill>
                <a:effectLst/>
                <a:highlight>
                  <a:srgbClr val="FFFFFF"/>
                </a:highlight>
                <a:latin typeface="Söhne"/>
              </a:rPr>
              <a:t>Third Intermediate Period (c. 1077–664 BCE)</a:t>
            </a:r>
            <a:endParaRPr lang="en-AU" sz="4000" b="1" i="0" dirty="0">
              <a:solidFill>
                <a:schemeClr val="accent1"/>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marL="0" indent="0" algn="l">
              <a:buNone/>
            </a:pPr>
            <a:endParaRPr lang="en-AU" b="1" i="0" dirty="0">
              <a:solidFill>
                <a:srgbClr val="0D0D0D"/>
              </a:solidFill>
              <a:effectLst/>
              <a:highlight>
                <a:srgbClr val="FFFFFF"/>
              </a:highlight>
              <a:latin typeface="Söhne"/>
            </a:endParaRPr>
          </a:p>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21st to 25th</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Period of political fragmentation and declining central authority.</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Division of Egypt into several power </a:t>
            </a:r>
            <a:r>
              <a:rPr lang="en-AU" b="0" i="0" dirty="0" err="1">
                <a:solidFill>
                  <a:srgbClr val="0D0D0D"/>
                </a:solidFill>
                <a:effectLst/>
                <a:highlight>
                  <a:srgbClr val="FFFFFF"/>
                </a:highlight>
                <a:latin typeface="Söhne"/>
              </a:rPr>
              <a:t>centers</a:t>
            </a:r>
            <a:r>
              <a:rPr lang="en-AU" b="0" i="0" dirty="0">
                <a:solidFill>
                  <a:srgbClr val="0D0D0D"/>
                </a:solidFill>
                <a:effectLst/>
                <a:highlight>
                  <a:srgbClr val="FFFFFF"/>
                </a:highlight>
                <a:latin typeface="Söhne"/>
              </a:rPr>
              <a:t>, increasing influence of Libyan and Nubian rulers, and the eventual conquest by the Assyrians.</a:t>
            </a:r>
          </a:p>
        </p:txBody>
      </p:sp>
      <p:pic>
        <p:nvPicPr>
          <p:cNvPr id="8194" name="Picture 2" descr="Ancient Egypt's Third Intermediate Period: An Age of War">
            <a:extLst>
              <a:ext uri="{FF2B5EF4-FFF2-40B4-BE49-F238E27FC236}">
                <a16:creationId xmlns:a16="http://schemas.microsoft.com/office/drawing/2014/main" id="{74E5A48E-716B-0891-771D-24694DF17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278" y="2807368"/>
            <a:ext cx="4868401" cy="279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17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Late Period (c. 664–332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26th to 31st</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A revival of central authority and a cultural renaissance, followed by periods of foreign domination.</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a:t>
            </a:r>
            <a:r>
              <a:rPr lang="en-AU" b="0" i="0" dirty="0" err="1">
                <a:solidFill>
                  <a:srgbClr val="0D0D0D"/>
                </a:solidFill>
                <a:effectLst/>
                <a:highlight>
                  <a:srgbClr val="FFFFFF"/>
                </a:highlight>
                <a:latin typeface="Söhne"/>
              </a:rPr>
              <a:t>Saite</a:t>
            </a:r>
            <a:r>
              <a:rPr lang="en-AU" b="0" i="0" dirty="0">
                <a:solidFill>
                  <a:srgbClr val="0D0D0D"/>
                </a:solidFill>
                <a:effectLst/>
                <a:highlight>
                  <a:srgbClr val="FFFFFF"/>
                </a:highlight>
                <a:latin typeface="Söhne"/>
              </a:rPr>
              <a:t> Dynasty's efforts to restore Egyptian traditions, Persian conquest, and eventual incorporation into the Persian Empire.</a:t>
            </a:r>
          </a:p>
          <a:p>
            <a:br>
              <a:rPr lang="en-AU" dirty="0"/>
            </a:br>
            <a:endParaRPr lang="en-AU" b="0" i="0" dirty="0">
              <a:solidFill>
                <a:srgbClr val="0D0D0D"/>
              </a:solidFill>
              <a:effectLst/>
              <a:highlight>
                <a:srgbClr val="FFFFFF"/>
              </a:highlight>
              <a:latin typeface="Söhne"/>
            </a:endParaRPr>
          </a:p>
        </p:txBody>
      </p:sp>
      <p:pic>
        <p:nvPicPr>
          <p:cNvPr id="9218" name="Picture 2" descr="Late Period Egypt: Who Was the Last Native Pharaoh?">
            <a:extLst>
              <a:ext uri="{FF2B5EF4-FFF2-40B4-BE49-F238E27FC236}">
                <a16:creationId xmlns:a16="http://schemas.microsoft.com/office/drawing/2014/main" id="{389CEFF8-AF97-2E77-84BE-4925E5C7B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153" y="2791327"/>
            <a:ext cx="5091595" cy="292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7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Ptolemaic Period (332–30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Greek rule following Alexander the Great's conquest, establishment of the Ptolemaic Dynasty.</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Fusion of Greek and Egyptian cultures, construction of new temples, and the famous reign of Cleopatra VII.</a:t>
            </a:r>
          </a:p>
        </p:txBody>
      </p:sp>
      <p:pic>
        <p:nvPicPr>
          <p:cNvPr id="10242" name="Picture 2" descr="Egypt's Ptolemaic era witnessed the flourishing of arts &amp; sciences -  EgyptToday">
            <a:extLst>
              <a:ext uri="{FF2B5EF4-FFF2-40B4-BE49-F238E27FC236}">
                <a16:creationId xmlns:a16="http://schemas.microsoft.com/office/drawing/2014/main" id="{8E91000A-CF20-EBAD-30D1-1DF733F1D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737" y="2700436"/>
            <a:ext cx="5264331" cy="316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34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Roman Period (30 BCE–395 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Characteristics</a:t>
            </a:r>
            <a:r>
              <a:rPr lang="en-AU" b="0" i="0" dirty="0">
                <a:solidFill>
                  <a:srgbClr val="0D0D0D"/>
                </a:solidFill>
                <a:effectLst/>
                <a:highlight>
                  <a:srgbClr val="FFFFFF"/>
                </a:highlight>
                <a:latin typeface="Söhne"/>
              </a:rPr>
              <a:t>: Egypt becomes a province of the Roman Empire after Cleopatra VII's defeat.</a:t>
            </a:r>
          </a:p>
          <a:p>
            <a:pPr algn="l">
              <a:buFont typeface="Arial" panose="020B0604020202020204" pitchFamily="34" charset="0"/>
              <a:buChar char="•"/>
            </a:pPr>
            <a:r>
              <a:rPr lang="en-AU" b="1" i="0" dirty="0">
                <a:solidFill>
                  <a:srgbClr val="0D0D0D"/>
                </a:solidFill>
                <a:effectLst/>
                <a:highlight>
                  <a:srgbClr val="FFFFFF"/>
                </a:highlight>
                <a:latin typeface="Söhne"/>
              </a:rPr>
              <a:t>Key Developments</a:t>
            </a:r>
            <a:r>
              <a:rPr lang="en-AU" b="0" i="0" dirty="0">
                <a:solidFill>
                  <a:srgbClr val="0D0D0D"/>
                </a:solidFill>
                <a:effectLst/>
                <a:highlight>
                  <a:srgbClr val="FFFFFF"/>
                </a:highlight>
                <a:latin typeface="Söhne"/>
              </a:rPr>
              <a:t>: Continued blending of cultures, spread of Christianity, and gradual decline of traditional Egyptian religious practices.</a:t>
            </a:r>
          </a:p>
        </p:txBody>
      </p:sp>
      <p:pic>
        <p:nvPicPr>
          <p:cNvPr id="7" name="Picture 6">
            <a:extLst>
              <a:ext uri="{FF2B5EF4-FFF2-40B4-BE49-F238E27FC236}">
                <a16:creationId xmlns:a16="http://schemas.microsoft.com/office/drawing/2014/main" id="{22D9CE04-AF7E-E3A0-D88C-1CFD72DB4CFF}"/>
              </a:ext>
            </a:extLst>
          </p:cNvPr>
          <p:cNvPicPr>
            <a:picLocks noChangeAspect="1"/>
          </p:cNvPicPr>
          <p:nvPr/>
        </p:nvPicPr>
        <p:blipFill>
          <a:blip r:embed="rId2"/>
          <a:stretch>
            <a:fillRect/>
          </a:stretch>
        </p:blipFill>
        <p:spPr>
          <a:xfrm>
            <a:off x="8041440" y="2287694"/>
            <a:ext cx="2654300" cy="3581400"/>
          </a:xfrm>
          <a:prstGeom prst="rect">
            <a:avLst/>
          </a:prstGeom>
        </p:spPr>
      </p:pic>
    </p:spTree>
    <p:extLst>
      <p:ext uri="{BB962C8B-B14F-4D97-AF65-F5344CB8AC3E}">
        <p14:creationId xmlns:p14="http://schemas.microsoft.com/office/powerpoint/2010/main" val="345815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C328-F2B1-AC81-16EE-48B014B44131}"/>
              </a:ext>
            </a:extLst>
          </p:cNvPr>
          <p:cNvSpPr>
            <a:spLocks noGrp="1"/>
          </p:cNvSpPr>
          <p:nvPr>
            <p:ph type="title"/>
          </p:nvPr>
        </p:nvSpPr>
        <p:spPr/>
        <p:txBody>
          <a:bodyPr/>
          <a:lstStyle/>
          <a:p>
            <a:r>
              <a:rPr lang="en-US" dirty="0"/>
              <a:t>Watch the following:</a:t>
            </a:r>
          </a:p>
        </p:txBody>
      </p:sp>
      <p:sp>
        <p:nvSpPr>
          <p:cNvPr id="3" name="Content Placeholder 2">
            <a:extLst>
              <a:ext uri="{FF2B5EF4-FFF2-40B4-BE49-F238E27FC236}">
                <a16:creationId xmlns:a16="http://schemas.microsoft.com/office/drawing/2014/main" id="{4D1B7368-BCAD-2381-9394-051729EDEC59}"/>
              </a:ext>
            </a:extLst>
          </p:cNvPr>
          <p:cNvSpPr>
            <a:spLocks noGrp="1"/>
          </p:cNvSpPr>
          <p:nvPr>
            <p:ph idx="1"/>
          </p:nvPr>
        </p:nvSpPr>
        <p:spPr/>
        <p:txBody>
          <a:bodyPr/>
          <a:lstStyle/>
          <a:p>
            <a:r>
              <a:rPr lang="en-US" dirty="0">
                <a:hlinkClick r:id="rId2"/>
              </a:rPr>
              <a:t>https://www.youtube.com/watch?v=vUA3MbqdkDI&amp;ab_channel=CaptivatingHistory</a:t>
            </a:r>
            <a:r>
              <a:rPr lang="en-US" dirty="0"/>
              <a:t> </a:t>
            </a:r>
          </a:p>
        </p:txBody>
      </p:sp>
    </p:spTree>
    <p:extLst>
      <p:ext uri="{BB962C8B-B14F-4D97-AF65-F5344CB8AC3E}">
        <p14:creationId xmlns:p14="http://schemas.microsoft.com/office/powerpoint/2010/main" val="11685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45E511-4413-3A24-6001-1BF980037EDB}"/>
              </a:ext>
            </a:extLst>
          </p:cNvPr>
          <p:cNvPicPr>
            <a:picLocks noChangeAspect="1"/>
          </p:cNvPicPr>
          <p:nvPr/>
        </p:nvPicPr>
        <p:blipFill>
          <a:blip r:embed="rId2"/>
          <a:stretch>
            <a:fillRect/>
          </a:stretch>
        </p:blipFill>
        <p:spPr>
          <a:xfrm>
            <a:off x="1138645" y="0"/>
            <a:ext cx="9612086" cy="6734825"/>
          </a:xfrm>
          <a:prstGeom prst="rect">
            <a:avLst/>
          </a:prstGeom>
        </p:spPr>
      </p:pic>
    </p:spTree>
    <p:extLst>
      <p:ext uri="{BB962C8B-B14F-4D97-AF65-F5344CB8AC3E}">
        <p14:creationId xmlns:p14="http://schemas.microsoft.com/office/powerpoint/2010/main" val="215116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E859-F820-89B1-FB83-E8C1E472087A}"/>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D1CEEA3C-108E-893F-22E7-CF995CCD68CF}"/>
              </a:ext>
            </a:extLst>
          </p:cNvPr>
          <p:cNvSpPr>
            <a:spLocks noGrp="1"/>
          </p:cNvSpPr>
          <p:nvPr>
            <p:ph type="subTitle" idx="1"/>
          </p:nvPr>
        </p:nvSpPr>
        <p:spPr/>
        <p:txBody>
          <a:bodyPr/>
          <a:lstStyle/>
          <a:p>
            <a:r>
              <a:rPr lang="en-US" dirty="0">
                <a:hlinkClick r:id="rId2"/>
              </a:rPr>
              <a:t>https://www.youtube.com/watch?v=hO1tzmi1V5g&amp;ab_channel=NationalGeographic</a:t>
            </a:r>
            <a:r>
              <a:rPr lang="en-US" dirty="0"/>
              <a:t> </a:t>
            </a:r>
          </a:p>
        </p:txBody>
      </p:sp>
    </p:spTree>
    <p:extLst>
      <p:ext uri="{BB962C8B-B14F-4D97-AF65-F5344CB8AC3E}">
        <p14:creationId xmlns:p14="http://schemas.microsoft.com/office/powerpoint/2010/main" val="100040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DF60B9-A773-A047-9DFA-F0829292C056}"/>
              </a:ext>
            </a:extLst>
          </p:cNvPr>
          <p:cNvSpPr>
            <a:spLocks noGrp="1"/>
          </p:cNvSpPr>
          <p:nvPr>
            <p:ph type="title"/>
          </p:nvPr>
        </p:nvSpPr>
        <p:spPr>
          <a:xfrm>
            <a:off x="322200" y="159532"/>
            <a:ext cx="11547566" cy="4651120"/>
          </a:xfrm>
        </p:spPr>
        <p:txBody>
          <a:bodyPr vert="horz" lIns="91440" tIns="45720" rIns="91440" bIns="45720" rtlCol="0" anchor="b">
            <a:normAutofit fontScale="90000"/>
          </a:bodyPr>
          <a:lstStyle/>
          <a:p>
            <a:pPr algn="ctr"/>
            <a:r>
              <a:rPr lang="en-US" sz="3200" dirty="0">
                <a:solidFill>
                  <a:srgbClr val="FFFFFF"/>
                </a:solidFill>
              </a:rPr>
              <a:t>About 30000 years ago, the </a:t>
            </a:r>
            <a:r>
              <a:rPr lang="en-US" sz="3200" b="1" u="sng" dirty="0">
                <a:solidFill>
                  <a:srgbClr val="FFFFFF"/>
                </a:solidFill>
              </a:rPr>
              <a:t>Sahara Desert of North Africa </a:t>
            </a:r>
            <a:r>
              <a:rPr lang="en-US" sz="3200" dirty="0">
                <a:solidFill>
                  <a:srgbClr val="FFFFFF"/>
                </a:solidFill>
              </a:rPr>
              <a:t>was a grassy plain. It began to dry out around 8000 BCE. </a:t>
            </a:r>
            <a:br>
              <a:rPr lang="en-US" sz="3200" dirty="0">
                <a:solidFill>
                  <a:srgbClr val="FFFFFF"/>
                </a:solidFill>
              </a:rPr>
            </a:br>
            <a:br>
              <a:rPr lang="en-US" sz="3200" dirty="0">
                <a:solidFill>
                  <a:srgbClr val="FFFFFF"/>
                </a:solidFill>
              </a:rPr>
            </a:br>
            <a:r>
              <a:rPr lang="en-US" sz="3200" dirty="0">
                <a:solidFill>
                  <a:srgbClr val="FFFFFF"/>
                </a:solidFill>
              </a:rPr>
              <a:t>This change in climate forced people in the region to move on. Many drifted towards the area next to the </a:t>
            </a:r>
            <a:r>
              <a:rPr lang="en-US" sz="3200" b="1" u="sng" dirty="0">
                <a:solidFill>
                  <a:srgbClr val="FFFFFF"/>
                </a:solidFill>
              </a:rPr>
              <a:t>Nile River, </a:t>
            </a:r>
            <a:r>
              <a:rPr lang="en-US" sz="3200" dirty="0">
                <a:solidFill>
                  <a:srgbClr val="FFFFFF"/>
                </a:solidFill>
              </a:rPr>
              <a:t>where the land was more fertile and there was a good water supply. </a:t>
            </a:r>
            <a:br>
              <a:rPr lang="en-US" sz="3200" dirty="0">
                <a:solidFill>
                  <a:srgbClr val="FFFFFF"/>
                </a:solidFill>
              </a:rPr>
            </a:br>
            <a:br>
              <a:rPr lang="en-US" sz="3200" dirty="0">
                <a:solidFill>
                  <a:srgbClr val="FFFFFF"/>
                </a:solidFill>
              </a:rPr>
            </a:br>
            <a:r>
              <a:rPr lang="en-US" sz="3200" dirty="0">
                <a:solidFill>
                  <a:srgbClr val="FFFFFF"/>
                </a:solidFill>
              </a:rPr>
              <a:t>From this simple start developed one of the world's first </a:t>
            </a:r>
            <a:r>
              <a:rPr lang="en-US" sz="3200" dirty="0" err="1">
                <a:solidFill>
                  <a:srgbClr val="FFFFFF"/>
                </a:solidFill>
              </a:rPr>
              <a:t>civilisations</a:t>
            </a:r>
            <a:r>
              <a:rPr lang="en-US" sz="3200" dirty="0">
                <a:solidFill>
                  <a:srgbClr val="FFFFFF"/>
                </a:solidFill>
              </a:rPr>
              <a:t> - ancient Egypt. It lasted for nearly 3000 years. As the population grew, the society became more structured. Powerful rulers, called </a:t>
            </a:r>
            <a:r>
              <a:rPr lang="en-US" sz="3200" b="1" u="sng" dirty="0">
                <a:solidFill>
                  <a:srgbClr val="FFFFFF"/>
                </a:solidFill>
              </a:rPr>
              <a:t>pharaohs</a:t>
            </a:r>
            <a:r>
              <a:rPr lang="en-US" sz="3200" dirty="0">
                <a:solidFill>
                  <a:srgbClr val="FFFFFF"/>
                </a:solidFill>
              </a:rPr>
              <a:t>, expanded Egypt's territory. Huge monuments, temples and pyramids were built that would last for thousands of years.</a:t>
            </a:r>
          </a:p>
        </p:txBody>
      </p:sp>
    </p:spTree>
    <p:extLst>
      <p:ext uri="{BB962C8B-B14F-4D97-AF65-F5344CB8AC3E}">
        <p14:creationId xmlns:p14="http://schemas.microsoft.com/office/powerpoint/2010/main" val="26987820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3431C-06FB-58CF-24C1-26B8B2E0A20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u="sng" dirty="0">
                <a:solidFill>
                  <a:schemeClr val="tx1">
                    <a:lumMod val="85000"/>
                    <a:lumOff val="15000"/>
                  </a:schemeClr>
                </a:solidFill>
              </a:rPr>
              <a:t>ACTIVITY</a:t>
            </a:r>
            <a:r>
              <a:rPr lang="en-US" sz="8000" dirty="0">
                <a:solidFill>
                  <a:schemeClr val="tx1">
                    <a:lumMod val="85000"/>
                    <a:lumOff val="15000"/>
                  </a:schemeClr>
                </a:solidFill>
              </a:rPr>
              <a:t>  Ancient Egyptian Periods</a:t>
            </a:r>
          </a:p>
        </p:txBody>
      </p:sp>
      <p:sp>
        <p:nvSpPr>
          <p:cNvPr id="3" name="Content Placeholder 2">
            <a:extLst>
              <a:ext uri="{FF2B5EF4-FFF2-40B4-BE49-F238E27FC236}">
                <a16:creationId xmlns:a16="http://schemas.microsoft.com/office/drawing/2014/main" id="{E26EBE0F-D0DB-0C0F-6D55-ED2F6E5BFDE3}"/>
              </a:ext>
            </a:extLst>
          </p:cNvPr>
          <p:cNvSpPr>
            <a:spLocks noGrp="1"/>
          </p:cNvSpPr>
          <p:nvPr>
            <p:ph idx="1"/>
          </p:nvPr>
        </p:nvSpPr>
        <p:spPr>
          <a:xfrm>
            <a:off x="7870995" y="643467"/>
            <a:ext cx="3341488" cy="5054008"/>
          </a:xfrm>
        </p:spPr>
        <p:txBody>
          <a:bodyPr vert="horz" lIns="91440" tIns="45720" rIns="91440" bIns="45720" rtlCol="0" anchor="ctr">
            <a:normAutofit/>
          </a:bodyPr>
          <a:lstStyle/>
          <a:p>
            <a:pPr marL="0" indent="0">
              <a:buNone/>
            </a:pPr>
            <a:r>
              <a:rPr lang="en-US" sz="2400" cap="all" spc="200" dirty="0">
                <a:solidFill>
                  <a:schemeClr val="tx2"/>
                </a:solidFill>
                <a:latin typeface="+mj-lt"/>
              </a:rPr>
              <a:t>Using the information provided on each slide, fill in the info about the key Egyptian Periods</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7531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4FDE-4DED-EC3A-6CCA-9163A5DF025D}"/>
              </a:ext>
            </a:extLst>
          </p:cNvPr>
          <p:cNvSpPr>
            <a:spLocks noGrp="1"/>
          </p:cNvSpPr>
          <p:nvPr>
            <p:ph type="ctrTitle"/>
          </p:nvPr>
        </p:nvSpPr>
        <p:spPr/>
        <p:txBody>
          <a:bodyPr/>
          <a:lstStyle/>
          <a:p>
            <a:r>
              <a:rPr lang="en-US" dirty="0"/>
              <a:t>‘Dynasties’</a:t>
            </a:r>
          </a:p>
        </p:txBody>
      </p:sp>
      <p:sp>
        <p:nvSpPr>
          <p:cNvPr id="3" name="Subtitle 2">
            <a:extLst>
              <a:ext uri="{FF2B5EF4-FFF2-40B4-BE49-F238E27FC236}">
                <a16:creationId xmlns:a16="http://schemas.microsoft.com/office/drawing/2014/main" id="{395A8228-D8D7-7754-7C7E-4A200210E295}"/>
              </a:ext>
            </a:extLst>
          </p:cNvPr>
          <p:cNvSpPr>
            <a:spLocks noGrp="1"/>
          </p:cNvSpPr>
          <p:nvPr>
            <p:ph type="subTitle" idx="1"/>
          </p:nvPr>
        </p:nvSpPr>
        <p:spPr/>
        <p:txBody>
          <a:bodyPr>
            <a:normAutofit fontScale="92500"/>
          </a:bodyPr>
          <a:lstStyle/>
          <a:p>
            <a:r>
              <a:rPr lang="en-AU" b="0" i="0" dirty="0">
                <a:solidFill>
                  <a:schemeClr val="accent1">
                    <a:lumMod val="50000"/>
                  </a:schemeClr>
                </a:solidFill>
                <a:effectLst/>
                <a:highlight>
                  <a:srgbClr val="FFFFFF"/>
                </a:highlight>
                <a:latin typeface="Söhne"/>
              </a:rPr>
              <a:t>Each dynasty is characterized by different rulers, political changes, cultural developments, and shifts in power, contributing to the rich tapestry of ancient Egyptian history.</a:t>
            </a:r>
            <a:endParaRPr lang="en-US" dirty="0">
              <a:solidFill>
                <a:schemeClr val="accent1">
                  <a:lumMod val="50000"/>
                </a:schemeClr>
              </a:solidFill>
            </a:endParaRPr>
          </a:p>
        </p:txBody>
      </p:sp>
    </p:spTree>
    <p:extLst>
      <p:ext uri="{BB962C8B-B14F-4D97-AF65-F5344CB8AC3E}">
        <p14:creationId xmlns:p14="http://schemas.microsoft.com/office/powerpoint/2010/main" val="214091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lstStyle/>
          <a:p>
            <a:r>
              <a:rPr lang="en-AU" b="1" i="0" dirty="0">
                <a:solidFill>
                  <a:srgbClr val="0D0D0D"/>
                </a:solidFill>
                <a:effectLst/>
                <a:highlight>
                  <a:srgbClr val="FFFFFF"/>
                </a:highlight>
                <a:latin typeface="Söhne"/>
              </a:rPr>
              <a:t>Predynastic Period (c. 6000–3100 BCE)</a:t>
            </a:r>
            <a:endParaRPr lang="en-US" dirty="0"/>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Formation of early settlements and development of agricultural practices along the Nile River.</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Establishment of trade networks, emergence of distinct cultural regions, and advances in pottery and tool-making.</a:t>
            </a:r>
          </a:p>
          <a:p>
            <a:endParaRPr lang="en-US" dirty="0"/>
          </a:p>
        </p:txBody>
      </p:sp>
      <p:pic>
        <p:nvPicPr>
          <p:cNvPr id="1026" name="Picture 2" descr="Predynastic Egypt: What Was Egypt Like Before the Pyramids? (7 Facts)">
            <a:extLst>
              <a:ext uri="{FF2B5EF4-FFF2-40B4-BE49-F238E27FC236}">
                <a16:creationId xmlns:a16="http://schemas.microsoft.com/office/drawing/2014/main" id="{EAB0B405-B684-6F4E-1897-294C9112C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654" y="2502666"/>
            <a:ext cx="5136106" cy="295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Early Dynastic Period (c. 3100–2686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1st and 2nd</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Unification of Upper and Lower Egypt under the first pharaoh, Narmer.</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Centralization of political power, development of writing (hieroglyphics), and construction of early mastabas (tomb structures).</a:t>
            </a:r>
          </a:p>
        </p:txBody>
      </p:sp>
      <p:pic>
        <p:nvPicPr>
          <p:cNvPr id="2050" name="Picture 2" descr="Early Dynastic Period In Egypt - World History Encyclopedia">
            <a:extLst>
              <a:ext uri="{FF2B5EF4-FFF2-40B4-BE49-F238E27FC236}">
                <a16:creationId xmlns:a16="http://schemas.microsoft.com/office/drawing/2014/main" id="{02D01D2C-E7B5-AE18-55DD-5BE71052B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10" y="2341601"/>
            <a:ext cx="5453801" cy="363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DBC9-B0C0-25BB-5FB4-8A8C397A93F6}"/>
              </a:ext>
            </a:extLst>
          </p:cNvPr>
          <p:cNvSpPr>
            <a:spLocks noGrp="1"/>
          </p:cNvSpPr>
          <p:nvPr>
            <p:ph type="title"/>
          </p:nvPr>
        </p:nvSpPr>
        <p:spPr/>
        <p:txBody>
          <a:bodyPr>
            <a:normAutofit/>
          </a:bodyPr>
          <a:lstStyle/>
          <a:p>
            <a:pPr algn="l"/>
            <a:r>
              <a:rPr lang="en-AU" sz="4400" b="1" i="0" dirty="0">
                <a:solidFill>
                  <a:srgbClr val="0D0D0D"/>
                </a:solidFill>
                <a:effectLst/>
                <a:highlight>
                  <a:srgbClr val="FFFFFF"/>
                </a:highlight>
                <a:latin typeface="Söhne"/>
              </a:rPr>
              <a:t>Old Kingdom (c. 2686–2181 BCE)</a:t>
            </a:r>
          </a:p>
        </p:txBody>
      </p:sp>
      <p:sp>
        <p:nvSpPr>
          <p:cNvPr id="3" name="Content Placeholder 2">
            <a:extLst>
              <a:ext uri="{FF2B5EF4-FFF2-40B4-BE49-F238E27FC236}">
                <a16:creationId xmlns:a16="http://schemas.microsoft.com/office/drawing/2014/main" id="{E3FEB408-95B0-1FA8-B172-E8EA6AFB6881}"/>
              </a:ext>
            </a:extLst>
          </p:cNvPr>
          <p:cNvSpPr>
            <a:spLocks noGrp="1"/>
          </p:cNvSpPr>
          <p:nvPr>
            <p:ph idx="1"/>
          </p:nvPr>
        </p:nvSpPr>
        <p:spPr>
          <a:xfrm>
            <a:off x="1097280" y="1845734"/>
            <a:ext cx="5264331" cy="4023360"/>
          </a:xfrm>
        </p:spPr>
        <p:txBody>
          <a:bodyPr/>
          <a:lstStyle/>
          <a:p>
            <a:pPr algn="l">
              <a:buFont typeface="Arial" panose="020B0604020202020204" pitchFamily="34" charset="0"/>
              <a:buChar char="•"/>
            </a:pPr>
            <a:r>
              <a:rPr lang="en-AU" b="1" i="0" dirty="0">
                <a:solidFill>
                  <a:srgbClr val="0D0D0D"/>
                </a:solidFill>
                <a:effectLst/>
                <a:highlight>
                  <a:srgbClr val="FFFFFF"/>
                </a:highlight>
                <a:latin typeface="Söhne"/>
              </a:rPr>
              <a:t> Dynasties</a:t>
            </a:r>
            <a:r>
              <a:rPr lang="en-AU" b="0" i="0" dirty="0">
                <a:solidFill>
                  <a:srgbClr val="0D0D0D"/>
                </a:solidFill>
                <a:effectLst/>
                <a:highlight>
                  <a:srgbClr val="FFFFFF"/>
                </a:highlight>
                <a:latin typeface="Söhne"/>
              </a:rPr>
              <a:t>: 3rd to 6th</a:t>
            </a:r>
          </a:p>
          <a:p>
            <a:pPr algn="l">
              <a:buFont typeface="Arial" panose="020B0604020202020204" pitchFamily="34" charset="0"/>
              <a:buChar char="•"/>
            </a:pPr>
            <a:r>
              <a:rPr lang="en-AU" b="1" i="0" dirty="0">
                <a:solidFill>
                  <a:srgbClr val="0D0D0D"/>
                </a:solidFill>
                <a:effectLst/>
                <a:highlight>
                  <a:srgbClr val="FFFFFF"/>
                </a:highlight>
                <a:latin typeface="Söhne"/>
              </a:rPr>
              <a:t> Characteristics</a:t>
            </a:r>
            <a:r>
              <a:rPr lang="en-AU" b="0" i="0" dirty="0">
                <a:solidFill>
                  <a:srgbClr val="0D0D0D"/>
                </a:solidFill>
                <a:effectLst/>
                <a:highlight>
                  <a:srgbClr val="FFFFFF"/>
                </a:highlight>
                <a:latin typeface="Söhne"/>
              </a:rPr>
              <a:t>: Age of pyramid-building, including the Great Pyramid of Giza.</a:t>
            </a:r>
          </a:p>
          <a:p>
            <a:pPr algn="l">
              <a:buFont typeface="Arial" panose="020B0604020202020204" pitchFamily="34" charset="0"/>
              <a:buChar char="•"/>
            </a:pPr>
            <a:r>
              <a:rPr lang="en-AU" b="1" i="0" dirty="0">
                <a:solidFill>
                  <a:srgbClr val="0D0D0D"/>
                </a:solidFill>
                <a:effectLst/>
                <a:highlight>
                  <a:srgbClr val="FFFFFF"/>
                </a:highlight>
                <a:latin typeface="Söhne"/>
              </a:rPr>
              <a:t> Key Developments</a:t>
            </a:r>
            <a:r>
              <a:rPr lang="en-AU" b="0" i="0" dirty="0">
                <a:solidFill>
                  <a:srgbClr val="0D0D0D"/>
                </a:solidFill>
                <a:effectLst/>
                <a:highlight>
                  <a:srgbClr val="FFFFFF"/>
                </a:highlight>
                <a:latin typeface="Söhne"/>
              </a:rPr>
              <a:t>: Strong centralized government, advances in art and architecture, and the development of a complex religious system </a:t>
            </a:r>
            <a:r>
              <a:rPr lang="en-AU" b="0" i="0" dirty="0" err="1">
                <a:solidFill>
                  <a:srgbClr val="0D0D0D"/>
                </a:solidFill>
                <a:effectLst/>
                <a:highlight>
                  <a:srgbClr val="FFFFFF"/>
                </a:highlight>
                <a:latin typeface="Söhne"/>
              </a:rPr>
              <a:t>centered</a:t>
            </a:r>
            <a:r>
              <a:rPr lang="en-AU" b="0" i="0" dirty="0">
                <a:solidFill>
                  <a:srgbClr val="0D0D0D"/>
                </a:solidFill>
                <a:effectLst/>
                <a:highlight>
                  <a:srgbClr val="FFFFFF"/>
                </a:highlight>
                <a:latin typeface="Söhne"/>
              </a:rPr>
              <a:t> around the sun god Ra.</a:t>
            </a:r>
          </a:p>
        </p:txBody>
      </p:sp>
      <p:pic>
        <p:nvPicPr>
          <p:cNvPr id="3074" name="Picture 2" descr="Old Kingdom Egypt: Facts &amp; Overview">
            <a:extLst>
              <a:ext uri="{FF2B5EF4-FFF2-40B4-BE49-F238E27FC236}">
                <a16:creationId xmlns:a16="http://schemas.microsoft.com/office/drawing/2014/main" id="{E0C91631-FA28-5CC0-9DE6-ABE5DDAB3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11" y="2142649"/>
            <a:ext cx="5148262" cy="342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1418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395</TotalTime>
  <Words>850</Words>
  <Application>Microsoft Macintosh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Retrospect</vt:lpstr>
      <vt:lpstr>Egypt – Ancient Civilisations</vt:lpstr>
      <vt:lpstr>PowerPoint Presentation</vt:lpstr>
      <vt:lpstr>Watch the following:</vt:lpstr>
      <vt:lpstr>About 30000 years ago, the Sahara Desert of North Africa was a grassy plain. It began to dry out around 8000 BCE.   This change in climate forced people in the region to move on. Many drifted towards the area next to the Nile River, where the land was more fertile and there was a good water supply.   From this simple start developed one of the world's first civilisations - ancient Egypt. It lasted for nearly 3000 years. As the population grew, the society became more structured. Powerful rulers, called pharaohs, expanded Egypt's territory. Huge monuments, temples and pyramids were built that would last for thousands of years.</vt:lpstr>
      <vt:lpstr>ACTIVITY  Ancient Egyptian Periods</vt:lpstr>
      <vt:lpstr>‘Dynasties’</vt:lpstr>
      <vt:lpstr>Predynastic Period (c. 6000–3100 BCE)</vt:lpstr>
      <vt:lpstr>Early Dynastic Period (c. 3100–2686 BCE)</vt:lpstr>
      <vt:lpstr>Old Kingdom (c. 2686–2181 BCE)</vt:lpstr>
      <vt:lpstr>First Intermediate Period (c. 2181–2055 BCE)</vt:lpstr>
      <vt:lpstr>Middle Kingdom (c. 2055–1650 BCE)</vt:lpstr>
      <vt:lpstr>Second Intermediate Period (c. 1650–1550 BCE)</vt:lpstr>
      <vt:lpstr>New Kingdom (c. 1550–1077 BCE)</vt:lpstr>
      <vt:lpstr>Third Intermediate Period (c. 1077–664 BCE)</vt:lpstr>
      <vt:lpstr>Late Period (c. 664–332 BCE)</vt:lpstr>
      <vt:lpstr>Ptolemaic Period (332–30 BCE)</vt:lpstr>
      <vt:lpstr>Roman Period (30 BCE–395 CE)</vt:lpstr>
      <vt:lpstr>Watch the following: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151</cp:revision>
  <dcterms:created xsi:type="dcterms:W3CDTF">2022-07-13T05:26:46Z</dcterms:created>
  <dcterms:modified xsi:type="dcterms:W3CDTF">2024-05-27T00:34:07Z</dcterms:modified>
</cp:coreProperties>
</file>