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6"/>
    <p:restoredTop sz="92135"/>
  </p:normalViewPr>
  <p:slideViewPr>
    <p:cSldViewPr snapToGrid="0" snapToObjects="1">
      <p:cViewPr varScale="1">
        <p:scale>
          <a:sx n="80" d="100"/>
          <a:sy n="80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FB93F-D90E-4A0C-AF13-1D8E0E57AA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C0B797-CC99-4AD2-A2A2-26DF20D94F52}">
      <dgm:prSet/>
      <dgm:spPr/>
      <dgm:t>
        <a:bodyPr/>
        <a:lstStyle/>
        <a:p>
          <a:r>
            <a:rPr lang="en-AU" b="0" i="0"/>
            <a:t>Belief that preserving the body was essential for the soul's survival.</a:t>
          </a:r>
          <a:endParaRPr lang="en-US"/>
        </a:p>
      </dgm:t>
    </dgm:pt>
    <dgm:pt modelId="{7EFEEC9C-C555-4ED3-AD90-AD40CA049BFF}" type="parTrans" cxnId="{33ABAA94-D5A1-4E71-9561-CDCCB4CAC7FB}">
      <dgm:prSet/>
      <dgm:spPr/>
      <dgm:t>
        <a:bodyPr/>
        <a:lstStyle/>
        <a:p>
          <a:endParaRPr lang="en-US"/>
        </a:p>
      </dgm:t>
    </dgm:pt>
    <dgm:pt modelId="{588C0210-FE5D-44F0-A0E5-3D7B69A9593F}" type="sibTrans" cxnId="{33ABAA94-D5A1-4E71-9561-CDCCB4CAC7FB}">
      <dgm:prSet/>
      <dgm:spPr/>
      <dgm:t>
        <a:bodyPr/>
        <a:lstStyle/>
        <a:p>
          <a:endParaRPr lang="en-US"/>
        </a:p>
      </dgm:t>
    </dgm:pt>
    <dgm:pt modelId="{7798195D-82AF-4EB6-89F4-A689AFD65682}">
      <dgm:prSet/>
      <dgm:spPr/>
      <dgm:t>
        <a:bodyPr/>
        <a:lstStyle/>
        <a:p>
          <a:r>
            <a:rPr lang="en-AU" b="0" i="0"/>
            <a:t>Mummification allowed the deceased to be recognized in the afterlife.</a:t>
          </a:r>
          <a:endParaRPr lang="en-US"/>
        </a:p>
      </dgm:t>
    </dgm:pt>
    <dgm:pt modelId="{86CEF09A-761E-4056-8FD1-8D26C6390EF2}" type="parTrans" cxnId="{58419B9D-3CE5-4DC4-9108-090C17D4FFFD}">
      <dgm:prSet/>
      <dgm:spPr/>
      <dgm:t>
        <a:bodyPr/>
        <a:lstStyle/>
        <a:p>
          <a:endParaRPr lang="en-US"/>
        </a:p>
      </dgm:t>
    </dgm:pt>
    <dgm:pt modelId="{2904C1AF-B71A-4A9A-BE95-DA49F8B306F2}" type="sibTrans" cxnId="{58419B9D-3CE5-4DC4-9108-090C17D4FFFD}">
      <dgm:prSet/>
      <dgm:spPr/>
      <dgm:t>
        <a:bodyPr/>
        <a:lstStyle/>
        <a:p>
          <a:endParaRPr lang="en-US"/>
        </a:p>
      </dgm:t>
    </dgm:pt>
    <dgm:pt modelId="{628ADB87-64F0-4E05-93B0-9A5D78BD3404}">
      <dgm:prSet/>
      <dgm:spPr/>
      <dgm:t>
        <a:bodyPr/>
        <a:lstStyle/>
        <a:p>
          <a:r>
            <a:rPr lang="en-AU" b="0" i="0"/>
            <a:t>Protected the body from decay, symbolizing eternal life.</a:t>
          </a:r>
          <a:endParaRPr lang="en-US"/>
        </a:p>
      </dgm:t>
    </dgm:pt>
    <dgm:pt modelId="{8A341DEC-4CD2-4F71-AEE9-83B639DAD3DE}" type="parTrans" cxnId="{E3553669-6F69-4862-B3BA-866684647EC0}">
      <dgm:prSet/>
      <dgm:spPr/>
      <dgm:t>
        <a:bodyPr/>
        <a:lstStyle/>
        <a:p>
          <a:endParaRPr lang="en-US"/>
        </a:p>
      </dgm:t>
    </dgm:pt>
    <dgm:pt modelId="{EA490CB1-D825-47B9-A9FE-5C2626CF52DC}" type="sibTrans" cxnId="{E3553669-6F69-4862-B3BA-866684647EC0}">
      <dgm:prSet/>
      <dgm:spPr/>
      <dgm:t>
        <a:bodyPr/>
        <a:lstStyle/>
        <a:p>
          <a:endParaRPr lang="en-US"/>
        </a:p>
      </dgm:t>
    </dgm:pt>
    <dgm:pt modelId="{D7705F13-75B4-744A-80C2-7AE2FAEF07F8}" type="pres">
      <dgm:prSet presAssocID="{DEAFB93F-D90E-4A0C-AF13-1D8E0E57AA21}" presName="outerComposite" presStyleCnt="0">
        <dgm:presLayoutVars>
          <dgm:chMax val="5"/>
          <dgm:dir/>
          <dgm:resizeHandles val="exact"/>
        </dgm:presLayoutVars>
      </dgm:prSet>
      <dgm:spPr/>
    </dgm:pt>
    <dgm:pt modelId="{319DC5F8-0717-FA42-A816-03796C410F1F}" type="pres">
      <dgm:prSet presAssocID="{DEAFB93F-D90E-4A0C-AF13-1D8E0E57AA21}" presName="dummyMaxCanvas" presStyleCnt="0">
        <dgm:presLayoutVars/>
      </dgm:prSet>
      <dgm:spPr/>
    </dgm:pt>
    <dgm:pt modelId="{7337F7B0-6EBB-724F-8479-BAF5B3FEBBDB}" type="pres">
      <dgm:prSet presAssocID="{DEAFB93F-D90E-4A0C-AF13-1D8E0E57AA21}" presName="ThreeNodes_1" presStyleLbl="node1" presStyleIdx="0" presStyleCnt="3">
        <dgm:presLayoutVars>
          <dgm:bulletEnabled val="1"/>
        </dgm:presLayoutVars>
      </dgm:prSet>
      <dgm:spPr/>
    </dgm:pt>
    <dgm:pt modelId="{13C428EC-FB99-5240-AE1A-5AC09993355B}" type="pres">
      <dgm:prSet presAssocID="{DEAFB93F-D90E-4A0C-AF13-1D8E0E57AA21}" presName="ThreeNodes_2" presStyleLbl="node1" presStyleIdx="1" presStyleCnt="3">
        <dgm:presLayoutVars>
          <dgm:bulletEnabled val="1"/>
        </dgm:presLayoutVars>
      </dgm:prSet>
      <dgm:spPr/>
    </dgm:pt>
    <dgm:pt modelId="{5667DBAC-1D09-A34F-820B-EA3378165C0E}" type="pres">
      <dgm:prSet presAssocID="{DEAFB93F-D90E-4A0C-AF13-1D8E0E57AA21}" presName="ThreeNodes_3" presStyleLbl="node1" presStyleIdx="2" presStyleCnt="3">
        <dgm:presLayoutVars>
          <dgm:bulletEnabled val="1"/>
        </dgm:presLayoutVars>
      </dgm:prSet>
      <dgm:spPr/>
    </dgm:pt>
    <dgm:pt modelId="{BEEDAE9B-BCEA-0D44-B7FB-0DD01ADF41BB}" type="pres">
      <dgm:prSet presAssocID="{DEAFB93F-D90E-4A0C-AF13-1D8E0E57AA21}" presName="ThreeConn_1-2" presStyleLbl="fgAccFollowNode1" presStyleIdx="0" presStyleCnt="2">
        <dgm:presLayoutVars>
          <dgm:bulletEnabled val="1"/>
        </dgm:presLayoutVars>
      </dgm:prSet>
      <dgm:spPr/>
    </dgm:pt>
    <dgm:pt modelId="{B2CD3B07-0F04-BD49-9585-BCB66736953E}" type="pres">
      <dgm:prSet presAssocID="{DEAFB93F-D90E-4A0C-AF13-1D8E0E57AA21}" presName="ThreeConn_2-3" presStyleLbl="fgAccFollowNode1" presStyleIdx="1" presStyleCnt="2">
        <dgm:presLayoutVars>
          <dgm:bulletEnabled val="1"/>
        </dgm:presLayoutVars>
      </dgm:prSet>
      <dgm:spPr/>
    </dgm:pt>
    <dgm:pt modelId="{861CF98D-7388-D04F-BEA9-4FDE2C3DD805}" type="pres">
      <dgm:prSet presAssocID="{DEAFB93F-D90E-4A0C-AF13-1D8E0E57AA21}" presName="ThreeNodes_1_text" presStyleLbl="node1" presStyleIdx="2" presStyleCnt="3">
        <dgm:presLayoutVars>
          <dgm:bulletEnabled val="1"/>
        </dgm:presLayoutVars>
      </dgm:prSet>
      <dgm:spPr/>
    </dgm:pt>
    <dgm:pt modelId="{1E89ED65-1D03-9045-90A5-CB63FD149B33}" type="pres">
      <dgm:prSet presAssocID="{DEAFB93F-D90E-4A0C-AF13-1D8E0E57AA21}" presName="ThreeNodes_2_text" presStyleLbl="node1" presStyleIdx="2" presStyleCnt="3">
        <dgm:presLayoutVars>
          <dgm:bulletEnabled val="1"/>
        </dgm:presLayoutVars>
      </dgm:prSet>
      <dgm:spPr/>
    </dgm:pt>
    <dgm:pt modelId="{5559E22D-5098-5E4E-9B31-8E6149AF8227}" type="pres">
      <dgm:prSet presAssocID="{DEAFB93F-D90E-4A0C-AF13-1D8E0E57AA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F66422D-B2E7-2B4D-B4BB-B24348CCF662}" type="presOf" srcId="{DEAFB93F-D90E-4A0C-AF13-1D8E0E57AA21}" destId="{D7705F13-75B4-744A-80C2-7AE2FAEF07F8}" srcOrd="0" destOrd="0" presId="urn:microsoft.com/office/officeart/2005/8/layout/vProcess5"/>
    <dgm:cxn modelId="{091F4736-CF0F-C74C-8870-BF8FBBC19814}" type="presOf" srcId="{7798195D-82AF-4EB6-89F4-A689AFD65682}" destId="{13C428EC-FB99-5240-AE1A-5AC09993355B}" srcOrd="0" destOrd="0" presId="urn:microsoft.com/office/officeart/2005/8/layout/vProcess5"/>
    <dgm:cxn modelId="{2E6C454C-DB05-2D47-A364-A19B6660DA7F}" type="presOf" srcId="{628ADB87-64F0-4E05-93B0-9A5D78BD3404}" destId="{5559E22D-5098-5E4E-9B31-8E6149AF8227}" srcOrd="1" destOrd="0" presId="urn:microsoft.com/office/officeart/2005/8/layout/vProcess5"/>
    <dgm:cxn modelId="{E3553669-6F69-4862-B3BA-866684647EC0}" srcId="{DEAFB93F-D90E-4A0C-AF13-1D8E0E57AA21}" destId="{628ADB87-64F0-4E05-93B0-9A5D78BD3404}" srcOrd="2" destOrd="0" parTransId="{8A341DEC-4CD2-4F71-AEE9-83B639DAD3DE}" sibTransId="{EA490CB1-D825-47B9-A9FE-5C2626CF52DC}"/>
    <dgm:cxn modelId="{BCC4C971-2615-D44A-B2CA-DB5F934E1D3D}" type="presOf" srcId="{628ADB87-64F0-4E05-93B0-9A5D78BD3404}" destId="{5667DBAC-1D09-A34F-820B-EA3378165C0E}" srcOrd="0" destOrd="0" presId="urn:microsoft.com/office/officeart/2005/8/layout/vProcess5"/>
    <dgm:cxn modelId="{46072881-3CD7-8643-809B-93AEBA3AAF8A}" type="presOf" srcId="{1DC0B797-CC99-4AD2-A2A2-26DF20D94F52}" destId="{7337F7B0-6EBB-724F-8479-BAF5B3FEBBDB}" srcOrd="0" destOrd="0" presId="urn:microsoft.com/office/officeart/2005/8/layout/vProcess5"/>
    <dgm:cxn modelId="{33ABAA94-D5A1-4E71-9561-CDCCB4CAC7FB}" srcId="{DEAFB93F-D90E-4A0C-AF13-1D8E0E57AA21}" destId="{1DC0B797-CC99-4AD2-A2A2-26DF20D94F52}" srcOrd="0" destOrd="0" parTransId="{7EFEEC9C-C555-4ED3-AD90-AD40CA049BFF}" sibTransId="{588C0210-FE5D-44F0-A0E5-3D7B69A9593F}"/>
    <dgm:cxn modelId="{58419B9D-3CE5-4DC4-9108-090C17D4FFFD}" srcId="{DEAFB93F-D90E-4A0C-AF13-1D8E0E57AA21}" destId="{7798195D-82AF-4EB6-89F4-A689AFD65682}" srcOrd="1" destOrd="0" parTransId="{86CEF09A-761E-4056-8FD1-8D26C6390EF2}" sibTransId="{2904C1AF-B71A-4A9A-BE95-DA49F8B306F2}"/>
    <dgm:cxn modelId="{16FDADA8-B58B-FE4D-BBEE-ED1ABA8C12FA}" type="presOf" srcId="{2904C1AF-B71A-4A9A-BE95-DA49F8B306F2}" destId="{B2CD3B07-0F04-BD49-9585-BCB66736953E}" srcOrd="0" destOrd="0" presId="urn:microsoft.com/office/officeart/2005/8/layout/vProcess5"/>
    <dgm:cxn modelId="{B88505B2-AAC0-8241-82F0-E4AA4E04CCBC}" type="presOf" srcId="{1DC0B797-CC99-4AD2-A2A2-26DF20D94F52}" destId="{861CF98D-7388-D04F-BEA9-4FDE2C3DD805}" srcOrd="1" destOrd="0" presId="urn:microsoft.com/office/officeart/2005/8/layout/vProcess5"/>
    <dgm:cxn modelId="{D1C7F4B8-E8FF-D842-9AF6-FEB754F28869}" type="presOf" srcId="{7798195D-82AF-4EB6-89F4-A689AFD65682}" destId="{1E89ED65-1D03-9045-90A5-CB63FD149B33}" srcOrd="1" destOrd="0" presId="urn:microsoft.com/office/officeart/2005/8/layout/vProcess5"/>
    <dgm:cxn modelId="{01FD15CF-739A-DD4E-A4B3-17CE1E52FB92}" type="presOf" srcId="{588C0210-FE5D-44F0-A0E5-3D7B69A9593F}" destId="{BEEDAE9B-BCEA-0D44-B7FB-0DD01ADF41BB}" srcOrd="0" destOrd="0" presId="urn:microsoft.com/office/officeart/2005/8/layout/vProcess5"/>
    <dgm:cxn modelId="{51D130B0-E554-2B44-B30F-CCC0ABCDC9F3}" type="presParOf" srcId="{D7705F13-75B4-744A-80C2-7AE2FAEF07F8}" destId="{319DC5F8-0717-FA42-A816-03796C410F1F}" srcOrd="0" destOrd="0" presId="urn:microsoft.com/office/officeart/2005/8/layout/vProcess5"/>
    <dgm:cxn modelId="{69115909-CDAE-A746-9EA1-15239E3769C5}" type="presParOf" srcId="{D7705F13-75B4-744A-80C2-7AE2FAEF07F8}" destId="{7337F7B0-6EBB-724F-8479-BAF5B3FEBBDB}" srcOrd="1" destOrd="0" presId="urn:microsoft.com/office/officeart/2005/8/layout/vProcess5"/>
    <dgm:cxn modelId="{F6458ECA-D454-6647-9B97-3B4ACC84AAA4}" type="presParOf" srcId="{D7705F13-75B4-744A-80C2-7AE2FAEF07F8}" destId="{13C428EC-FB99-5240-AE1A-5AC09993355B}" srcOrd="2" destOrd="0" presId="urn:microsoft.com/office/officeart/2005/8/layout/vProcess5"/>
    <dgm:cxn modelId="{27E4698F-5264-4E42-A67E-5749D791A755}" type="presParOf" srcId="{D7705F13-75B4-744A-80C2-7AE2FAEF07F8}" destId="{5667DBAC-1D09-A34F-820B-EA3378165C0E}" srcOrd="3" destOrd="0" presId="urn:microsoft.com/office/officeart/2005/8/layout/vProcess5"/>
    <dgm:cxn modelId="{026F39E5-5D45-C548-B9B0-105FF2ABF38E}" type="presParOf" srcId="{D7705F13-75B4-744A-80C2-7AE2FAEF07F8}" destId="{BEEDAE9B-BCEA-0D44-B7FB-0DD01ADF41BB}" srcOrd="4" destOrd="0" presId="urn:microsoft.com/office/officeart/2005/8/layout/vProcess5"/>
    <dgm:cxn modelId="{FADDCC8F-1D72-BB45-B0DB-A1A6A8A1569C}" type="presParOf" srcId="{D7705F13-75B4-744A-80C2-7AE2FAEF07F8}" destId="{B2CD3B07-0F04-BD49-9585-BCB66736953E}" srcOrd="5" destOrd="0" presId="urn:microsoft.com/office/officeart/2005/8/layout/vProcess5"/>
    <dgm:cxn modelId="{9D5062F1-76F7-4148-952A-3ACE9227554A}" type="presParOf" srcId="{D7705F13-75B4-744A-80C2-7AE2FAEF07F8}" destId="{861CF98D-7388-D04F-BEA9-4FDE2C3DD805}" srcOrd="6" destOrd="0" presId="urn:microsoft.com/office/officeart/2005/8/layout/vProcess5"/>
    <dgm:cxn modelId="{9D5F0E05-51DE-1B44-87AA-52345F40FDF9}" type="presParOf" srcId="{D7705F13-75B4-744A-80C2-7AE2FAEF07F8}" destId="{1E89ED65-1D03-9045-90A5-CB63FD149B33}" srcOrd="7" destOrd="0" presId="urn:microsoft.com/office/officeart/2005/8/layout/vProcess5"/>
    <dgm:cxn modelId="{AD57FCF2-63D8-A34C-AAFE-A5EE3BD6BB36}" type="presParOf" srcId="{D7705F13-75B4-744A-80C2-7AE2FAEF07F8}" destId="{5559E22D-5098-5E4E-9B31-8E6149AF822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7F7B0-6EBB-724F-8479-BAF5B3FEBBDB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b="0" i="0" kern="1200"/>
            <a:t>Belief that preserving the body was essential for the soul's survival.</a:t>
          </a:r>
          <a:endParaRPr lang="en-US" sz="3000" kern="1200"/>
        </a:p>
      </dsp:txBody>
      <dsp:txXfrm>
        <a:off x="33267" y="33267"/>
        <a:ext cx="7323997" cy="1069290"/>
      </dsp:txXfrm>
    </dsp:sp>
    <dsp:sp modelId="{13C428EC-FB99-5240-AE1A-5AC09993355B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250965"/>
            <a:satOff val="-14373"/>
            <a:lumOff val="-17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b="0" i="0" kern="1200"/>
            <a:t>Mummification allowed the deceased to be recognized in the afterlife.</a:t>
          </a:r>
          <a:endParaRPr lang="en-US" sz="3000" kern="1200"/>
        </a:p>
      </dsp:txBody>
      <dsp:txXfrm>
        <a:off x="787646" y="1358394"/>
        <a:ext cx="6990440" cy="1069290"/>
      </dsp:txXfrm>
    </dsp:sp>
    <dsp:sp modelId="{5667DBAC-1D09-A34F-820B-EA3378165C0E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501931"/>
            <a:satOff val="-28745"/>
            <a:lumOff val="-343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b="0" i="0" kern="1200"/>
            <a:t>Protected the body from decay, symbolizing eternal life.</a:t>
          </a:r>
          <a:endParaRPr lang="en-US" sz="3000" kern="1200"/>
        </a:p>
      </dsp:txBody>
      <dsp:txXfrm>
        <a:off x="1542026" y="2683522"/>
        <a:ext cx="6990440" cy="1069290"/>
      </dsp:txXfrm>
    </dsp:sp>
    <dsp:sp modelId="{BEEDAE9B-BCEA-0D44-B7FB-0DD01ADF41BB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77468" y="861333"/>
        <a:ext cx="406057" cy="555559"/>
      </dsp:txXfrm>
    </dsp:sp>
    <dsp:sp modelId="{B2CD3B07-0F04-BD49-9585-BCB66736953E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6527"/>
            <a:satOff val="-78111"/>
            <a:lumOff val="-792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96527"/>
              <a:satOff val="-78111"/>
              <a:lumOff val="-7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1848" y="2178889"/>
        <a:ext cx="406057" cy="55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keh</a:t>
            </a: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AU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beh</a:t>
            </a: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AU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</a:t>
            </a: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gD0K7oH92U&amp;ab_channel=TED-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Egyptian Burials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Ancient Egyptian Burial techniques and afterlife beliefs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7, Lesson 2</a:t>
            </a:r>
          </a:p>
        </p:txBody>
      </p:sp>
      <p:pic>
        <p:nvPicPr>
          <p:cNvPr id="2" name="Picture 6" descr="mage result for ancient egypt">
            <a:extLst>
              <a:ext uri="{FF2B5EF4-FFF2-40B4-BE49-F238E27FC236}">
                <a16:creationId xmlns:a16="http://schemas.microsoft.com/office/drawing/2014/main" id="{E0911E46-27BB-DF1F-3EDC-4E0ABDC34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9" r="19628"/>
          <a:stretch/>
        </p:blipFill>
        <p:spPr bwMode="auto">
          <a:xfrm>
            <a:off x="521955" y="902440"/>
            <a:ext cx="5702651" cy="49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EADA-5F98-BA67-6F42-9D164177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Underworld/Afterlife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8225-EA63-7281-3841-2F838BB6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journey through the underworld was fraught with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deceased needed to navigate through various gates and face trials to reach the Field of Reeds, the idealized version of Egypt.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The Book of the Dead: A collection of spells, prayers, and incantations designed to help the deceased navigate the afterlife.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Personalized for each individual; placed in the tomb with the mummy.</a:t>
            </a:r>
          </a:p>
          <a:p>
            <a:pPr algn="l"/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Weighing of the Heart Ceremony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Central event in the afterlife journey; depicted in the Book of the Dead.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heart of the deceased was weighed against the feather of </a:t>
            </a:r>
            <a:r>
              <a:rPr lang="en-A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Ma'at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(truth and justice).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heart was lighter, the soul was granted eternal life. If heavier, it was devoured by </a:t>
            </a:r>
            <a:r>
              <a:rPr lang="en-A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Ammit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the soul-eating demon.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0828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eighing the Heart, Book of the Dead (Illustration) - World History  Encyclopedia">
            <a:extLst>
              <a:ext uri="{FF2B5EF4-FFF2-40B4-BE49-F238E27FC236}">
                <a16:creationId xmlns:a16="http://schemas.microsoft.com/office/drawing/2014/main" id="{614BB5F0-A979-1C5B-9013-B5684FE1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0"/>
            <a:ext cx="12192000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AEF878-7EF1-187F-2065-7D21577768EE}"/>
              </a:ext>
            </a:extLst>
          </p:cNvPr>
          <p:cNvSpPr txBox="1"/>
          <p:nvPr/>
        </p:nvSpPr>
        <p:spPr>
          <a:xfrm>
            <a:off x="3320716" y="5694947"/>
            <a:ext cx="478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Weighing the Heart – The Book of the Dead</a:t>
            </a:r>
          </a:p>
        </p:txBody>
      </p:sp>
    </p:spTree>
    <p:extLst>
      <p:ext uri="{BB962C8B-B14F-4D97-AF65-F5344CB8AC3E}">
        <p14:creationId xmlns:p14="http://schemas.microsoft.com/office/powerpoint/2010/main" val="315135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o photo description available.">
            <a:extLst>
              <a:ext uri="{FF2B5EF4-FFF2-40B4-BE49-F238E27FC236}">
                <a16:creationId xmlns:a16="http://schemas.microsoft.com/office/drawing/2014/main" id="{AC8843BC-088F-01DA-D0BB-06881223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9" y="0"/>
            <a:ext cx="8542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0C79FC-1063-75F4-BCAB-B9E8902CB831}"/>
              </a:ext>
            </a:extLst>
          </p:cNvPr>
          <p:cNvSpPr txBox="1"/>
          <p:nvPr/>
        </p:nvSpPr>
        <p:spPr>
          <a:xfrm>
            <a:off x="9102291" y="1305341"/>
            <a:ext cx="2859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The four sons of Horus</a:t>
            </a:r>
            <a:br>
              <a:rPr lang="en-AU" b="1" i="1" dirty="0"/>
            </a:br>
            <a:br>
              <a:rPr lang="en-AU" b="1" i="1" dirty="0"/>
            </a:br>
            <a:r>
              <a:rPr lang="en-AU" b="1" i="1" dirty="0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From right to left: </a:t>
            </a:r>
            <a:r>
              <a:rPr lang="en-AU" b="1" i="1" dirty="0" err="1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Imsety</a:t>
            </a:r>
            <a:r>
              <a:rPr lang="en-AU" b="1" i="1" dirty="0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AU" b="1" i="1" dirty="0" err="1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Hapi</a:t>
            </a:r>
            <a:r>
              <a:rPr lang="en-AU" b="1" i="1" dirty="0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, Duamutef and </a:t>
            </a:r>
            <a:r>
              <a:rPr lang="en-AU" b="1" i="1" dirty="0" err="1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Qebehsenuef</a:t>
            </a:r>
            <a:br>
              <a:rPr lang="en-AU" b="1" i="1" dirty="0"/>
            </a:br>
            <a:br>
              <a:rPr lang="en-AU" b="1" i="1" dirty="0"/>
            </a:br>
            <a:r>
              <a:rPr lang="en-AU" b="1" i="1" dirty="0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ystem-ui"/>
              </a:rPr>
              <a:t>Personifications of the four canopic jars, which accompanied mummified bodies</a:t>
            </a:r>
          </a:p>
          <a:p>
            <a:pPr algn="ctr"/>
            <a:endParaRPr lang="en-AU" b="1" i="1" dirty="0">
              <a:solidFill>
                <a:srgbClr val="050505"/>
              </a:solidFill>
              <a:highlight>
                <a:srgbClr val="FFFFFF"/>
              </a:highlight>
              <a:latin typeface="system-ui"/>
            </a:endParaRPr>
          </a:p>
          <a:p>
            <a:pPr algn="ctr"/>
            <a:r>
              <a:rPr lang="en-US" b="1" i="1" dirty="0"/>
              <a:t>– The Book of the Dead</a:t>
            </a:r>
          </a:p>
        </p:txBody>
      </p:sp>
    </p:spTree>
    <p:extLst>
      <p:ext uri="{BB962C8B-B14F-4D97-AF65-F5344CB8AC3E}">
        <p14:creationId xmlns:p14="http://schemas.microsoft.com/office/powerpoint/2010/main" val="411859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9FC-681E-FA36-68B0-C56314D3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Canopic Jars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71E1-082E-D9A7-30B3-5AF14FEE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Canopic jars were used to store and preserve the internal organs of the deceased during mummification.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jar held a specific organ and was associated with one of the four sons of Horus, who protected the contents.</a:t>
            </a:r>
          </a:p>
          <a:p>
            <a:pPr algn="l"/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Four Canopic Jars – the Sons of Horus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Imsety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Human-headed jar, protected the liver.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Hapy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Baboon-headed jar, protected the lungs.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Duamutef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Jackal-headed jar, protected the stomach.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Qebehsenuef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Falcon-headed jar, protected the intestine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Essential for ensuring the deceased could be reborn in the afterlife.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Organs were preserved separately to safeguard the body’s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Placed in the tomb with the mummy for protection.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5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Rare Ancient Egyptian Canopic Jars: A Set of Four Exquisite Organ  Containers fro">
            <a:extLst>
              <a:ext uri="{FF2B5EF4-FFF2-40B4-BE49-F238E27FC236}">
                <a16:creationId xmlns:a16="http://schemas.microsoft.com/office/drawing/2014/main" id="{5FDF6148-DACD-B99D-BA52-FB349D99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15" y="325125"/>
            <a:ext cx="5181601" cy="38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anopic Jars: An Integral Part of the Ancient Egyptian Mummification  Process – Laura Morelli: Art History, Art Historical Fiction, Authentic  Travel">
            <a:extLst>
              <a:ext uri="{FF2B5EF4-FFF2-40B4-BE49-F238E27FC236}">
                <a16:creationId xmlns:a16="http://schemas.microsoft.com/office/drawing/2014/main" id="{5078CAB8-CEF6-624C-B431-1DFCC8E75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20117" b="19532"/>
          <a:stretch/>
        </p:blipFill>
        <p:spPr bwMode="auto">
          <a:xfrm>
            <a:off x="320843" y="393304"/>
            <a:ext cx="5181600" cy="320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gyptian Canopic Jar Set of 4 Pieces 3.5H Jackal Falcom Human Lion">
            <a:extLst>
              <a:ext uri="{FF2B5EF4-FFF2-40B4-BE49-F238E27FC236}">
                <a16:creationId xmlns:a16="http://schemas.microsoft.com/office/drawing/2014/main" id="{C3724AC4-B667-1951-A9FF-DB652BFC4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13684"/>
          <a:stretch/>
        </p:blipFill>
        <p:spPr bwMode="auto">
          <a:xfrm>
            <a:off x="3723773" y="3070257"/>
            <a:ext cx="4744453" cy="34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0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AF66-3390-1AFE-2587-B3B10CC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Design Canopic Jars</a:t>
            </a:r>
          </a:p>
        </p:txBody>
      </p:sp>
      <p:pic>
        <p:nvPicPr>
          <p:cNvPr id="6146" name="Picture 2" descr="Egyptian Canopic Jars - CLIP STUDIO ASSETS">
            <a:extLst>
              <a:ext uri="{FF2B5EF4-FFF2-40B4-BE49-F238E27FC236}">
                <a16:creationId xmlns:a16="http://schemas.microsoft.com/office/drawing/2014/main" id="{B3283944-1D32-18B1-7867-D0C2D75A9D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487" y="2159271"/>
            <a:ext cx="6460536" cy="38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49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30FD-CA62-3632-425C-BCAA79B96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Imagine you are an archaeologist discovering a hidden tomb in Egypt.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90C03-2725-84DA-CAD0-C38D84D26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i="0" u="sng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DISCUSSION</a:t>
            </a:r>
            <a:r>
              <a:rPr lang="en-AU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: What do you think you would find inside?"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5E2-00AD-AB53-DFC9-4C6D982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of Burials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7A5D-F2D9-E6E8-CBBA-5AEBC273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Burials were crucial in Ancient Egyptian culture.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Believed to ensure safe passage to the afterlife.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Tombs filled with items needed for the next world (food, treasures, amulets).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Mummification preserved the body for the afterlife.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Involved removing internal organs, drying the body, and wrapping in linen.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Evisceration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removing internal organs (except the heart).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Natron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body dried with a natural salt.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Wrapping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body wrapped in linen strips with amulets placed between layers.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503D-4785-1F5B-379E-3510A3E0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Mummification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66442-57A4-FB13-8D0A-648BA9A4E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https://www.youtube.com/watch?v=9gD0K7oH92U&amp;ab_channel=TED-Ed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990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E7B7-22E1-B4BD-878F-0AAACAAE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Mummification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6445E-644D-F29D-1AC5-91E3D003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234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0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F86-5421-E77A-CD75-8F4217D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Tutankhamun's Tomb</a:t>
            </a:r>
            <a:r>
              <a:rPr lang="en-AU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Discovered in 1922 by Howard Carter. Rich with treasures and artifacts.</a:t>
            </a:r>
            <a:endParaRPr lang="en-US" sz="3600" dirty="0"/>
          </a:p>
        </p:txBody>
      </p:sp>
      <p:pic>
        <p:nvPicPr>
          <p:cNvPr id="1032" name="Picture 8" descr="10 things to know about the discovery of King Tut's tomb">
            <a:extLst>
              <a:ext uri="{FF2B5EF4-FFF2-40B4-BE49-F238E27FC236}">
                <a16:creationId xmlns:a16="http://schemas.microsoft.com/office/drawing/2014/main" id="{158FD49F-96C1-53FE-C0E0-EE7EF88D5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" y="1957136"/>
            <a:ext cx="5422232" cy="406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0 incredible treasures discovered in King Tut's tomb | Live Science">
            <a:extLst>
              <a:ext uri="{FF2B5EF4-FFF2-40B4-BE49-F238E27FC236}">
                <a16:creationId xmlns:a16="http://schemas.microsoft.com/office/drawing/2014/main" id="{75AF3B72-8C9B-D46D-6431-13D2B0FF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46" y="2275973"/>
            <a:ext cx="59547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1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F86-5421-E77A-CD75-8F4217D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Ramses II</a:t>
            </a:r>
            <a:r>
              <a:rPr lang="en-AU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One of Egypt's greatest pharaohs. His well-preserved mummy was found in the Valley of the Kings.</a:t>
            </a:r>
          </a:p>
        </p:txBody>
      </p:sp>
      <p:pic>
        <p:nvPicPr>
          <p:cNvPr id="2050" name="Picture 2" descr="The Tomb of Ramses II (KV 7) - -">
            <a:extLst>
              <a:ext uri="{FF2B5EF4-FFF2-40B4-BE49-F238E27FC236}">
                <a16:creationId xmlns:a16="http://schemas.microsoft.com/office/drawing/2014/main" id="{BC692659-1AAF-EFAF-01F4-698C6E08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2" y="2136322"/>
            <a:ext cx="5505708" cy="365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cient tomb of Pharaoh Ramesses II official discovered at Saqqara | Live  Science">
            <a:extLst>
              <a:ext uri="{FF2B5EF4-FFF2-40B4-BE49-F238E27FC236}">
                <a16:creationId xmlns:a16="http://schemas.microsoft.com/office/drawing/2014/main" id="{A0C5C80F-B86A-96DD-9A2F-907F560B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59" y="2431066"/>
            <a:ext cx="5317626" cy="29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0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F86-5421-E77A-CD75-8F4217D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Queen </a:t>
            </a:r>
            <a:r>
              <a:rPr lang="en-AU" sz="3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Nefertari</a:t>
            </a:r>
            <a:r>
              <a:rPr lang="en-AU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Her beautifully decorated tomb in the Valley of the Queens is famous for its stunning wall paintings.</a:t>
            </a:r>
          </a:p>
        </p:txBody>
      </p:sp>
      <p:pic>
        <p:nvPicPr>
          <p:cNvPr id="3074" name="Picture 2" descr="The Tomb of Queen Nefertari 2024 - Egypt Fun Tours">
            <a:extLst>
              <a:ext uri="{FF2B5EF4-FFF2-40B4-BE49-F238E27FC236}">
                <a16:creationId xmlns:a16="http://schemas.microsoft.com/office/drawing/2014/main" id="{26DAE2CD-3CEE-BC5F-BC8E-42559052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80" y="2450431"/>
            <a:ext cx="60960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isiting Queen Nefertari's Tomb: is it really worth the money? — Walk My  World">
            <a:extLst>
              <a:ext uri="{FF2B5EF4-FFF2-40B4-BE49-F238E27FC236}">
                <a16:creationId xmlns:a16="http://schemas.microsoft.com/office/drawing/2014/main" id="{C33998DD-D2ED-8E50-B4FA-61EEA37A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91" y="1766786"/>
            <a:ext cx="3843689" cy="48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97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EADA-5F98-BA67-6F42-9D164177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Concept of the Soul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8225-EA63-7281-3841-2F838BB6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Ancient Egyptians believed in a life after death, where the soul would journey to the afterlife.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afterlife was considered a continuation of one's earthly life, but in an idealized form.</a:t>
            </a:r>
            <a:b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AU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Ka (spirit)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Vital essence that stayed near the body; needed offerings to survive.</a:t>
            </a:r>
            <a:b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 (personality)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Unique characteristics of the individual; depicted as a bird with a human head.</a:t>
            </a:r>
            <a:b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Akh (immortal self)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transformed, glorified state of the soul; achieved after successful journey through the underworld.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36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407</TotalTime>
  <Words>659</Words>
  <Application>Microsoft Macintosh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system-ui</vt:lpstr>
      <vt:lpstr>Retrospect</vt:lpstr>
      <vt:lpstr>Egyptian Burials</vt:lpstr>
      <vt:lpstr>Imagine you are an archaeologist discovering a hidden tomb in Egypt.</vt:lpstr>
      <vt:lpstr>Importance of Burials</vt:lpstr>
      <vt:lpstr>Mummification</vt:lpstr>
      <vt:lpstr>Mummification</vt:lpstr>
      <vt:lpstr>Tutankhamun's Tomb: Discovered in 1922 by Howard Carter. Rich with treasures and artifacts.</vt:lpstr>
      <vt:lpstr>Ramses II: One of Egypt's greatest pharaohs. His well-preserved mummy was found in the Valley of the Kings.</vt:lpstr>
      <vt:lpstr>Queen Nefertari: Her beautifully decorated tomb in the Valley of the Queens is famous for its stunning wall paintings.</vt:lpstr>
      <vt:lpstr>The Concept of the Soul</vt:lpstr>
      <vt:lpstr>The Underworld/Afterlife</vt:lpstr>
      <vt:lpstr>PowerPoint Presentation</vt:lpstr>
      <vt:lpstr>PowerPoint Presentation</vt:lpstr>
      <vt:lpstr>Canopic Jars</vt:lpstr>
      <vt:lpstr>PowerPoint Presentation</vt:lpstr>
      <vt:lpstr>ACTIVITY – Design Canopic Jars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165</cp:revision>
  <dcterms:created xsi:type="dcterms:W3CDTF">2022-07-13T05:26:46Z</dcterms:created>
  <dcterms:modified xsi:type="dcterms:W3CDTF">2024-05-22T05:09:40Z</dcterms:modified>
</cp:coreProperties>
</file>