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310" r:id="rId4"/>
    <p:sldId id="313" r:id="rId5"/>
    <p:sldId id="311" r:id="rId6"/>
    <p:sldId id="312" r:id="rId7"/>
    <p:sldId id="314" r:id="rId8"/>
    <p:sldId id="320" r:id="rId9"/>
    <p:sldId id="315" r:id="rId10"/>
    <p:sldId id="316" r:id="rId11"/>
    <p:sldId id="317" r:id="rId12"/>
    <p:sldId id="318" r:id="rId13"/>
    <p:sldId id="319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0"/>
    <p:restoredTop sz="92084"/>
  </p:normalViewPr>
  <p:slideViewPr>
    <p:cSldViewPr snapToGrid="0" snapToObjects="1">
      <p:cViewPr varScale="1">
        <p:scale>
          <a:sx n="98" d="100"/>
          <a:sy n="9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46DB3-668A-4590-A5C0-38977D076E3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413141-258C-4FCD-A2FE-87F9347821E0}">
      <dgm:prSet/>
      <dgm:spPr/>
      <dgm:t>
        <a:bodyPr/>
        <a:lstStyle/>
        <a:p>
          <a:r>
            <a:rPr lang="en-US"/>
            <a:t>Born c.1370 BCE as Amenhotep IV.</a:t>
          </a:r>
        </a:p>
      </dgm:t>
    </dgm:pt>
    <dgm:pt modelId="{FD9C42EB-7DEA-4ADD-84FE-79E7817167F8}" type="parTrans" cxnId="{38FF94EE-B292-409E-831D-BF51447C7E02}">
      <dgm:prSet/>
      <dgm:spPr/>
      <dgm:t>
        <a:bodyPr/>
        <a:lstStyle/>
        <a:p>
          <a:endParaRPr lang="en-US"/>
        </a:p>
      </dgm:t>
    </dgm:pt>
    <dgm:pt modelId="{5BB2CBCA-AC63-4235-AF74-BE1887290D76}" type="sibTrans" cxnId="{38FF94EE-B292-409E-831D-BF51447C7E02}">
      <dgm:prSet/>
      <dgm:spPr/>
      <dgm:t>
        <a:bodyPr/>
        <a:lstStyle/>
        <a:p>
          <a:endParaRPr lang="en-US"/>
        </a:p>
      </dgm:t>
    </dgm:pt>
    <dgm:pt modelId="{8AAEAAF9-BBD7-4D1D-A9C3-C210C8A2FA03}">
      <dgm:prSet/>
      <dgm:spPr/>
      <dgm:t>
        <a:bodyPr/>
        <a:lstStyle/>
        <a:p>
          <a:r>
            <a:rPr lang="en-US"/>
            <a:t>Son of Pharaoh Amenhotep III and Queen Tiye.</a:t>
          </a:r>
        </a:p>
      </dgm:t>
    </dgm:pt>
    <dgm:pt modelId="{3F599C29-828A-46C0-9BA1-F7383F9C0B2E}" type="parTrans" cxnId="{5D480793-32AA-4134-8AF4-01FF95B48EDB}">
      <dgm:prSet/>
      <dgm:spPr/>
      <dgm:t>
        <a:bodyPr/>
        <a:lstStyle/>
        <a:p>
          <a:endParaRPr lang="en-US"/>
        </a:p>
      </dgm:t>
    </dgm:pt>
    <dgm:pt modelId="{58709BDE-F4F6-4D2E-8B5B-B97F7288B755}" type="sibTrans" cxnId="{5D480793-32AA-4134-8AF4-01FF95B48EDB}">
      <dgm:prSet/>
      <dgm:spPr/>
      <dgm:t>
        <a:bodyPr/>
        <a:lstStyle/>
        <a:p>
          <a:endParaRPr lang="en-US"/>
        </a:p>
      </dgm:t>
    </dgm:pt>
    <dgm:pt modelId="{10C90599-104C-47D2-966B-F7312816CCD5}">
      <dgm:prSet/>
      <dgm:spPr/>
      <dgm:t>
        <a:bodyPr/>
        <a:lstStyle/>
        <a:p>
          <a:r>
            <a:rPr lang="en-US" dirty="0"/>
            <a:t>Upbringing is not well-documented.</a:t>
          </a:r>
        </a:p>
      </dgm:t>
    </dgm:pt>
    <dgm:pt modelId="{4B56F17D-5271-4065-A033-C54C2C3B071F}" type="parTrans" cxnId="{38A3B20D-B6DB-4ACE-A37F-EEC2BBA09A14}">
      <dgm:prSet/>
      <dgm:spPr/>
      <dgm:t>
        <a:bodyPr/>
        <a:lstStyle/>
        <a:p>
          <a:endParaRPr lang="en-US"/>
        </a:p>
      </dgm:t>
    </dgm:pt>
    <dgm:pt modelId="{7033FF87-A8BF-4899-B097-67793363044F}" type="sibTrans" cxnId="{38A3B20D-B6DB-4ACE-A37F-EEC2BBA09A14}">
      <dgm:prSet/>
      <dgm:spPr/>
      <dgm:t>
        <a:bodyPr/>
        <a:lstStyle/>
        <a:p>
          <a:endParaRPr lang="en-US"/>
        </a:p>
      </dgm:t>
    </dgm:pt>
    <dgm:pt modelId="{E44A306F-6280-49CA-AE27-E08835F78416}">
      <dgm:prSet/>
      <dgm:spPr/>
      <dgm:t>
        <a:bodyPr/>
        <a:lstStyle/>
        <a:p>
          <a:r>
            <a:rPr lang="en-US"/>
            <a:t>Likely educated in religious texts and literature, common in the royal household.</a:t>
          </a:r>
        </a:p>
      </dgm:t>
    </dgm:pt>
    <dgm:pt modelId="{2D8CE743-4A28-4C55-909E-69C44986F4DC}" type="parTrans" cxnId="{26345425-A46E-439E-B20C-286B08B0DEC9}">
      <dgm:prSet/>
      <dgm:spPr/>
      <dgm:t>
        <a:bodyPr/>
        <a:lstStyle/>
        <a:p>
          <a:endParaRPr lang="en-US"/>
        </a:p>
      </dgm:t>
    </dgm:pt>
    <dgm:pt modelId="{F40A2BF9-E13C-4C59-9DB0-91C45B2201E9}" type="sibTrans" cxnId="{26345425-A46E-439E-B20C-286B08B0DEC9}">
      <dgm:prSet/>
      <dgm:spPr/>
      <dgm:t>
        <a:bodyPr/>
        <a:lstStyle/>
        <a:p>
          <a:endParaRPr lang="en-US"/>
        </a:p>
      </dgm:t>
    </dgm:pt>
    <dgm:pt modelId="{C2549DE1-E741-4FD1-B962-ED2C95BF46C5}">
      <dgm:prSet/>
      <dgm:spPr/>
      <dgm:t>
        <a:bodyPr/>
        <a:lstStyle/>
        <a:p>
          <a:r>
            <a:rPr lang="en-US"/>
            <a:t>Likely received military training, as was customary for royal princes.</a:t>
          </a:r>
        </a:p>
      </dgm:t>
    </dgm:pt>
    <dgm:pt modelId="{BEB76514-3275-493D-9E99-EAEC5613F599}" type="parTrans" cxnId="{D0A33718-14EB-401C-BDE5-58ABFD282F2F}">
      <dgm:prSet/>
      <dgm:spPr/>
      <dgm:t>
        <a:bodyPr/>
        <a:lstStyle/>
        <a:p>
          <a:endParaRPr lang="en-US"/>
        </a:p>
      </dgm:t>
    </dgm:pt>
    <dgm:pt modelId="{9458C5D7-F8DC-427F-AE0A-3EDECD4DF66C}" type="sibTrans" cxnId="{D0A33718-14EB-401C-BDE5-58ABFD282F2F}">
      <dgm:prSet/>
      <dgm:spPr/>
      <dgm:t>
        <a:bodyPr/>
        <a:lstStyle/>
        <a:p>
          <a:endParaRPr lang="en-US"/>
        </a:p>
      </dgm:t>
    </dgm:pt>
    <dgm:pt modelId="{B1E4E10D-95AD-4127-BC19-528D32B37339}">
      <dgm:prSet/>
      <dgm:spPr/>
      <dgm:t>
        <a:bodyPr/>
        <a:lstStyle/>
        <a:p>
          <a:r>
            <a:rPr lang="en-US"/>
            <a:t>He was about 16 or 17 years old when he became pharaoh.</a:t>
          </a:r>
        </a:p>
      </dgm:t>
    </dgm:pt>
    <dgm:pt modelId="{45DA54E5-66F5-4731-8163-5BFB51586093}" type="parTrans" cxnId="{2AC3B0EE-67FD-4D86-A8DD-9388D56A30DF}">
      <dgm:prSet/>
      <dgm:spPr/>
      <dgm:t>
        <a:bodyPr/>
        <a:lstStyle/>
        <a:p>
          <a:endParaRPr lang="en-US"/>
        </a:p>
      </dgm:t>
    </dgm:pt>
    <dgm:pt modelId="{DFED1C8F-AF50-4A98-86A6-EDD8F18AA1BF}" type="sibTrans" cxnId="{2AC3B0EE-67FD-4D86-A8DD-9388D56A30DF}">
      <dgm:prSet/>
      <dgm:spPr/>
      <dgm:t>
        <a:bodyPr/>
        <a:lstStyle/>
        <a:p>
          <a:endParaRPr lang="en-US"/>
        </a:p>
      </dgm:t>
    </dgm:pt>
    <dgm:pt modelId="{BAFE2ED6-0210-3542-85EA-935BB20A4557}" type="pres">
      <dgm:prSet presAssocID="{50A46DB3-668A-4590-A5C0-38977D076E38}" presName="vert0" presStyleCnt="0">
        <dgm:presLayoutVars>
          <dgm:dir/>
          <dgm:animOne val="branch"/>
          <dgm:animLvl val="lvl"/>
        </dgm:presLayoutVars>
      </dgm:prSet>
      <dgm:spPr/>
    </dgm:pt>
    <dgm:pt modelId="{4424A675-1444-1543-8280-6DBD2752F4F3}" type="pres">
      <dgm:prSet presAssocID="{86413141-258C-4FCD-A2FE-87F9347821E0}" presName="thickLine" presStyleLbl="alignNode1" presStyleIdx="0" presStyleCnt="6"/>
      <dgm:spPr/>
    </dgm:pt>
    <dgm:pt modelId="{B87519A5-1A36-D44C-95EA-5F4DB5E4C56D}" type="pres">
      <dgm:prSet presAssocID="{86413141-258C-4FCD-A2FE-87F9347821E0}" presName="horz1" presStyleCnt="0"/>
      <dgm:spPr/>
    </dgm:pt>
    <dgm:pt modelId="{451D80BB-BB47-CA48-A78C-177E3F887755}" type="pres">
      <dgm:prSet presAssocID="{86413141-258C-4FCD-A2FE-87F9347821E0}" presName="tx1" presStyleLbl="revTx" presStyleIdx="0" presStyleCnt="6"/>
      <dgm:spPr/>
    </dgm:pt>
    <dgm:pt modelId="{17A2EA21-74BA-704E-9E5B-45170BF6F73B}" type="pres">
      <dgm:prSet presAssocID="{86413141-258C-4FCD-A2FE-87F9347821E0}" presName="vert1" presStyleCnt="0"/>
      <dgm:spPr/>
    </dgm:pt>
    <dgm:pt modelId="{98D62708-364E-124D-9528-5D6CC80BF6DD}" type="pres">
      <dgm:prSet presAssocID="{8AAEAAF9-BBD7-4D1D-A9C3-C210C8A2FA03}" presName="thickLine" presStyleLbl="alignNode1" presStyleIdx="1" presStyleCnt="6"/>
      <dgm:spPr/>
    </dgm:pt>
    <dgm:pt modelId="{9723F84D-B6E3-EF43-8355-73129EA597FB}" type="pres">
      <dgm:prSet presAssocID="{8AAEAAF9-BBD7-4D1D-A9C3-C210C8A2FA03}" presName="horz1" presStyleCnt="0"/>
      <dgm:spPr/>
    </dgm:pt>
    <dgm:pt modelId="{6B83E42F-A2E0-A242-8137-E986989418C9}" type="pres">
      <dgm:prSet presAssocID="{8AAEAAF9-BBD7-4D1D-A9C3-C210C8A2FA03}" presName="tx1" presStyleLbl="revTx" presStyleIdx="1" presStyleCnt="6"/>
      <dgm:spPr/>
    </dgm:pt>
    <dgm:pt modelId="{AD3B86CE-5112-3E4A-9DAC-80C38B024669}" type="pres">
      <dgm:prSet presAssocID="{8AAEAAF9-BBD7-4D1D-A9C3-C210C8A2FA03}" presName="vert1" presStyleCnt="0"/>
      <dgm:spPr/>
    </dgm:pt>
    <dgm:pt modelId="{EB2F5F0E-E9C0-8341-9F4B-14E889E5A311}" type="pres">
      <dgm:prSet presAssocID="{10C90599-104C-47D2-966B-F7312816CCD5}" presName="thickLine" presStyleLbl="alignNode1" presStyleIdx="2" presStyleCnt="6"/>
      <dgm:spPr/>
    </dgm:pt>
    <dgm:pt modelId="{DB585AF6-3B39-1A49-AAA8-0C981EECACAE}" type="pres">
      <dgm:prSet presAssocID="{10C90599-104C-47D2-966B-F7312816CCD5}" presName="horz1" presStyleCnt="0"/>
      <dgm:spPr/>
    </dgm:pt>
    <dgm:pt modelId="{2965F400-98BD-0B4A-A15A-81CB33EC7DAE}" type="pres">
      <dgm:prSet presAssocID="{10C90599-104C-47D2-966B-F7312816CCD5}" presName="tx1" presStyleLbl="revTx" presStyleIdx="2" presStyleCnt="6"/>
      <dgm:spPr/>
    </dgm:pt>
    <dgm:pt modelId="{C0B50FD7-56D5-F84C-B64E-718915025060}" type="pres">
      <dgm:prSet presAssocID="{10C90599-104C-47D2-966B-F7312816CCD5}" presName="vert1" presStyleCnt="0"/>
      <dgm:spPr/>
    </dgm:pt>
    <dgm:pt modelId="{F825236B-6410-634D-9501-7F1FB1E87552}" type="pres">
      <dgm:prSet presAssocID="{E44A306F-6280-49CA-AE27-E08835F78416}" presName="thickLine" presStyleLbl="alignNode1" presStyleIdx="3" presStyleCnt="6"/>
      <dgm:spPr/>
    </dgm:pt>
    <dgm:pt modelId="{DB7AC8F1-7805-D642-B699-FBA807F5F038}" type="pres">
      <dgm:prSet presAssocID="{E44A306F-6280-49CA-AE27-E08835F78416}" presName="horz1" presStyleCnt="0"/>
      <dgm:spPr/>
    </dgm:pt>
    <dgm:pt modelId="{6715D789-052C-AB4F-B6D8-06383F3F35AE}" type="pres">
      <dgm:prSet presAssocID="{E44A306F-6280-49CA-AE27-E08835F78416}" presName="tx1" presStyleLbl="revTx" presStyleIdx="3" presStyleCnt="6"/>
      <dgm:spPr/>
    </dgm:pt>
    <dgm:pt modelId="{9C344FBF-5F24-FE43-91BF-C5441D95A62F}" type="pres">
      <dgm:prSet presAssocID="{E44A306F-6280-49CA-AE27-E08835F78416}" presName="vert1" presStyleCnt="0"/>
      <dgm:spPr/>
    </dgm:pt>
    <dgm:pt modelId="{45B94CF2-E221-8B4A-92F0-02238F044E20}" type="pres">
      <dgm:prSet presAssocID="{C2549DE1-E741-4FD1-B962-ED2C95BF46C5}" presName="thickLine" presStyleLbl="alignNode1" presStyleIdx="4" presStyleCnt="6"/>
      <dgm:spPr/>
    </dgm:pt>
    <dgm:pt modelId="{8AB85CB8-9B39-6648-BD3B-BC0FF42EF5FB}" type="pres">
      <dgm:prSet presAssocID="{C2549DE1-E741-4FD1-B962-ED2C95BF46C5}" presName="horz1" presStyleCnt="0"/>
      <dgm:spPr/>
    </dgm:pt>
    <dgm:pt modelId="{40276FD3-DE60-AF42-9FD0-FD324DED3F1A}" type="pres">
      <dgm:prSet presAssocID="{C2549DE1-E741-4FD1-B962-ED2C95BF46C5}" presName="tx1" presStyleLbl="revTx" presStyleIdx="4" presStyleCnt="6"/>
      <dgm:spPr/>
    </dgm:pt>
    <dgm:pt modelId="{04AADCF7-B498-6A48-9464-08AFDA1F1E93}" type="pres">
      <dgm:prSet presAssocID="{C2549DE1-E741-4FD1-B962-ED2C95BF46C5}" presName="vert1" presStyleCnt="0"/>
      <dgm:spPr/>
    </dgm:pt>
    <dgm:pt modelId="{A02C51E4-0A0E-F941-826F-5B9185C10601}" type="pres">
      <dgm:prSet presAssocID="{B1E4E10D-95AD-4127-BC19-528D32B37339}" presName="thickLine" presStyleLbl="alignNode1" presStyleIdx="5" presStyleCnt="6"/>
      <dgm:spPr/>
    </dgm:pt>
    <dgm:pt modelId="{BEB0058F-DDE3-D54A-B3F0-FFFC8CB8DF1B}" type="pres">
      <dgm:prSet presAssocID="{B1E4E10D-95AD-4127-BC19-528D32B37339}" presName="horz1" presStyleCnt="0"/>
      <dgm:spPr/>
    </dgm:pt>
    <dgm:pt modelId="{954A04C8-A04B-A04F-8E0A-A6F444D23002}" type="pres">
      <dgm:prSet presAssocID="{B1E4E10D-95AD-4127-BC19-528D32B37339}" presName="tx1" presStyleLbl="revTx" presStyleIdx="5" presStyleCnt="6"/>
      <dgm:spPr/>
    </dgm:pt>
    <dgm:pt modelId="{0DE99EA8-8DC4-2146-8982-94E934EEEB12}" type="pres">
      <dgm:prSet presAssocID="{B1E4E10D-95AD-4127-BC19-528D32B37339}" presName="vert1" presStyleCnt="0"/>
      <dgm:spPr/>
    </dgm:pt>
  </dgm:ptLst>
  <dgm:cxnLst>
    <dgm:cxn modelId="{38A3B20D-B6DB-4ACE-A37F-EEC2BBA09A14}" srcId="{50A46DB3-668A-4590-A5C0-38977D076E38}" destId="{10C90599-104C-47D2-966B-F7312816CCD5}" srcOrd="2" destOrd="0" parTransId="{4B56F17D-5271-4065-A033-C54C2C3B071F}" sibTransId="{7033FF87-A8BF-4899-B097-67793363044F}"/>
    <dgm:cxn modelId="{B682BC15-29E4-924D-BA20-87E798E375DD}" type="presOf" srcId="{C2549DE1-E741-4FD1-B962-ED2C95BF46C5}" destId="{40276FD3-DE60-AF42-9FD0-FD324DED3F1A}" srcOrd="0" destOrd="0" presId="urn:microsoft.com/office/officeart/2008/layout/LinedList"/>
    <dgm:cxn modelId="{D0A33718-14EB-401C-BDE5-58ABFD282F2F}" srcId="{50A46DB3-668A-4590-A5C0-38977D076E38}" destId="{C2549DE1-E741-4FD1-B962-ED2C95BF46C5}" srcOrd="4" destOrd="0" parTransId="{BEB76514-3275-493D-9E99-EAEC5613F599}" sibTransId="{9458C5D7-F8DC-427F-AE0A-3EDECD4DF66C}"/>
    <dgm:cxn modelId="{26345425-A46E-439E-B20C-286B08B0DEC9}" srcId="{50A46DB3-668A-4590-A5C0-38977D076E38}" destId="{E44A306F-6280-49CA-AE27-E08835F78416}" srcOrd="3" destOrd="0" parTransId="{2D8CE743-4A28-4C55-909E-69C44986F4DC}" sibTransId="{F40A2BF9-E13C-4C59-9DB0-91C45B2201E9}"/>
    <dgm:cxn modelId="{E7924B33-CD20-1848-B848-479A78B1B429}" type="presOf" srcId="{10C90599-104C-47D2-966B-F7312816CCD5}" destId="{2965F400-98BD-0B4A-A15A-81CB33EC7DAE}" srcOrd="0" destOrd="0" presId="urn:microsoft.com/office/officeart/2008/layout/LinedList"/>
    <dgm:cxn modelId="{DDF0664A-00DB-B841-A9FD-69DBB27E0A01}" type="presOf" srcId="{E44A306F-6280-49CA-AE27-E08835F78416}" destId="{6715D789-052C-AB4F-B6D8-06383F3F35AE}" srcOrd="0" destOrd="0" presId="urn:microsoft.com/office/officeart/2008/layout/LinedList"/>
    <dgm:cxn modelId="{0A7B8151-B29E-014C-B6AF-5A376E86C555}" type="presOf" srcId="{B1E4E10D-95AD-4127-BC19-528D32B37339}" destId="{954A04C8-A04B-A04F-8E0A-A6F444D23002}" srcOrd="0" destOrd="0" presId="urn:microsoft.com/office/officeart/2008/layout/LinedList"/>
    <dgm:cxn modelId="{3BADF291-E756-5D46-9660-F9E5DBF7492D}" type="presOf" srcId="{86413141-258C-4FCD-A2FE-87F9347821E0}" destId="{451D80BB-BB47-CA48-A78C-177E3F887755}" srcOrd="0" destOrd="0" presId="urn:microsoft.com/office/officeart/2008/layout/LinedList"/>
    <dgm:cxn modelId="{5D480793-32AA-4134-8AF4-01FF95B48EDB}" srcId="{50A46DB3-668A-4590-A5C0-38977D076E38}" destId="{8AAEAAF9-BBD7-4D1D-A9C3-C210C8A2FA03}" srcOrd="1" destOrd="0" parTransId="{3F599C29-828A-46C0-9BA1-F7383F9C0B2E}" sibTransId="{58709BDE-F4F6-4D2E-8B5B-B97F7288B755}"/>
    <dgm:cxn modelId="{D4E9819D-B2CD-D442-AACB-F864097919E2}" type="presOf" srcId="{8AAEAAF9-BBD7-4D1D-A9C3-C210C8A2FA03}" destId="{6B83E42F-A2E0-A242-8137-E986989418C9}" srcOrd="0" destOrd="0" presId="urn:microsoft.com/office/officeart/2008/layout/LinedList"/>
    <dgm:cxn modelId="{38FF94EE-B292-409E-831D-BF51447C7E02}" srcId="{50A46DB3-668A-4590-A5C0-38977D076E38}" destId="{86413141-258C-4FCD-A2FE-87F9347821E0}" srcOrd="0" destOrd="0" parTransId="{FD9C42EB-7DEA-4ADD-84FE-79E7817167F8}" sibTransId="{5BB2CBCA-AC63-4235-AF74-BE1887290D76}"/>
    <dgm:cxn modelId="{2AC3B0EE-67FD-4D86-A8DD-9388D56A30DF}" srcId="{50A46DB3-668A-4590-A5C0-38977D076E38}" destId="{B1E4E10D-95AD-4127-BC19-528D32B37339}" srcOrd="5" destOrd="0" parTransId="{45DA54E5-66F5-4731-8163-5BFB51586093}" sibTransId="{DFED1C8F-AF50-4A98-86A6-EDD8F18AA1BF}"/>
    <dgm:cxn modelId="{DF99D9FB-F9F7-924B-AE8B-B6FEDD7F1442}" type="presOf" srcId="{50A46DB3-668A-4590-A5C0-38977D076E38}" destId="{BAFE2ED6-0210-3542-85EA-935BB20A4557}" srcOrd="0" destOrd="0" presId="urn:microsoft.com/office/officeart/2008/layout/LinedList"/>
    <dgm:cxn modelId="{7047C650-2FFB-2849-A09C-ECF042E20E11}" type="presParOf" srcId="{BAFE2ED6-0210-3542-85EA-935BB20A4557}" destId="{4424A675-1444-1543-8280-6DBD2752F4F3}" srcOrd="0" destOrd="0" presId="urn:microsoft.com/office/officeart/2008/layout/LinedList"/>
    <dgm:cxn modelId="{557A3249-C30E-BB4D-8E88-FEA5378C5491}" type="presParOf" srcId="{BAFE2ED6-0210-3542-85EA-935BB20A4557}" destId="{B87519A5-1A36-D44C-95EA-5F4DB5E4C56D}" srcOrd="1" destOrd="0" presId="urn:microsoft.com/office/officeart/2008/layout/LinedList"/>
    <dgm:cxn modelId="{8E7A8FBA-909F-8B48-8089-C18B9D14DD31}" type="presParOf" srcId="{B87519A5-1A36-D44C-95EA-5F4DB5E4C56D}" destId="{451D80BB-BB47-CA48-A78C-177E3F887755}" srcOrd="0" destOrd="0" presId="urn:microsoft.com/office/officeart/2008/layout/LinedList"/>
    <dgm:cxn modelId="{7875E5B1-95EF-FA49-A579-066757BB88E9}" type="presParOf" srcId="{B87519A5-1A36-D44C-95EA-5F4DB5E4C56D}" destId="{17A2EA21-74BA-704E-9E5B-45170BF6F73B}" srcOrd="1" destOrd="0" presId="urn:microsoft.com/office/officeart/2008/layout/LinedList"/>
    <dgm:cxn modelId="{C60A40C0-AAEC-F049-A8DA-211D1DCC24D9}" type="presParOf" srcId="{BAFE2ED6-0210-3542-85EA-935BB20A4557}" destId="{98D62708-364E-124D-9528-5D6CC80BF6DD}" srcOrd="2" destOrd="0" presId="urn:microsoft.com/office/officeart/2008/layout/LinedList"/>
    <dgm:cxn modelId="{4EB2BD34-FFB5-4444-8E22-6CF38543CE9F}" type="presParOf" srcId="{BAFE2ED6-0210-3542-85EA-935BB20A4557}" destId="{9723F84D-B6E3-EF43-8355-73129EA597FB}" srcOrd="3" destOrd="0" presId="urn:microsoft.com/office/officeart/2008/layout/LinedList"/>
    <dgm:cxn modelId="{77DD00DC-E10E-DD45-8245-BA6EEF7D05FD}" type="presParOf" srcId="{9723F84D-B6E3-EF43-8355-73129EA597FB}" destId="{6B83E42F-A2E0-A242-8137-E986989418C9}" srcOrd="0" destOrd="0" presId="urn:microsoft.com/office/officeart/2008/layout/LinedList"/>
    <dgm:cxn modelId="{0EC702F3-6E96-634B-A41A-ED3A71579D5D}" type="presParOf" srcId="{9723F84D-B6E3-EF43-8355-73129EA597FB}" destId="{AD3B86CE-5112-3E4A-9DAC-80C38B024669}" srcOrd="1" destOrd="0" presId="urn:microsoft.com/office/officeart/2008/layout/LinedList"/>
    <dgm:cxn modelId="{9A7DD33B-19B2-8341-8B58-06FAFC6964F5}" type="presParOf" srcId="{BAFE2ED6-0210-3542-85EA-935BB20A4557}" destId="{EB2F5F0E-E9C0-8341-9F4B-14E889E5A311}" srcOrd="4" destOrd="0" presId="urn:microsoft.com/office/officeart/2008/layout/LinedList"/>
    <dgm:cxn modelId="{971D5F75-B79C-EA43-BC45-8FC150F3D493}" type="presParOf" srcId="{BAFE2ED6-0210-3542-85EA-935BB20A4557}" destId="{DB585AF6-3B39-1A49-AAA8-0C981EECACAE}" srcOrd="5" destOrd="0" presId="urn:microsoft.com/office/officeart/2008/layout/LinedList"/>
    <dgm:cxn modelId="{F6B6C8FC-F8CE-F74C-BADB-8308D8A1307D}" type="presParOf" srcId="{DB585AF6-3B39-1A49-AAA8-0C981EECACAE}" destId="{2965F400-98BD-0B4A-A15A-81CB33EC7DAE}" srcOrd="0" destOrd="0" presId="urn:microsoft.com/office/officeart/2008/layout/LinedList"/>
    <dgm:cxn modelId="{B60A87B3-0810-7347-9EBA-A0878F0F1531}" type="presParOf" srcId="{DB585AF6-3B39-1A49-AAA8-0C981EECACAE}" destId="{C0B50FD7-56D5-F84C-B64E-718915025060}" srcOrd="1" destOrd="0" presId="urn:microsoft.com/office/officeart/2008/layout/LinedList"/>
    <dgm:cxn modelId="{69C32F71-F6C4-8E4C-9979-4CDAEADAEEF0}" type="presParOf" srcId="{BAFE2ED6-0210-3542-85EA-935BB20A4557}" destId="{F825236B-6410-634D-9501-7F1FB1E87552}" srcOrd="6" destOrd="0" presId="urn:microsoft.com/office/officeart/2008/layout/LinedList"/>
    <dgm:cxn modelId="{6D586B29-FB19-C646-9C1A-A2D17741DDB5}" type="presParOf" srcId="{BAFE2ED6-0210-3542-85EA-935BB20A4557}" destId="{DB7AC8F1-7805-D642-B699-FBA807F5F038}" srcOrd="7" destOrd="0" presId="urn:microsoft.com/office/officeart/2008/layout/LinedList"/>
    <dgm:cxn modelId="{586B99A5-1200-1948-A438-BAAFC14976BF}" type="presParOf" srcId="{DB7AC8F1-7805-D642-B699-FBA807F5F038}" destId="{6715D789-052C-AB4F-B6D8-06383F3F35AE}" srcOrd="0" destOrd="0" presId="urn:microsoft.com/office/officeart/2008/layout/LinedList"/>
    <dgm:cxn modelId="{2A4C69DC-5E76-E344-A25A-0787C790968D}" type="presParOf" srcId="{DB7AC8F1-7805-D642-B699-FBA807F5F038}" destId="{9C344FBF-5F24-FE43-91BF-C5441D95A62F}" srcOrd="1" destOrd="0" presId="urn:microsoft.com/office/officeart/2008/layout/LinedList"/>
    <dgm:cxn modelId="{276BA3FE-AB64-E643-8CF7-4BEF8DE77D83}" type="presParOf" srcId="{BAFE2ED6-0210-3542-85EA-935BB20A4557}" destId="{45B94CF2-E221-8B4A-92F0-02238F044E20}" srcOrd="8" destOrd="0" presId="urn:microsoft.com/office/officeart/2008/layout/LinedList"/>
    <dgm:cxn modelId="{3AD13D64-6B41-A349-84C5-02E902A7476B}" type="presParOf" srcId="{BAFE2ED6-0210-3542-85EA-935BB20A4557}" destId="{8AB85CB8-9B39-6648-BD3B-BC0FF42EF5FB}" srcOrd="9" destOrd="0" presId="urn:microsoft.com/office/officeart/2008/layout/LinedList"/>
    <dgm:cxn modelId="{46FBEBE4-7B2A-E24F-A91F-1802D9F02E98}" type="presParOf" srcId="{8AB85CB8-9B39-6648-BD3B-BC0FF42EF5FB}" destId="{40276FD3-DE60-AF42-9FD0-FD324DED3F1A}" srcOrd="0" destOrd="0" presId="urn:microsoft.com/office/officeart/2008/layout/LinedList"/>
    <dgm:cxn modelId="{4C0A810D-6AEF-F044-B81A-3DF6367BBAC4}" type="presParOf" srcId="{8AB85CB8-9B39-6648-BD3B-BC0FF42EF5FB}" destId="{04AADCF7-B498-6A48-9464-08AFDA1F1E93}" srcOrd="1" destOrd="0" presId="urn:microsoft.com/office/officeart/2008/layout/LinedList"/>
    <dgm:cxn modelId="{40B6DE23-98BD-A648-B64B-97A98DA3FD20}" type="presParOf" srcId="{BAFE2ED6-0210-3542-85EA-935BB20A4557}" destId="{A02C51E4-0A0E-F941-826F-5B9185C10601}" srcOrd="10" destOrd="0" presId="urn:microsoft.com/office/officeart/2008/layout/LinedList"/>
    <dgm:cxn modelId="{D81F3B30-006E-344A-8981-9D7D2F99279C}" type="presParOf" srcId="{BAFE2ED6-0210-3542-85EA-935BB20A4557}" destId="{BEB0058F-DDE3-D54A-B3F0-FFFC8CB8DF1B}" srcOrd="11" destOrd="0" presId="urn:microsoft.com/office/officeart/2008/layout/LinedList"/>
    <dgm:cxn modelId="{8A871A7E-10CC-1948-8161-87E654B33A01}" type="presParOf" srcId="{BEB0058F-DDE3-D54A-B3F0-FFFC8CB8DF1B}" destId="{954A04C8-A04B-A04F-8E0A-A6F444D23002}" srcOrd="0" destOrd="0" presId="urn:microsoft.com/office/officeart/2008/layout/LinedList"/>
    <dgm:cxn modelId="{65E4C403-E9A8-804B-8409-E5396D27ECC5}" type="presParOf" srcId="{BEB0058F-DDE3-D54A-B3F0-FFFC8CB8DF1B}" destId="{0DE99EA8-8DC4-2146-8982-94E934EEEB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4A675-1444-1543-8280-6DBD2752F4F3}">
      <dsp:nvSpPr>
        <dsp:cNvPr id="0" name=""/>
        <dsp:cNvSpPr/>
      </dsp:nvSpPr>
      <dsp:spPr>
        <a:xfrm>
          <a:off x="0" y="2179"/>
          <a:ext cx="11327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D80BB-BB47-CA48-A78C-177E3F887755}">
      <dsp:nvSpPr>
        <dsp:cNvPr id="0" name=""/>
        <dsp:cNvSpPr/>
      </dsp:nvSpPr>
      <dsp:spPr>
        <a:xfrm>
          <a:off x="0" y="2179"/>
          <a:ext cx="11327130" cy="74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Born c.1370 BCE as Amenhotep IV.</a:t>
          </a:r>
        </a:p>
      </dsp:txBody>
      <dsp:txXfrm>
        <a:off x="0" y="2179"/>
        <a:ext cx="11327130" cy="743211"/>
      </dsp:txXfrm>
    </dsp:sp>
    <dsp:sp modelId="{98D62708-364E-124D-9528-5D6CC80BF6DD}">
      <dsp:nvSpPr>
        <dsp:cNvPr id="0" name=""/>
        <dsp:cNvSpPr/>
      </dsp:nvSpPr>
      <dsp:spPr>
        <a:xfrm>
          <a:off x="0" y="745390"/>
          <a:ext cx="11327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3E42F-A2E0-A242-8137-E986989418C9}">
      <dsp:nvSpPr>
        <dsp:cNvPr id="0" name=""/>
        <dsp:cNvSpPr/>
      </dsp:nvSpPr>
      <dsp:spPr>
        <a:xfrm>
          <a:off x="0" y="745390"/>
          <a:ext cx="11327130" cy="74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Son of Pharaoh Amenhotep III and Queen Tiye.</a:t>
          </a:r>
        </a:p>
      </dsp:txBody>
      <dsp:txXfrm>
        <a:off x="0" y="745390"/>
        <a:ext cx="11327130" cy="743211"/>
      </dsp:txXfrm>
    </dsp:sp>
    <dsp:sp modelId="{EB2F5F0E-E9C0-8341-9F4B-14E889E5A311}">
      <dsp:nvSpPr>
        <dsp:cNvPr id="0" name=""/>
        <dsp:cNvSpPr/>
      </dsp:nvSpPr>
      <dsp:spPr>
        <a:xfrm>
          <a:off x="0" y="1488601"/>
          <a:ext cx="11327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5F400-98BD-0B4A-A15A-81CB33EC7DAE}">
      <dsp:nvSpPr>
        <dsp:cNvPr id="0" name=""/>
        <dsp:cNvSpPr/>
      </dsp:nvSpPr>
      <dsp:spPr>
        <a:xfrm>
          <a:off x="0" y="1488601"/>
          <a:ext cx="11327130" cy="74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Upbringing is not well-documented.</a:t>
          </a:r>
        </a:p>
      </dsp:txBody>
      <dsp:txXfrm>
        <a:off x="0" y="1488601"/>
        <a:ext cx="11327130" cy="743211"/>
      </dsp:txXfrm>
    </dsp:sp>
    <dsp:sp modelId="{F825236B-6410-634D-9501-7F1FB1E87552}">
      <dsp:nvSpPr>
        <dsp:cNvPr id="0" name=""/>
        <dsp:cNvSpPr/>
      </dsp:nvSpPr>
      <dsp:spPr>
        <a:xfrm>
          <a:off x="0" y="2231812"/>
          <a:ext cx="11327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5D789-052C-AB4F-B6D8-06383F3F35AE}">
      <dsp:nvSpPr>
        <dsp:cNvPr id="0" name=""/>
        <dsp:cNvSpPr/>
      </dsp:nvSpPr>
      <dsp:spPr>
        <a:xfrm>
          <a:off x="0" y="2231813"/>
          <a:ext cx="11327130" cy="74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Likely educated in religious texts and literature, common in the royal household.</a:t>
          </a:r>
        </a:p>
      </dsp:txBody>
      <dsp:txXfrm>
        <a:off x="0" y="2231813"/>
        <a:ext cx="11327130" cy="743211"/>
      </dsp:txXfrm>
    </dsp:sp>
    <dsp:sp modelId="{45B94CF2-E221-8B4A-92F0-02238F044E20}">
      <dsp:nvSpPr>
        <dsp:cNvPr id="0" name=""/>
        <dsp:cNvSpPr/>
      </dsp:nvSpPr>
      <dsp:spPr>
        <a:xfrm>
          <a:off x="0" y="2975024"/>
          <a:ext cx="11327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76FD3-DE60-AF42-9FD0-FD324DED3F1A}">
      <dsp:nvSpPr>
        <dsp:cNvPr id="0" name=""/>
        <dsp:cNvSpPr/>
      </dsp:nvSpPr>
      <dsp:spPr>
        <a:xfrm>
          <a:off x="0" y="2975024"/>
          <a:ext cx="11327130" cy="74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Likely received military training, as was customary for royal princes.</a:t>
          </a:r>
        </a:p>
      </dsp:txBody>
      <dsp:txXfrm>
        <a:off x="0" y="2975024"/>
        <a:ext cx="11327130" cy="743211"/>
      </dsp:txXfrm>
    </dsp:sp>
    <dsp:sp modelId="{A02C51E4-0A0E-F941-826F-5B9185C10601}">
      <dsp:nvSpPr>
        <dsp:cNvPr id="0" name=""/>
        <dsp:cNvSpPr/>
      </dsp:nvSpPr>
      <dsp:spPr>
        <a:xfrm>
          <a:off x="0" y="3718235"/>
          <a:ext cx="11327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A04C8-A04B-A04F-8E0A-A6F444D23002}">
      <dsp:nvSpPr>
        <dsp:cNvPr id="0" name=""/>
        <dsp:cNvSpPr/>
      </dsp:nvSpPr>
      <dsp:spPr>
        <a:xfrm>
          <a:off x="0" y="3718235"/>
          <a:ext cx="11327130" cy="74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He was about 16 or 17 years old when he became pharaoh.</a:t>
          </a:r>
        </a:p>
      </dsp:txBody>
      <dsp:txXfrm>
        <a:off x="0" y="3718235"/>
        <a:ext cx="11327130" cy="743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PICTURE: Amenhotep 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400" dirty="0"/>
              <a:t>Path to Power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4366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GOAL/S:  </a:t>
            </a:r>
            <a:r>
              <a:rPr lang="en-US" sz="2800" i="1">
                <a:solidFill>
                  <a:schemeClr val="accent5">
                    <a:lumMod val="75000"/>
                  </a:schemeClr>
                </a:solidFill>
              </a:rPr>
              <a:t>Outline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 Amenhotep’s Path to Power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10, Lesson 1</a:t>
            </a:r>
          </a:p>
        </p:txBody>
      </p:sp>
      <p:pic>
        <p:nvPicPr>
          <p:cNvPr id="4" name="Picture 2" descr="King Amenhotep IV &quot;Akhenaten&quot; Facts | Amenhotep IV History | Akhenaten Tomb">
            <a:extLst>
              <a:ext uri="{FF2B5EF4-FFF2-40B4-BE49-F238E27FC236}">
                <a16:creationId xmlns:a16="http://schemas.microsoft.com/office/drawing/2014/main" id="{7A2F170B-DC73-FE46-21D0-27224B0F0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4" r="24909"/>
          <a:stretch/>
        </p:blipFill>
        <p:spPr bwMode="auto">
          <a:xfrm>
            <a:off x="1002234" y="1553377"/>
            <a:ext cx="5391799" cy="452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72A8BF-185D-83F1-C598-887170B65902}"/>
              </a:ext>
            </a:extLst>
          </p:cNvPr>
          <p:cNvSpPr/>
          <p:nvPr/>
        </p:nvSpPr>
        <p:spPr>
          <a:xfrm>
            <a:off x="1097280" y="40005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Legitimate Claim:</a:t>
            </a:r>
            <a:r>
              <a:rPr lang="en-AU" sz="2400" dirty="0"/>
              <a:t> Amenhotep IV’s claim to the throne was based on his direct lineage as the son of Amenhotep III and Queen </a:t>
            </a:r>
            <a:r>
              <a:rPr lang="en-AU" sz="2400" dirty="0" err="1"/>
              <a:t>Tiye</a:t>
            </a:r>
            <a:r>
              <a:rPr lang="en-AU" sz="2400" dirty="0"/>
              <a:t>, both highly respected figures.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ABEF9-F390-F588-29FA-A6176DF38C07}"/>
              </a:ext>
            </a:extLst>
          </p:cNvPr>
          <p:cNvSpPr/>
          <p:nvPr/>
        </p:nvSpPr>
        <p:spPr>
          <a:xfrm>
            <a:off x="6678930" y="40005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Political Context:</a:t>
            </a:r>
            <a:r>
              <a:rPr lang="en-AU" sz="2000" dirty="0"/>
              <a:t> The transition of power involved complex political manoeuvring, including potential co-regency, alliances through marriage, and navigating the influence of powerful religious figures.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33F7D-DAE6-7C1A-F9E1-62883ABAD70F}"/>
              </a:ext>
            </a:extLst>
          </p:cNvPr>
          <p:cNvSpPr/>
          <p:nvPr/>
        </p:nvSpPr>
        <p:spPr>
          <a:xfrm>
            <a:off x="1143000" y="330708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F0D3-7B48-5E1C-239A-2BC1F2129AD9}"/>
              </a:ext>
            </a:extLst>
          </p:cNvPr>
          <p:cNvSpPr/>
          <p:nvPr/>
        </p:nvSpPr>
        <p:spPr>
          <a:xfrm>
            <a:off x="6678930" y="330708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CD771-0290-56AE-181C-F5CE0AD5AAF0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234940" y="1571625"/>
            <a:ext cx="1443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2102F8-6F5F-A746-5C17-830DDA78A879}"/>
              </a:ext>
            </a:extLst>
          </p:cNvPr>
          <p:cNvCxnSpPr/>
          <p:nvPr/>
        </p:nvCxnSpPr>
        <p:spPr>
          <a:xfrm flipH="1">
            <a:off x="5280660" y="2743200"/>
            <a:ext cx="1485900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6ECCD3-F7F4-E08A-ECFC-1B8DB491A08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80660" y="4478655"/>
            <a:ext cx="1398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4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72A8BF-185D-83F1-C598-887170B65902}"/>
              </a:ext>
            </a:extLst>
          </p:cNvPr>
          <p:cNvSpPr/>
          <p:nvPr/>
        </p:nvSpPr>
        <p:spPr>
          <a:xfrm>
            <a:off x="1097280" y="40005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Legitimate Claim:</a:t>
            </a:r>
            <a:r>
              <a:rPr lang="en-AU" sz="2400" dirty="0"/>
              <a:t> Amenhotep IV’s claim to the throne was based on his direct lineage as the son of Amenhotep III and Queen </a:t>
            </a:r>
            <a:r>
              <a:rPr lang="en-AU" sz="2400" dirty="0" err="1"/>
              <a:t>Tiye</a:t>
            </a:r>
            <a:r>
              <a:rPr lang="en-AU" sz="2400" dirty="0"/>
              <a:t>, both highly respected figures.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ABEF9-F390-F588-29FA-A6176DF38C07}"/>
              </a:ext>
            </a:extLst>
          </p:cNvPr>
          <p:cNvSpPr/>
          <p:nvPr/>
        </p:nvSpPr>
        <p:spPr>
          <a:xfrm>
            <a:off x="6678930" y="40005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Political Context:</a:t>
            </a:r>
            <a:r>
              <a:rPr lang="en-AU" sz="2000" dirty="0"/>
              <a:t> The transition of power involved complex political manoeuvring, including potential co-regency, alliances through marriage, and navigating the influence of powerful religious figures.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33F7D-DAE6-7C1A-F9E1-62883ABAD70F}"/>
              </a:ext>
            </a:extLst>
          </p:cNvPr>
          <p:cNvSpPr/>
          <p:nvPr/>
        </p:nvSpPr>
        <p:spPr>
          <a:xfrm>
            <a:off x="1143000" y="330708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Religious Dynamics:</a:t>
            </a:r>
            <a:r>
              <a:rPr lang="en-AU" sz="2400" dirty="0"/>
              <a:t> The powerful Amun priesthood played a crucial role in maintaining religious harmony, which was essential for the new pharaoh to secure his position.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F0D3-7B48-5E1C-239A-2BC1F2129AD9}"/>
              </a:ext>
            </a:extLst>
          </p:cNvPr>
          <p:cNvSpPr/>
          <p:nvPr/>
        </p:nvSpPr>
        <p:spPr>
          <a:xfrm>
            <a:off x="6678930" y="330708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CD771-0290-56AE-181C-F5CE0AD5AAF0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234940" y="1571625"/>
            <a:ext cx="1443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2102F8-6F5F-A746-5C17-830DDA78A879}"/>
              </a:ext>
            </a:extLst>
          </p:cNvPr>
          <p:cNvCxnSpPr/>
          <p:nvPr/>
        </p:nvCxnSpPr>
        <p:spPr>
          <a:xfrm flipH="1">
            <a:off x="5280660" y="2743200"/>
            <a:ext cx="1485900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6ECCD3-F7F4-E08A-ECFC-1B8DB491A08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80660" y="4478655"/>
            <a:ext cx="1398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4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72A8BF-185D-83F1-C598-887170B65902}"/>
              </a:ext>
            </a:extLst>
          </p:cNvPr>
          <p:cNvSpPr/>
          <p:nvPr/>
        </p:nvSpPr>
        <p:spPr>
          <a:xfrm>
            <a:off x="1097280" y="40005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Legitimate Claim:</a:t>
            </a:r>
            <a:r>
              <a:rPr lang="en-AU" sz="2400" dirty="0"/>
              <a:t> Amenhotep IV’s claim to the throne was based on his direct lineage as the son of Amenhotep III and Queen </a:t>
            </a:r>
            <a:r>
              <a:rPr lang="en-AU" sz="2400" dirty="0" err="1"/>
              <a:t>Tiye</a:t>
            </a:r>
            <a:r>
              <a:rPr lang="en-AU" sz="2400" dirty="0"/>
              <a:t>, both highly respected figures.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ABEF9-F390-F588-29FA-A6176DF38C07}"/>
              </a:ext>
            </a:extLst>
          </p:cNvPr>
          <p:cNvSpPr/>
          <p:nvPr/>
        </p:nvSpPr>
        <p:spPr>
          <a:xfrm>
            <a:off x="6678930" y="40005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Political Context:</a:t>
            </a:r>
            <a:r>
              <a:rPr lang="en-AU" sz="2000" dirty="0"/>
              <a:t> The transition of power involved complex political </a:t>
            </a:r>
            <a:r>
              <a:rPr lang="en-AU" sz="2000" dirty="0" err="1"/>
              <a:t>maneuvering</a:t>
            </a:r>
            <a:r>
              <a:rPr lang="en-AU" sz="2000" dirty="0"/>
              <a:t>, including potential co-regency, alliances through marriage, and navigating the influence of powerful religious figures.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33F7D-DAE6-7C1A-F9E1-62883ABAD70F}"/>
              </a:ext>
            </a:extLst>
          </p:cNvPr>
          <p:cNvSpPr/>
          <p:nvPr/>
        </p:nvSpPr>
        <p:spPr>
          <a:xfrm>
            <a:off x="1143000" y="330708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Religious Dynamics:</a:t>
            </a:r>
            <a:r>
              <a:rPr lang="en-AU" sz="2400" dirty="0"/>
              <a:t> The powerful Amun priesthood played a crucial role in maintaining religious harmony, which was essential for the new pharaoh to secure his position.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F0D3-7B48-5E1C-239A-2BC1F2129AD9}"/>
              </a:ext>
            </a:extLst>
          </p:cNvPr>
          <p:cNvSpPr/>
          <p:nvPr/>
        </p:nvSpPr>
        <p:spPr>
          <a:xfrm>
            <a:off x="6678930" y="330708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Support Networks:</a:t>
            </a:r>
            <a:r>
              <a:rPr lang="en-AU" sz="2000" dirty="0"/>
              <a:t> Strategic alliances with key officials and priests were critical for ensuring political stability and consolidating power during the early years of Amenhotep IV’s reign.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CD771-0290-56AE-181C-F5CE0AD5AAF0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234940" y="1571625"/>
            <a:ext cx="1443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2102F8-6F5F-A746-5C17-830DDA78A879}"/>
              </a:ext>
            </a:extLst>
          </p:cNvPr>
          <p:cNvCxnSpPr/>
          <p:nvPr/>
        </p:nvCxnSpPr>
        <p:spPr>
          <a:xfrm flipH="1">
            <a:off x="5280660" y="2743200"/>
            <a:ext cx="1485900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6ECCD3-F7F4-E08A-ECFC-1B8DB491A08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80660" y="4478655"/>
            <a:ext cx="1398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5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72A8BF-185D-83F1-C598-887170B65902}"/>
              </a:ext>
            </a:extLst>
          </p:cNvPr>
          <p:cNvSpPr/>
          <p:nvPr/>
        </p:nvSpPr>
        <p:spPr>
          <a:xfrm>
            <a:off x="1097280" y="40005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Legitimate Claim:</a:t>
            </a:r>
            <a:r>
              <a:rPr lang="en-AU" sz="2400" dirty="0"/>
              <a:t> Amenhotep IV’s claim to the throne was based on his direct lineage as the son of Amenhotep III and Queen </a:t>
            </a:r>
            <a:r>
              <a:rPr lang="en-AU" sz="2400" dirty="0" err="1"/>
              <a:t>Tiye</a:t>
            </a:r>
            <a:r>
              <a:rPr lang="en-AU" sz="2400" dirty="0"/>
              <a:t>, both highly respected figures.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ABEF9-F390-F588-29FA-A6176DF38C07}"/>
              </a:ext>
            </a:extLst>
          </p:cNvPr>
          <p:cNvSpPr/>
          <p:nvPr/>
        </p:nvSpPr>
        <p:spPr>
          <a:xfrm>
            <a:off x="6678930" y="40005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Political Context:</a:t>
            </a:r>
            <a:r>
              <a:rPr lang="en-AU" sz="2000" dirty="0"/>
              <a:t> The transition of power involved complex political manoeuvring, including potential co-regency, alliances through marriage, and navigating the influence of powerful religious figures.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33F7D-DAE6-7C1A-F9E1-62883ABAD70F}"/>
              </a:ext>
            </a:extLst>
          </p:cNvPr>
          <p:cNvSpPr/>
          <p:nvPr/>
        </p:nvSpPr>
        <p:spPr>
          <a:xfrm>
            <a:off x="1143000" y="330708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Religious Dynamics:</a:t>
            </a:r>
            <a:r>
              <a:rPr lang="en-AU" sz="2400" dirty="0"/>
              <a:t> The powerful Amun priesthood played a crucial role in maintaining religious harmony, which was essential for the new pharaoh to secure his position.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F0D3-7B48-5E1C-239A-2BC1F2129AD9}"/>
              </a:ext>
            </a:extLst>
          </p:cNvPr>
          <p:cNvSpPr/>
          <p:nvPr/>
        </p:nvSpPr>
        <p:spPr>
          <a:xfrm>
            <a:off x="6678930" y="330708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Support Networks:</a:t>
            </a:r>
            <a:r>
              <a:rPr lang="en-AU" sz="2000" dirty="0"/>
              <a:t> Strategic alliances with key officials and priests were critical for ensuring political stability and consolidating power during the early years of Amenhotep IV’s reign.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CD771-0290-56AE-181C-F5CE0AD5AAF0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234940" y="1571625"/>
            <a:ext cx="1443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2102F8-6F5F-A746-5C17-830DDA78A879}"/>
              </a:ext>
            </a:extLst>
          </p:cNvPr>
          <p:cNvCxnSpPr/>
          <p:nvPr/>
        </p:nvCxnSpPr>
        <p:spPr>
          <a:xfrm flipH="1">
            <a:off x="5280660" y="2743200"/>
            <a:ext cx="1485900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6ECCD3-F7F4-E08A-ECFC-1B8DB491A08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80660" y="4478655"/>
            <a:ext cx="1398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6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6516-1951-185C-19C1-E31ED383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ACTIVITY – Influential Figures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26D6-5313-8797-259C-4F3E33E7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Get ONE (1) information sheet between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Read through the information sheet ‘Influential Figures’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Summarise</a:t>
            </a:r>
            <a:r>
              <a:rPr lang="en-US" sz="2800" dirty="0"/>
              <a:t> in dot-points using the table provided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Cut and glue table in your book/put it in your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Return info sheet to </a:t>
            </a:r>
            <a:r>
              <a:rPr lang="en-US" sz="2800" dirty="0" err="1"/>
              <a:t>Ms</a:t>
            </a:r>
            <a:r>
              <a:rPr lang="en-US" sz="2800" dirty="0"/>
              <a:t> Barrie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399DF80-18A8-0D3C-36E1-96B17CCA6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E4143-1448-138D-B13F-401B36F0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733" y="66484"/>
            <a:ext cx="7607267" cy="67915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Akhenaten was a pharaoh who ruled over Egypt during the 18th Dynasty and sparked one of history's most fascinating religious revolutions.</a:t>
            </a:r>
            <a:br>
              <a:rPr lang="en-US" sz="3200" b="0" i="0" dirty="0">
                <a:solidFill>
                  <a:srgbClr val="FFFFFF"/>
                </a:solidFill>
                <a:effectLst/>
              </a:rPr>
            </a:br>
            <a:r>
              <a:rPr lang="en-US" sz="3200" b="0" i="0" dirty="0">
                <a:solidFill>
                  <a:srgbClr val="FFFFFF"/>
                </a:solidFill>
                <a:effectLst/>
              </a:rPr>
              <a:t> </a:t>
            </a:r>
            <a:br>
              <a:rPr lang="en-US" sz="3200" b="0" i="0" dirty="0">
                <a:solidFill>
                  <a:srgbClr val="FFFFFF"/>
                </a:solidFill>
                <a:effectLst/>
              </a:rPr>
            </a:br>
            <a:r>
              <a:rPr lang="en-US" sz="3200" b="0" i="0" dirty="0">
                <a:solidFill>
                  <a:srgbClr val="FFFFFF"/>
                </a:solidFill>
                <a:effectLst/>
              </a:rPr>
              <a:t>He ascended the throne amidst Egypt's golden age, but triggered a period of turmoil in Egypt's religious traditions by promoting the worship of Aten, the sun disk.</a:t>
            </a:r>
            <a:br>
              <a:rPr lang="en-US" sz="3200" b="0" i="0" dirty="0">
                <a:solidFill>
                  <a:srgbClr val="FFFFFF"/>
                </a:solidFill>
                <a:effectLst/>
              </a:rPr>
            </a:br>
            <a:r>
              <a:rPr lang="en-US" sz="3200" b="0" i="0" dirty="0">
                <a:solidFill>
                  <a:srgbClr val="FFFFFF"/>
                </a:solidFill>
                <a:effectLst/>
              </a:rPr>
              <a:t> </a:t>
            </a:r>
            <a:br>
              <a:rPr lang="en-US" sz="3200" b="0" i="0" dirty="0">
                <a:solidFill>
                  <a:srgbClr val="FFFFFF"/>
                </a:solidFill>
                <a:effectLst/>
              </a:rPr>
            </a:br>
            <a:r>
              <a:rPr lang="en-US" sz="3200" b="0" i="0" dirty="0">
                <a:solidFill>
                  <a:srgbClr val="FFFFFF"/>
                </a:solidFill>
                <a:effectLst/>
              </a:rPr>
              <a:t>In his fifth year of rule, he abandoned traditional gods, built a new capital city, and even radical transforming Egyptian society.</a:t>
            </a:r>
            <a:br>
              <a:rPr lang="en-US" sz="3200" b="0" i="0" dirty="0">
                <a:solidFill>
                  <a:srgbClr val="FFFFFF"/>
                </a:solidFill>
                <a:effectLst/>
              </a:rPr>
            </a:br>
            <a:r>
              <a:rPr lang="en-US" sz="3200" b="0" i="0" dirty="0">
                <a:solidFill>
                  <a:srgbClr val="FFFFFF"/>
                </a:solidFill>
                <a:effectLst/>
              </a:rPr>
              <a:t> </a:t>
            </a:r>
            <a:br>
              <a:rPr lang="en-US" sz="3200" b="0" i="0" dirty="0">
                <a:solidFill>
                  <a:srgbClr val="FFFFFF"/>
                </a:solidFill>
                <a:effectLst/>
              </a:rPr>
            </a:br>
            <a:r>
              <a:rPr lang="en-US" sz="3200" b="0" i="0" dirty="0">
                <a:solidFill>
                  <a:srgbClr val="FFFFFF"/>
                </a:solidFill>
                <a:effectLst/>
              </a:rPr>
              <a:t>But such dramatic changes in such a short time would lead to the destruction of his dreams very soon after his death.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Controversial Theories About Akhenaten, Ancient Egypt's “Heretic King”">
            <a:extLst>
              <a:ext uri="{FF2B5EF4-FFF2-40B4-BE49-F238E27FC236}">
                <a16:creationId xmlns:a16="http://schemas.microsoft.com/office/drawing/2014/main" id="{A702554B-1120-8944-088F-40E463662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2" y="496618"/>
            <a:ext cx="4053169" cy="540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0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63EA-68F5-5794-3F55-1C59211F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‘Heretic’ 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48C6-A9A8-8A57-E007-AAEE98EE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943254"/>
            <a:ext cx="6315355" cy="327490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800" b="1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8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DEFINITION: </a:t>
            </a:r>
          </a:p>
          <a:p>
            <a:pPr algn="ctr"/>
            <a:r>
              <a:rPr lang="en-AU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 </a:t>
            </a:r>
            <a:r>
              <a:rPr lang="en-AU" sz="2400" b="0" i="0" dirty="0">
                <a:solidFill>
                  <a:srgbClr val="040C28"/>
                </a:solidFill>
                <a:effectLst/>
                <a:latin typeface="Google Sans"/>
              </a:rPr>
              <a:t>someone whose beliefs or actions are considered wrong by most people, because they disagree with beliefs that are generally accepted</a:t>
            </a:r>
            <a:endParaRPr lang="en-AU" sz="28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D9776E-5171-0A50-50C2-1265D91E44C8}"/>
              </a:ext>
            </a:extLst>
          </p:cNvPr>
          <p:cNvCxnSpPr/>
          <p:nvPr/>
        </p:nvCxnSpPr>
        <p:spPr>
          <a:xfrm>
            <a:off x="6969991" y="1845734"/>
            <a:ext cx="0" cy="35783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C9ECF-E926-C059-8A0A-2CFDCB80E996}"/>
              </a:ext>
            </a:extLst>
          </p:cNvPr>
          <p:cNvCxnSpPr>
            <a:cxnSpLocks/>
          </p:cNvCxnSpPr>
          <p:nvPr/>
        </p:nvCxnSpPr>
        <p:spPr>
          <a:xfrm flipH="1">
            <a:off x="914400" y="5424055"/>
            <a:ext cx="107234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BEE533-EDF7-8268-580F-F73906707C04}"/>
              </a:ext>
            </a:extLst>
          </p:cNvPr>
          <p:cNvSpPr txBox="1">
            <a:spLocks/>
          </p:cNvSpPr>
          <p:nvPr/>
        </p:nvSpPr>
        <p:spPr>
          <a:xfrm>
            <a:off x="415636" y="5629949"/>
            <a:ext cx="11623953" cy="4812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u="sng" dirty="0">
                <a:solidFill>
                  <a:schemeClr val="accent6"/>
                </a:solidFill>
              </a:rPr>
              <a:t>Akhenaten is sometimes referred to as the ‘Heretic King’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BC004-4668-A306-F238-B45469810DA6}"/>
              </a:ext>
            </a:extLst>
          </p:cNvPr>
          <p:cNvSpPr txBox="1"/>
          <p:nvPr/>
        </p:nvSpPr>
        <p:spPr>
          <a:xfrm>
            <a:off x="10292080" y="8070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chemeClr val="accent6"/>
                </a:solidFill>
              </a:rPr>
              <a:t>KEY TERM</a:t>
            </a:r>
          </a:p>
        </p:txBody>
      </p:sp>
      <p:pic>
        <p:nvPicPr>
          <p:cNvPr id="4" name="Picture 2" descr="Akhenaten: 7 Secrets of Egypt's Heretic Pharaoh">
            <a:extLst>
              <a:ext uri="{FF2B5EF4-FFF2-40B4-BE49-F238E27FC236}">
                <a16:creationId xmlns:a16="http://schemas.microsoft.com/office/drawing/2014/main" id="{017FABE7-DAA8-B863-812E-F1CB4B7B0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993" y="2403417"/>
            <a:ext cx="4447263" cy="255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5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63EA-68F5-5794-3F55-1C59211F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Co-Regent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48C6-A9A8-8A57-E007-AAEE98EE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943254"/>
            <a:ext cx="6315355" cy="327490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800" b="1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8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DEFINITION: </a:t>
            </a:r>
          </a:p>
          <a:p>
            <a:pPr algn="ctr"/>
            <a:r>
              <a:rPr lang="en-AU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Joint ruler/co-ruler</a:t>
            </a:r>
            <a:endParaRPr lang="en-AU" sz="28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D9776E-5171-0A50-50C2-1265D91E44C8}"/>
              </a:ext>
            </a:extLst>
          </p:cNvPr>
          <p:cNvCxnSpPr/>
          <p:nvPr/>
        </p:nvCxnSpPr>
        <p:spPr>
          <a:xfrm>
            <a:off x="6969991" y="1845734"/>
            <a:ext cx="0" cy="35783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C9ECF-E926-C059-8A0A-2CFDCB80E996}"/>
              </a:ext>
            </a:extLst>
          </p:cNvPr>
          <p:cNvCxnSpPr>
            <a:cxnSpLocks/>
          </p:cNvCxnSpPr>
          <p:nvPr/>
        </p:nvCxnSpPr>
        <p:spPr>
          <a:xfrm flipH="1">
            <a:off x="914400" y="5424055"/>
            <a:ext cx="107234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BEE533-EDF7-8268-580F-F73906707C04}"/>
              </a:ext>
            </a:extLst>
          </p:cNvPr>
          <p:cNvSpPr txBox="1">
            <a:spLocks/>
          </p:cNvSpPr>
          <p:nvPr/>
        </p:nvSpPr>
        <p:spPr>
          <a:xfrm>
            <a:off x="415636" y="5629949"/>
            <a:ext cx="11623953" cy="4812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i="1" u="sng" dirty="0">
                <a:solidFill>
                  <a:schemeClr val="accent6"/>
                </a:solidFill>
              </a:rPr>
              <a:t> Amenhotep IV may have ruled as co-regent with his father for some years.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BC004-4668-A306-F238-B45469810DA6}"/>
              </a:ext>
            </a:extLst>
          </p:cNvPr>
          <p:cNvSpPr txBox="1"/>
          <p:nvPr/>
        </p:nvSpPr>
        <p:spPr>
          <a:xfrm>
            <a:off x="10292080" y="8070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chemeClr val="accent6"/>
                </a:solidFill>
              </a:rPr>
              <a:t>KEY TERM</a:t>
            </a:r>
          </a:p>
        </p:txBody>
      </p:sp>
      <p:pic>
        <p:nvPicPr>
          <p:cNvPr id="3074" name="Picture 2" descr="Amenhotep III - Wikipedia">
            <a:extLst>
              <a:ext uri="{FF2B5EF4-FFF2-40B4-BE49-F238E27FC236}">
                <a16:creationId xmlns:a16="http://schemas.microsoft.com/office/drawing/2014/main" id="{7C3CD392-F7C8-8704-FAEF-27C16E05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33" y="2059005"/>
            <a:ext cx="2243454" cy="315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16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696C-C5C4-190F-B82D-3B5128B1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Life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ED1FBA-51F3-128F-C23E-C6C640C832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1845734"/>
          <a:ext cx="11327130" cy="4463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82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A2776-4753-18AA-F277-43062332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Early Life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D264-EC86-E5BD-8C6F-952E5BEC3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398" y="171450"/>
            <a:ext cx="7858916" cy="66865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Egypt was </a:t>
            </a:r>
            <a:r>
              <a:rPr lang="en-US" sz="2800" b="1" i="1" u="sng" dirty="0">
                <a:solidFill>
                  <a:schemeClr val="accent6"/>
                </a:solidFill>
              </a:rPr>
              <a:t>the richest and most powerful kingdom </a:t>
            </a:r>
            <a:r>
              <a:rPr lang="en-US" sz="2800" dirty="0"/>
              <a:t>during his childhood.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The god </a:t>
            </a:r>
            <a:r>
              <a:rPr lang="en-US" sz="2800" b="1" i="1" u="sng" dirty="0">
                <a:solidFill>
                  <a:schemeClr val="accent6"/>
                </a:solidFill>
              </a:rPr>
              <a:t>Amun was the primary deity</a:t>
            </a:r>
            <a:r>
              <a:rPr lang="en-US" sz="2800" dirty="0"/>
              <a:t>, and the priests of Amun were very powerful.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i="1" u="sng" dirty="0">
                <a:solidFill>
                  <a:schemeClr val="accent6"/>
                </a:solidFill>
              </a:rPr>
              <a:t>Priests</a:t>
            </a:r>
            <a:r>
              <a:rPr lang="en-US" sz="2800" dirty="0"/>
              <a:t> of Amun had </a:t>
            </a:r>
            <a:r>
              <a:rPr lang="en-US" sz="2800" b="1" i="1" u="sng" dirty="0">
                <a:solidFill>
                  <a:schemeClr val="accent6"/>
                </a:solidFill>
              </a:rPr>
              <a:t>riches and political influence </a:t>
            </a:r>
            <a:r>
              <a:rPr lang="en-US" sz="2800" dirty="0"/>
              <a:t>rivaling the pharaohs.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</a:t>
            </a:r>
            <a:r>
              <a:rPr lang="en-US" sz="2800" b="1" i="1" u="sng" dirty="0">
                <a:solidFill>
                  <a:schemeClr val="accent6"/>
                </a:solidFill>
              </a:rPr>
              <a:t>co-regency</a:t>
            </a:r>
            <a:r>
              <a:rPr lang="en-US" sz="2800" dirty="0"/>
              <a:t> would have helped him learn about governing.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Amenhotep IV became pharaoh around 1351 BCE after Amenhotep III's unexpected death.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641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E5DC-E384-5D62-B8B3-D721A06A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to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F0D4-65EF-A882-452E-9178F460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Amenhotep III’s Death (around 1353 BCE) marked the </a:t>
            </a:r>
            <a:r>
              <a:rPr lang="en-AU" b="1" i="1" u="sng" dirty="0">
                <a:solidFill>
                  <a:schemeClr val="accent6"/>
                </a:solidFill>
              </a:rPr>
              <a:t>end of a prosperous and stable reign</a:t>
            </a:r>
            <a:r>
              <a:rPr lang="en-A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The transition brought </a:t>
            </a:r>
            <a:r>
              <a:rPr lang="en-AU" b="1" i="1" u="sng" dirty="0">
                <a:solidFill>
                  <a:schemeClr val="accent6"/>
                </a:solidFill>
              </a:rPr>
              <a:t>uncertainty and expectations </a:t>
            </a:r>
            <a:r>
              <a:rPr lang="en-AU" dirty="0"/>
              <a:t>for the new ruler.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Initially known as Amenhotep IV, who later changed his name to Akhenaten.</a:t>
            </a:r>
          </a:p>
          <a:p>
            <a:pPr marL="0" indent="0">
              <a:buNone/>
            </a:pPr>
            <a:r>
              <a:rPr lang="en-AU" b="1" u="sng" dirty="0"/>
              <a:t>Succession or Co-regency?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Some historians believe Amenhotep IV ruled alongside his father for a period.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Queen </a:t>
            </a:r>
            <a:r>
              <a:rPr lang="en-AU" dirty="0" err="1"/>
              <a:t>Tiye</a:t>
            </a:r>
            <a:r>
              <a:rPr lang="en-AU" dirty="0"/>
              <a:t>, Amenhotep III's influential wife, played a crucial role in ensuring a smooth succession.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Reliefs, inscriptions, and artifacts hint at a possible </a:t>
            </a:r>
            <a:r>
              <a:rPr lang="en-AU" b="1" i="1" u="sng" dirty="0">
                <a:solidFill>
                  <a:schemeClr val="accent6"/>
                </a:solidFill>
              </a:rPr>
              <a:t>co-regency.</a:t>
            </a:r>
            <a:endParaRPr lang="en-US" b="1" i="1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9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4089-FA67-931D-91C8-8CC6DD62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Steps to Power (Diagram)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4144-BEC4-344F-24DA-5002DD8B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Draw the flow chart and fill in using the following slides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99CF1-3B1D-3F45-7CF5-6FC410D10B08}"/>
              </a:ext>
            </a:extLst>
          </p:cNvPr>
          <p:cNvSpPr/>
          <p:nvPr/>
        </p:nvSpPr>
        <p:spPr>
          <a:xfrm>
            <a:off x="1451610" y="2480310"/>
            <a:ext cx="3634740" cy="1679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E07FC-AC2E-5133-504E-33C0AA4C2A96}"/>
              </a:ext>
            </a:extLst>
          </p:cNvPr>
          <p:cNvSpPr/>
          <p:nvPr/>
        </p:nvSpPr>
        <p:spPr>
          <a:xfrm>
            <a:off x="7033260" y="2480310"/>
            <a:ext cx="3634740" cy="1679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B0DB6-B7E4-0433-7A7F-8BEFD37117FA}"/>
              </a:ext>
            </a:extLst>
          </p:cNvPr>
          <p:cNvSpPr/>
          <p:nvPr/>
        </p:nvSpPr>
        <p:spPr>
          <a:xfrm>
            <a:off x="1497330" y="4377690"/>
            <a:ext cx="3493770" cy="2067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716243-4DF1-7D53-14DE-BD334708E2B7}"/>
              </a:ext>
            </a:extLst>
          </p:cNvPr>
          <p:cNvSpPr/>
          <p:nvPr/>
        </p:nvSpPr>
        <p:spPr>
          <a:xfrm>
            <a:off x="7033260" y="4377690"/>
            <a:ext cx="3493770" cy="2067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10729A-8A42-AC33-8D02-AB836173AF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086350" y="3320204"/>
            <a:ext cx="1946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166CA-7C46-9D32-1154-A0BA6A9819D5}"/>
              </a:ext>
            </a:extLst>
          </p:cNvPr>
          <p:cNvCxnSpPr>
            <a:cxnSpLocks/>
          </p:cNvCxnSpPr>
          <p:nvPr/>
        </p:nvCxnSpPr>
        <p:spPr>
          <a:xfrm flipH="1">
            <a:off x="4991100" y="3939858"/>
            <a:ext cx="2137410" cy="46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F7C737-CAB8-F893-8917-A156CC3C194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991100" y="5411258"/>
            <a:ext cx="204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40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72A8BF-185D-83F1-C598-887170B65902}"/>
              </a:ext>
            </a:extLst>
          </p:cNvPr>
          <p:cNvSpPr/>
          <p:nvPr/>
        </p:nvSpPr>
        <p:spPr>
          <a:xfrm>
            <a:off x="1097280" y="40005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Legitimate Claim:</a:t>
            </a:r>
            <a:r>
              <a:rPr lang="en-AU" sz="2400" dirty="0"/>
              <a:t> Amenhotep IV’s claim to the throne was based on his direct lineage as the son of Amenhotep III and Queen </a:t>
            </a:r>
            <a:r>
              <a:rPr lang="en-AU" sz="2400" dirty="0" err="1"/>
              <a:t>Tiye</a:t>
            </a:r>
            <a:r>
              <a:rPr lang="en-AU" sz="2400" dirty="0"/>
              <a:t>, both highly respected figures.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ABEF9-F390-F588-29FA-A6176DF38C07}"/>
              </a:ext>
            </a:extLst>
          </p:cNvPr>
          <p:cNvSpPr/>
          <p:nvPr/>
        </p:nvSpPr>
        <p:spPr>
          <a:xfrm>
            <a:off x="6678930" y="40005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33F7D-DAE6-7C1A-F9E1-62883ABAD70F}"/>
              </a:ext>
            </a:extLst>
          </p:cNvPr>
          <p:cNvSpPr/>
          <p:nvPr/>
        </p:nvSpPr>
        <p:spPr>
          <a:xfrm>
            <a:off x="1143000" y="330708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F0D3-7B48-5E1C-239A-2BC1F2129AD9}"/>
              </a:ext>
            </a:extLst>
          </p:cNvPr>
          <p:cNvSpPr/>
          <p:nvPr/>
        </p:nvSpPr>
        <p:spPr>
          <a:xfrm>
            <a:off x="6678930" y="3307080"/>
            <a:ext cx="4137660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CD771-0290-56AE-181C-F5CE0AD5AAF0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234940" y="1571625"/>
            <a:ext cx="1443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2102F8-6F5F-A746-5C17-830DDA78A879}"/>
              </a:ext>
            </a:extLst>
          </p:cNvPr>
          <p:cNvCxnSpPr/>
          <p:nvPr/>
        </p:nvCxnSpPr>
        <p:spPr>
          <a:xfrm flipH="1">
            <a:off x="5280660" y="2743200"/>
            <a:ext cx="1485900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6ECCD3-F7F4-E08A-ECFC-1B8DB491A08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80660" y="4478655"/>
            <a:ext cx="1398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500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380</TotalTime>
  <Words>903</Words>
  <Application>Microsoft Macintosh PowerPoint</Application>
  <PresentationFormat>Widescreen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Retrospect</vt:lpstr>
      <vt:lpstr>Path to Power</vt:lpstr>
      <vt:lpstr>Akhenaten was a pharaoh who ruled over Egypt during the 18th Dynasty and sparked one of history's most fascinating religious revolutions.   He ascended the throne amidst Egypt's golden age, but triggered a period of turmoil in Egypt's religious traditions by promoting the worship of Aten, the sun disk.   In his fifth year of rule, he abandoned traditional gods, built a new capital city, and even radical transforming Egyptian society.   But such dramatic changes in such a short time would lead to the destruction of his dreams very soon after his death.</vt:lpstr>
      <vt:lpstr>The ‘Heretic’ King</vt:lpstr>
      <vt:lpstr>Co-Regent</vt:lpstr>
      <vt:lpstr>Early Life</vt:lpstr>
      <vt:lpstr>Early Life</vt:lpstr>
      <vt:lpstr>Pathway to Power</vt:lpstr>
      <vt:lpstr>ACTIVITY – Steps to Power (Diagram)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– Influential 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139</cp:revision>
  <dcterms:created xsi:type="dcterms:W3CDTF">2022-07-13T05:26:46Z</dcterms:created>
  <dcterms:modified xsi:type="dcterms:W3CDTF">2024-06-11T02:12:18Z</dcterms:modified>
</cp:coreProperties>
</file>