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4"/>
  </p:notesMasterIdLst>
  <p:sldIdLst>
    <p:sldId id="256" r:id="rId2"/>
    <p:sldId id="257" r:id="rId3"/>
    <p:sldId id="286" r:id="rId4"/>
    <p:sldId id="287" r:id="rId5"/>
    <p:sldId id="288" r:id="rId6"/>
    <p:sldId id="289" r:id="rId7"/>
    <p:sldId id="290" r:id="rId8"/>
    <p:sldId id="291" r:id="rId9"/>
    <p:sldId id="292" r:id="rId10"/>
    <p:sldId id="293" r:id="rId11"/>
    <p:sldId id="294" r:id="rId12"/>
    <p:sldId id="29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76"/>
    <p:restoredTop sz="92112"/>
  </p:normalViewPr>
  <p:slideViewPr>
    <p:cSldViewPr snapToGrid="0" snapToObjects="1">
      <p:cViewPr varScale="1">
        <p:scale>
          <a:sx n="112" d="100"/>
          <a:sy n="112" d="100"/>
        </p:scale>
        <p:origin x="200"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982A22-8453-4353-9A59-D7653A651C39}"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747D5FC0-D8B1-463A-8830-1E45F1AE1C18}">
      <dgm:prSet/>
      <dgm:spPr/>
      <dgm:t>
        <a:bodyPr/>
        <a:lstStyle/>
        <a:p>
          <a:r>
            <a:rPr lang="en-AU"/>
            <a:t>Akhenaten </a:t>
          </a:r>
          <a:endParaRPr lang="en-US"/>
        </a:p>
      </dgm:t>
    </dgm:pt>
    <dgm:pt modelId="{4B1ED55F-FAD7-4D9F-9573-20CDD5DE99FE}" type="parTrans" cxnId="{F5D813F5-64BE-479E-9644-C5B47FB55FD3}">
      <dgm:prSet/>
      <dgm:spPr/>
      <dgm:t>
        <a:bodyPr/>
        <a:lstStyle/>
        <a:p>
          <a:endParaRPr lang="en-US"/>
        </a:p>
      </dgm:t>
    </dgm:pt>
    <dgm:pt modelId="{6BC093A7-AA94-45D1-A6B6-2992E7A7AB8A}" type="sibTrans" cxnId="{F5D813F5-64BE-479E-9644-C5B47FB55FD3}">
      <dgm:prSet/>
      <dgm:spPr/>
      <dgm:t>
        <a:bodyPr/>
        <a:lstStyle/>
        <a:p>
          <a:endParaRPr lang="en-US"/>
        </a:p>
      </dgm:t>
    </dgm:pt>
    <dgm:pt modelId="{6398A726-A2AE-49B5-AE6D-ABB7C54B6FD3}">
      <dgm:prSet/>
      <dgm:spPr/>
      <dgm:t>
        <a:bodyPr/>
        <a:lstStyle/>
        <a:p>
          <a:r>
            <a:rPr lang="en-AU"/>
            <a:t>Re-Horakhty</a:t>
          </a:r>
          <a:endParaRPr lang="en-US"/>
        </a:p>
      </dgm:t>
    </dgm:pt>
    <dgm:pt modelId="{8D8FA50F-CB37-458E-8083-DD466FAEDA6D}" type="parTrans" cxnId="{ADC5374C-3A17-4EA7-B6F8-4092D6913447}">
      <dgm:prSet/>
      <dgm:spPr/>
      <dgm:t>
        <a:bodyPr/>
        <a:lstStyle/>
        <a:p>
          <a:endParaRPr lang="en-US"/>
        </a:p>
      </dgm:t>
    </dgm:pt>
    <dgm:pt modelId="{2FD6CDD2-1A79-4FF0-8517-38371B673516}" type="sibTrans" cxnId="{ADC5374C-3A17-4EA7-B6F8-4092D6913447}">
      <dgm:prSet/>
      <dgm:spPr/>
      <dgm:t>
        <a:bodyPr/>
        <a:lstStyle/>
        <a:p>
          <a:endParaRPr lang="en-US"/>
        </a:p>
      </dgm:t>
    </dgm:pt>
    <dgm:pt modelId="{C1393F6B-A053-49AB-9AB5-91C9D9829114}">
      <dgm:prSet/>
      <dgm:spPr/>
      <dgm:t>
        <a:bodyPr/>
        <a:lstStyle/>
        <a:p>
          <a:r>
            <a:rPr lang="en-AU"/>
            <a:t>Aten</a:t>
          </a:r>
          <a:endParaRPr lang="en-US"/>
        </a:p>
      </dgm:t>
    </dgm:pt>
    <dgm:pt modelId="{3FBEF891-3DF6-4BD0-B59E-B084EA37E3A1}" type="parTrans" cxnId="{A848DA2C-539E-496A-B436-46F78A14915E}">
      <dgm:prSet/>
      <dgm:spPr/>
      <dgm:t>
        <a:bodyPr/>
        <a:lstStyle/>
        <a:p>
          <a:endParaRPr lang="en-US"/>
        </a:p>
      </dgm:t>
    </dgm:pt>
    <dgm:pt modelId="{600C9515-3675-4812-8D9C-6A277E7F57BE}" type="sibTrans" cxnId="{A848DA2C-539E-496A-B436-46F78A14915E}">
      <dgm:prSet/>
      <dgm:spPr/>
      <dgm:t>
        <a:bodyPr/>
        <a:lstStyle/>
        <a:p>
          <a:endParaRPr lang="en-US"/>
        </a:p>
      </dgm:t>
    </dgm:pt>
    <dgm:pt modelId="{DFBC9DA6-F88F-47C6-B391-B3016E153BD5}">
      <dgm:prSet/>
      <dgm:spPr/>
      <dgm:t>
        <a:bodyPr/>
        <a:lstStyle/>
        <a:p>
          <a:r>
            <a:rPr lang="en-AU" dirty="0"/>
            <a:t>Syncretic</a:t>
          </a:r>
          <a:endParaRPr lang="en-US" dirty="0"/>
        </a:p>
      </dgm:t>
    </dgm:pt>
    <dgm:pt modelId="{41D6F43A-7402-4E08-A2F9-C82D783589AA}" type="parTrans" cxnId="{8A5F469F-95F2-4B07-863B-718DEED46AE9}">
      <dgm:prSet/>
      <dgm:spPr/>
      <dgm:t>
        <a:bodyPr/>
        <a:lstStyle/>
        <a:p>
          <a:endParaRPr lang="en-US"/>
        </a:p>
      </dgm:t>
    </dgm:pt>
    <dgm:pt modelId="{9BAD29F0-A962-4788-BEE9-1A1FBA7EE7BC}" type="sibTrans" cxnId="{8A5F469F-95F2-4B07-863B-718DEED46AE9}">
      <dgm:prSet/>
      <dgm:spPr/>
      <dgm:t>
        <a:bodyPr/>
        <a:lstStyle/>
        <a:p>
          <a:endParaRPr lang="en-US"/>
        </a:p>
      </dgm:t>
    </dgm:pt>
    <dgm:pt modelId="{45DD25FF-067F-8E4A-8680-1DC2B6974E0A}" type="pres">
      <dgm:prSet presAssocID="{61982A22-8453-4353-9A59-D7653A651C39}" presName="vert0" presStyleCnt="0">
        <dgm:presLayoutVars>
          <dgm:dir/>
          <dgm:animOne val="branch"/>
          <dgm:animLvl val="lvl"/>
        </dgm:presLayoutVars>
      </dgm:prSet>
      <dgm:spPr/>
    </dgm:pt>
    <dgm:pt modelId="{A6EB18D5-5FE2-244B-AFF4-FD324C45CE46}" type="pres">
      <dgm:prSet presAssocID="{747D5FC0-D8B1-463A-8830-1E45F1AE1C18}" presName="thickLine" presStyleLbl="alignNode1" presStyleIdx="0" presStyleCnt="4"/>
      <dgm:spPr/>
    </dgm:pt>
    <dgm:pt modelId="{4BD5287B-0E5A-8040-A780-13A477039AE0}" type="pres">
      <dgm:prSet presAssocID="{747D5FC0-D8B1-463A-8830-1E45F1AE1C18}" presName="horz1" presStyleCnt="0"/>
      <dgm:spPr/>
    </dgm:pt>
    <dgm:pt modelId="{B98D1D7D-DDDD-B644-ACDB-94877E38F89F}" type="pres">
      <dgm:prSet presAssocID="{747D5FC0-D8B1-463A-8830-1E45F1AE1C18}" presName="tx1" presStyleLbl="revTx" presStyleIdx="0" presStyleCnt="4"/>
      <dgm:spPr/>
    </dgm:pt>
    <dgm:pt modelId="{CE4B2861-97C3-0B4E-AF21-3E359B048F5D}" type="pres">
      <dgm:prSet presAssocID="{747D5FC0-D8B1-463A-8830-1E45F1AE1C18}" presName="vert1" presStyleCnt="0"/>
      <dgm:spPr/>
    </dgm:pt>
    <dgm:pt modelId="{B88E1C88-1B68-E945-A2E1-5B2047A2832C}" type="pres">
      <dgm:prSet presAssocID="{6398A726-A2AE-49B5-AE6D-ABB7C54B6FD3}" presName="thickLine" presStyleLbl="alignNode1" presStyleIdx="1" presStyleCnt="4"/>
      <dgm:spPr/>
    </dgm:pt>
    <dgm:pt modelId="{CDC3ECA7-08D8-E743-B23A-98E05D3F19D9}" type="pres">
      <dgm:prSet presAssocID="{6398A726-A2AE-49B5-AE6D-ABB7C54B6FD3}" presName="horz1" presStyleCnt="0"/>
      <dgm:spPr/>
    </dgm:pt>
    <dgm:pt modelId="{78862C3F-D659-C64E-913B-A15E8EB81539}" type="pres">
      <dgm:prSet presAssocID="{6398A726-A2AE-49B5-AE6D-ABB7C54B6FD3}" presName="tx1" presStyleLbl="revTx" presStyleIdx="1" presStyleCnt="4"/>
      <dgm:spPr/>
    </dgm:pt>
    <dgm:pt modelId="{F4B38C86-EE58-B449-A7A6-24ED94A9DFDD}" type="pres">
      <dgm:prSet presAssocID="{6398A726-A2AE-49B5-AE6D-ABB7C54B6FD3}" presName="vert1" presStyleCnt="0"/>
      <dgm:spPr/>
    </dgm:pt>
    <dgm:pt modelId="{D207A177-05AF-8246-84C6-9EFCA4B68E1B}" type="pres">
      <dgm:prSet presAssocID="{C1393F6B-A053-49AB-9AB5-91C9D9829114}" presName="thickLine" presStyleLbl="alignNode1" presStyleIdx="2" presStyleCnt="4"/>
      <dgm:spPr/>
    </dgm:pt>
    <dgm:pt modelId="{A0B86F45-1360-7C40-B51A-A9E89B2784C0}" type="pres">
      <dgm:prSet presAssocID="{C1393F6B-A053-49AB-9AB5-91C9D9829114}" presName="horz1" presStyleCnt="0"/>
      <dgm:spPr/>
    </dgm:pt>
    <dgm:pt modelId="{61ECE8FA-8C92-7B4D-A71C-50849E8483A9}" type="pres">
      <dgm:prSet presAssocID="{C1393F6B-A053-49AB-9AB5-91C9D9829114}" presName="tx1" presStyleLbl="revTx" presStyleIdx="2" presStyleCnt="4"/>
      <dgm:spPr/>
    </dgm:pt>
    <dgm:pt modelId="{7DEBE3A2-5F4E-3740-A669-1984E2361157}" type="pres">
      <dgm:prSet presAssocID="{C1393F6B-A053-49AB-9AB5-91C9D9829114}" presName="vert1" presStyleCnt="0"/>
      <dgm:spPr/>
    </dgm:pt>
    <dgm:pt modelId="{DE07675B-94AB-A647-8D59-24A73D591B21}" type="pres">
      <dgm:prSet presAssocID="{DFBC9DA6-F88F-47C6-B391-B3016E153BD5}" presName="thickLine" presStyleLbl="alignNode1" presStyleIdx="3" presStyleCnt="4"/>
      <dgm:spPr/>
    </dgm:pt>
    <dgm:pt modelId="{E42E474F-5F27-804E-91BC-B94D7567DB51}" type="pres">
      <dgm:prSet presAssocID="{DFBC9DA6-F88F-47C6-B391-B3016E153BD5}" presName="horz1" presStyleCnt="0"/>
      <dgm:spPr/>
    </dgm:pt>
    <dgm:pt modelId="{9E4E3FD5-B3CB-7B45-B0BA-1A9268115F57}" type="pres">
      <dgm:prSet presAssocID="{DFBC9DA6-F88F-47C6-B391-B3016E153BD5}" presName="tx1" presStyleLbl="revTx" presStyleIdx="3" presStyleCnt="4"/>
      <dgm:spPr/>
    </dgm:pt>
    <dgm:pt modelId="{8C1F8216-B824-2B40-BB76-A020EC132319}" type="pres">
      <dgm:prSet presAssocID="{DFBC9DA6-F88F-47C6-B391-B3016E153BD5}" presName="vert1" presStyleCnt="0"/>
      <dgm:spPr/>
    </dgm:pt>
  </dgm:ptLst>
  <dgm:cxnLst>
    <dgm:cxn modelId="{8B7BE301-B16B-9844-AF87-5450BA1B25F9}" type="presOf" srcId="{C1393F6B-A053-49AB-9AB5-91C9D9829114}" destId="{61ECE8FA-8C92-7B4D-A71C-50849E8483A9}" srcOrd="0" destOrd="0" presId="urn:microsoft.com/office/officeart/2008/layout/LinedList"/>
    <dgm:cxn modelId="{D018062A-34A6-0441-9214-7FF7E13BF8EC}" type="presOf" srcId="{6398A726-A2AE-49B5-AE6D-ABB7C54B6FD3}" destId="{78862C3F-D659-C64E-913B-A15E8EB81539}" srcOrd="0" destOrd="0" presId="urn:microsoft.com/office/officeart/2008/layout/LinedList"/>
    <dgm:cxn modelId="{A848DA2C-539E-496A-B436-46F78A14915E}" srcId="{61982A22-8453-4353-9A59-D7653A651C39}" destId="{C1393F6B-A053-49AB-9AB5-91C9D9829114}" srcOrd="2" destOrd="0" parTransId="{3FBEF891-3DF6-4BD0-B59E-B084EA37E3A1}" sibTransId="{600C9515-3675-4812-8D9C-6A277E7F57BE}"/>
    <dgm:cxn modelId="{ADC5374C-3A17-4EA7-B6F8-4092D6913447}" srcId="{61982A22-8453-4353-9A59-D7653A651C39}" destId="{6398A726-A2AE-49B5-AE6D-ABB7C54B6FD3}" srcOrd="1" destOrd="0" parTransId="{8D8FA50F-CB37-458E-8083-DD466FAEDA6D}" sibTransId="{2FD6CDD2-1A79-4FF0-8517-38371B673516}"/>
    <dgm:cxn modelId="{7A109D52-F366-DD4A-AA81-B76BCFAFDF41}" type="presOf" srcId="{747D5FC0-D8B1-463A-8830-1E45F1AE1C18}" destId="{B98D1D7D-DDDD-B644-ACDB-94877E38F89F}" srcOrd="0" destOrd="0" presId="urn:microsoft.com/office/officeart/2008/layout/LinedList"/>
    <dgm:cxn modelId="{6E24025D-0FA8-8C44-A355-903DA10F2AF2}" type="presOf" srcId="{DFBC9DA6-F88F-47C6-B391-B3016E153BD5}" destId="{9E4E3FD5-B3CB-7B45-B0BA-1A9268115F57}" srcOrd="0" destOrd="0" presId="urn:microsoft.com/office/officeart/2008/layout/LinedList"/>
    <dgm:cxn modelId="{87E58C72-4023-E949-B36F-626B33AE18D9}" type="presOf" srcId="{61982A22-8453-4353-9A59-D7653A651C39}" destId="{45DD25FF-067F-8E4A-8680-1DC2B6974E0A}" srcOrd="0" destOrd="0" presId="urn:microsoft.com/office/officeart/2008/layout/LinedList"/>
    <dgm:cxn modelId="{8A5F469F-95F2-4B07-863B-718DEED46AE9}" srcId="{61982A22-8453-4353-9A59-D7653A651C39}" destId="{DFBC9DA6-F88F-47C6-B391-B3016E153BD5}" srcOrd="3" destOrd="0" parTransId="{41D6F43A-7402-4E08-A2F9-C82D783589AA}" sibTransId="{9BAD29F0-A962-4788-BEE9-1A1FBA7EE7BC}"/>
    <dgm:cxn modelId="{F5D813F5-64BE-479E-9644-C5B47FB55FD3}" srcId="{61982A22-8453-4353-9A59-D7653A651C39}" destId="{747D5FC0-D8B1-463A-8830-1E45F1AE1C18}" srcOrd="0" destOrd="0" parTransId="{4B1ED55F-FAD7-4D9F-9573-20CDD5DE99FE}" sibTransId="{6BC093A7-AA94-45D1-A6B6-2992E7A7AB8A}"/>
    <dgm:cxn modelId="{311F6A3D-731C-1243-9E32-CEB83162F0F7}" type="presParOf" srcId="{45DD25FF-067F-8E4A-8680-1DC2B6974E0A}" destId="{A6EB18D5-5FE2-244B-AFF4-FD324C45CE46}" srcOrd="0" destOrd="0" presId="urn:microsoft.com/office/officeart/2008/layout/LinedList"/>
    <dgm:cxn modelId="{BC015BDC-9D9A-0049-86E0-B3FDE6AB956D}" type="presParOf" srcId="{45DD25FF-067F-8E4A-8680-1DC2B6974E0A}" destId="{4BD5287B-0E5A-8040-A780-13A477039AE0}" srcOrd="1" destOrd="0" presId="urn:microsoft.com/office/officeart/2008/layout/LinedList"/>
    <dgm:cxn modelId="{8A03D1AB-86FC-6F4D-810B-A0899E51BE9A}" type="presParOf" srcId="{4BD5287B-0E5A-8040-A780-13A477039AE0}" destId="{B98D1D7D-DDDD-B644-ACDB-94877E38F89F}" srcOrd="0" destOrd="0" presId="urn:microsoft.com/office/officeart/2008/layout/LinedList"/>
    <dgm:cxn modelId="{3A3A899C-F1CB-2944-909D-A35ED5369C27}" type="presParOf" srcId="{4BD5287B-0E5A-8040-A780-13A477039AE0}" destId="{CE4B2861-97C3-0B4E-AF21-3E359B048F5D}" srcOrd="1" destOrd="0" presId="urn:microsoft.com/office/officeart/2008/layout/LinedList"/>
    <dgm:cxn modelId="{57C12675-C70A-6641-9D86-CE08E02910E8}" type="presParOf" srcId="{45DD25FF-067F-8E4A-8680-1DC2B6974E0A}" destId="{B88E1C88-1B68-E945-A2E1-5B2047A2832C}" srcOrd="2" destOrd="0" presId="urn:microsoft.com/office/officeart/2008/layout/LinedList"/>
    <dgm:cxn modelId="{1A54C78D-1E99-CC4C-AE02-BF9D14B64FFA}" type="presParOf" srcId="{45DD25FF-067F-8E4A-8680-1DC2B6974E0A}" destId="{CDC3ECA7-08D8-E743-B23A-98E05D3F19D9}" srcOrd="3" destOrd="0" presId="urn:microsoft.com/office/officeart/2008/layout/LinedList"/>
    <dgm:cxn modelId="{13138868-CF76-BF46-8375-2E1B416ADCA6}" type="presParOf" srcId="{CDC3ECA7-08D8-E743-B23A-98E05D3F19D9}" destId="{78862C3F-D659-C64E-913B-A15E8EB81539}" srcOrd="0" destOrd="0" presId="urn:microsoft.com/office/officeart/2008/layout/LinedList"/>
    <dgm:cxn modelId="{65A1E8B5-8329-A64F-B661-352D60DA2B54}" type="presParOf" srcId="{CDC3ECA7-08D8-E743-B23A-98E05D3F19D9}" destId="{F4B38C86-EE58-B449-A7A6-24ED94A9DFDD}" srcOrd="1" destOrd="0" presId="urn:microsoft.com/office/officeart/2008/layout/LinedList"/>
    <dgm:cxn modelId="{736F9F04-D619-F440-B9D4-1E3CE0DF4565}" type="presParOf" srcId="{45DD25FF-067F-8E4A-8680-1DC2B6974E0A}" destId="{D207A177-05AF-8246-84C6-9EFCA4B68E1B}" srcOrd="4" destOrd="0" presId="urn:microsoft.com/office/officeart/2008/layout/LinedList"/>
    <dgm:cxn modelId="{B278AE63-3316-8547-8915-C723EDE9772C}" type="presParOf" srcId="{45DD25FF-067F-8E4A-8680-1DC2B6974E0A}" destId="{A0B86F45-1360-7C40-B51A-A9E89B2784C0}" srcOrd="5" destOrd="0" presId="urn:microsoft.com/office/officeart/2008/layout/LinedList"/>
    <dgm:cxn modelId="{EABF204A-A16E-574F-8574-3445ABB1B379}" type="presParOf" srcId="{A0B86F45-1360-7C40-B51A-A9E89B2784C0}" destId="{61ECE8FA-8C92-7B4D-A71C-50849E8483A9}" srcOrd="0" destOrd="0" presId="urn:microsoft.com/office/officeart/2008/layout/LinedList"/>
    <dgm:cxn modelId="{3624DBCC-5279-D641-9140-67923754618A}" type="presParOf" srcId="{A0B86F45-1360-7C40-B51A-A9E89B2784C0}" destId="{7DEBE3A2-5F4E-3740-A669-1984E2361157}" srcOrd="1" destOrd="0" presId="urn:microsoft.com/office/officeart/2008/layout/LinedList"/>
    <dgm:cxn modelId="{5F49A0B2-0474-6E41-91B5-1834B05FEC4B}" type="presParOf" srcId="{45DD25FF-067F-8E4A-8680-1DC2B6974E0A}" destId="{DE07675B-94AB-A647-8D59-24A73D591B21}" srcOrd="6" destOrd="0" presId="urn:microsoft.com/office/officeart/2008/layout/LinedList"/>
    <dgm:cxn modelId="{586AAFB9-4701-294A-9146-AB226EE3D8E8}" type="presParOf" srcId="{45DD25FF-067F-8E4A-8680-1DC2B6974E0A}" destId="{E42E474F-5F27-804E-91BC-B94D7567DB51}" srcOrd="7" destOrd="0" presId="urn:microsoft.com/office/officeart/2008/layout/LinedList"/>
    <dgm:cxn modelId="{4AB1DBAA-903D-F040-BD53-B9B7E6CEDA0B}" type="presParOf" srcId="{E42E474F-5F27-804E-91BC-B94D7567DB51}" destId="{9E4E3FD5-B3CB-7B45-B0BA-1A9268115F57}" srcOrd="0" destOrd="0" presId="urn:microsoft.com/office/officeart/2008/layout/LinedList"/>
    <dgm:cxn modelId="{E2028860-02B5-3E42-8F3F-F37384523A7D}" type="presParOf" srcId="{E42E474F-5F27-804E-91BC-B94D7567DB51}" destId="{8C1F8216-B824-2B40-BB76-A020EC13231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B18D5-5FE2-244B-AFF4-FD324C45CE46}">
      <dsp:nvSpPr>
        <dsp:cNvPr id="0" name=""/>
        <dsp:cNvSpPr/>
      </dsp:nvSpPr>
      <dsp:spPr>
        <a:xfrm>
          <a:off x="0" y="0"/>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8D1D7D-DDDD-B644-ACDB-94877E38F89F}">
      <dsp:nvSpPr>
        <dsp:cNvPr id="0" name=""/>
        <dsp:cNvSpPr/>
      </dsp:nvSpPr>
      <dsp:spPr>
        <a:xfrm>
          <a:off x="0" y="0"/>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AU" sz="6500" kern="1200"/>
            <a:t>Akhenaten </a:t>
          </a:r>
          <a:endParaRPr lang="en-US" sz="6500" kern="1200"/>
        </a:p>
      </dsp:txBody>
      <dsp:txXfrm>
        <a:off x="0" y="0"/>
        <a:ext cx="6797675" cy="1412477"/>
      </dsp:txXfrm>
    </dsp:sp>
    <dsp:sp modelId="{B88E1C88-1B68-E945-A2E1-5B2047A2832C}">
      <dsp:nvSpPr>
        <dsp:cNvPr id="0" name=""/>
        <dsp:cNvSpPr/>
      </dsp:nvSpPr>
      <dsp:spPr>
        <a:xfrm>
          <a:off x="0" y="1412478"/>
          <a:ext cx="6797675" cy="0"/>
        </a:xfrm>
        <a:prstGeom prst="line">
          <a:avLst/>
        </a:prstGeom>
        <a:solidFill>
          <a:schemeClr val="accent2">
            <a:hueOff val="167310"/>
            <a:satOff val="-9582"/>
            <a:lumOff val="-11438"/>
            <a:alphaOff val="0"/>
          </a:schemeClr>
        </a:solidFill>
        <a:ln w="15875" cap="flat" cmpd="sng" algn="ctr">
          <a:solidFill>
            <a:schemeClr val="accent2">
              <a:hueOff val="167310"/>
              <a:satOff val="-9582"/>
              <a:lumOff val="-114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862C3F-D659-C64E-913B-A15E8EB81539}">
      <dsp:nvSpPr>
        <dsp:cNvPr id="0" name=""/>
        <dsp:cNvSpPr/>
      </dsp:nvSpPr>
      <dsp:spPr>
        <a:xfrm>
          <a:off x="0" y="1412477"/>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AU" sz="6500" kern="1200"/>
            <a:t>Re-Horakhty</a:t>
          </a:r>
          <a:endParaRPr lang="en-US" sz="6500" kern="1200"/>
        </a:p>
      </dsp:txBody>
      <dsp:txXfrm>
        <a:off x="0" y="1412477"/>
        <a:ext cx="6797675" cy="1412477"/>
      </dsp:txXfrm>
    </dsp:sp>
    <dsp:sp modelId="{D207A177-05AF-8246-84C6-9EFCA4B68E1B}">
      <dsp:nvSpPr>
        <dsp:cNvPr id="0" name=""/>
        <dsp:cNvSpPr/>
      </dsp:nvSpPr>
      <dsp:spPr>
        <a:xfrm>
          <a:off x="0" y="2824956"/>
          <a:ext cx="6797675" cy="0"/>
        </a:xfrm>
        <a:prstGeom prst="line">
          <a:avLst/>
        </a:prstGeom>
        <a:solidFill>
          <a:schemeClr val="accent2">
            <a:hueOff val="334620"/>
            <a:satOff val="-19163"/>
            <a:lumOff val="-22877"/>
            <a:alphaOff val="0"/>
          </a:schemeClr>
        </a:solidFill>
        <a:ln w="15875" cap="flat" cmpd="sng" algn="ctr">
          <a:solidFill>
            <a:schemeClr val="accent2">
              <a:hueOff val="334620"/>
              <a:satOff val="-19163"/>
              <a:lumOff val="-228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ECE8FA-8C92-7B4D-A71C-50849E8483A9}">
      <dsp:nvSpPr>
        <dsp:cNvPr id="0" name=""/>
        <dsp:cNvSpPr/>
      </dsp:nvSpPr>
      <dsp:spPr>
        <a:xfrm>
          <a:off x="0" y="2824955"/>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AU" sz="6500" kern="1200"/>
            <a:t>Aten</a:t>
          </a:r>
          <a:endParaRPr lang="en-US" sz="6500" kern="1200"/>
        </a:p>
      </dsp:txBody>
      <dsp:txXfrm>
        <a:off x="0" y="2824955"/>
        <a:ext cx="6797675" cy="1412477"/>
      </dsp:txXfrm>
    </dsp:sp>
    <dsp:sp modelId="{DE07675B-94AB-A647-8D59-24A73D591B21}">
      <dsp:nvSpPr>
        <dsp:cNvPr id="0" name=""/>
        <dsp:cNvSpPr/>
      </dsp:nvSpPr>
      <dsp:spPr>
        <a:xfrm>
          <a:off x="0" y="4237434"/>
          <a:ext cx="6797675" cy="0"/>
        </a:xfrm>
        <a:prstGeom prst="line">
          <a:avLst/>
        </a:prstGeom>
        <a:solidFill>
          <a:schemeClr val="accent2">
            <a:hueOff val="501931"/>
            <a:satOff val="-28745"/>
            <a:lumOff val="-34315"/>
            <a:alphaOff val="0"/>
          </a:schemeClr>
        </a:solidFill>
        <a:ln w="15875" cap="flat" cmpd="sng" algn="ctr">
          <a:solidFill>
            <a:schemeClr val="accent2">
              <a:hueOff val="501931"/>
              <a:satOff val="-28745"/>
              <a:lumOff val="-343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4E3FD5-B3CB-7B45-B0BA-1A9268115F57}">
      <dsp:nvSpPr>
        <dsp:cNvPr id="0" name=""/>
        <dsp:cNvSpPr/>
      </dsp:nvSpPr>
      <dsp:spPr>
        <a:xfrm>
          <a:off x="0" y="4237433"/>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AU" sz="6500" kern="1200" dirty="0"/>
            <a:t>Syncretic</a:t>
          </a:r>
          <a:endParaRPr lang="en-US" sz="6500" kern="1200" dirty="0"/>
        </a:p>
      </dsp:txBody>
      <dsp:txXfrm>
        <a:off x="0" y="4237433"/>
        <a:ext cx="6797675" cy="141247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6/11/24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google.com/search?sca_esv=da41e541bad3f3b5&amp;sca_upv=1&amp;rlz=1C5CHFA_enAU1018AU1018&amp;q=adherence&amp;si=ACC90nytWkp8tIhRuqKAL6XWXX-NuPZqhHXBTFGUwgzJq5iequkkt58tMspEOSpQySn1FbP6nCm3Tm0HuWu6iB9-wz2lkjkITQvKuL5OAjjJYWVQNP50Zgg%3D&amp;expnd=1&amp;sa=X&amp;ved=2ahUKEwjW9sD2wNKGAxU6TmwGHbyQCqEQyecJegQIJBA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 = 4</a:t>
            </a:r>
          </a:p>
        </p:txBody>
      </p:sp>
      <p:sp>
        <p:nvSpPr>
          <p:cNvPr id="4" name="Slide Number Placeholder 3"/>
          <p:cNvSpPr>
            <a:spLocks noGrp="1"/>
          </p:cNvSpPr>
          <p:nvPr>
            <p:ph type="sldNum" sz="quarter" idx="5"/>
          </p:nvPr>
        </p:nvSpPr>
        <p:spPr/>
        <p:txBody>
          <a:bodyPr/>
          <a:lstStyle/>
          <a:p>
            <a:fld id="{348E9CBE-103D-614D-933D-6F8E197DB034}" type="slidenum">
              <a:rPr lang="en-US" smtClean="0"/>
              <a:t>3</a:t>
            </a:fld>
            <a:endParaRPr lang="en-US"/>
          </a:p>
        </p:txBody>
      </p:sp>
    </p:spTree>
    <p:extLst>
      <p:ext uri="{BB962C8B-B14F-4D97-AF65-F5344CB8AC3E}">
        <p14:creationId xmlns:p14="http://schemas.microsoft.com/office/powerpoint/2010/main" val="2843036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 = 4</a:t>
            </a:r>
          </a:p>
        </p:txBody>
      </p:sp>
      <p:sp>
        <p:nvSpPr>
          <p:cNvPr id="4" name="Slide Number Placeholder 3"/>
          <p:cNvSpPr>
            <a:spLocks noGrp="1"/>
          </p:cNvSpPr>
          <p:nvPr>
            <p:ph type="sldNum" sz="quarter" idx="5"/>
          </p:nvPr>
        </p:nvSpPr>
        <p:spPr/>
        <p:txBody>
          <a:bodyPr/>
          <a:lstStyle/>
          <a:p>
            <a:fld id="{348E9CBE-103D-614D-933D-6F8E197DB034}" type="slidenum">
              <a:rPr lang="en-US" smtClean="0"/>
              <a:t>4</a:t>
            </a:fld>
            <a:endParaRPr lang="en-US"/>
          </a:p>
        </p:txBody>
      </p:sp>
    </p:spTree>
    <p:extLst>
      <p:ext uri="{BB962C8B-B14F-4D97-AF65-F5344CB8AC3E}">
        <p14:creationId xmlns:p14="http://schemas.microsoft.com/office/powerpoint/2010/main" val="2978249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 = 4</a:t>
            </a:r>
          </a:p>
        </p:txBody>
      </p:sp>
      <p:sp>
        <p:nvSpPr>
          <p:cNvPr id="4" name="Slide Number Placeholder 3"/>
          <p:cNvSpPr>
            <a:spLocks noGrp="1"/>
          </p:cNvSpPr>
          <p:nvPr>
            <p:ph type="sldNum" sz="quarter" idx="5"/>
          </p:nvPr>
        </p:nvSpPr>
        <p:spPr/>
        <p:txBody>
          <a:bodyPr/>
          <a:lstStyle/>
          <a:p>
            <a:fld id="{348E9CBE-103D-614D-933D-6F8E197DB034}" type="slidenum">
              <a:rPr lang="en-US" smtClean="0"/>
              <a:t>5</a:t>
            </a:fld>
            <a:endParaRPr lang="en-US"/>
          </a:p>
        </p:txBody>
      </p:sp>
    </p:spTree>
    <p:extLst>
      <p:ext uri="{BB962C8B-B14F-4D97-AF65-F5344CB8AC3E}">
        <p14:creationId xmlns:p14="http://schemas.microsoft.com/office/powerpoint/2010/main" val="576188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 = 4</a:t>
            </a:r>
          </a:p>
        </p:txBody>
      </p:sp>
      <p:sp>
        <p:nvSpPr>
          <p:cNvPr id="4" name="Slide Number Placeholder 3"/>
          <p:cNvSpPr>
            <a:spLocks noGrp="1"/>
          </p:cNvSpPr>
          <p:nvPr>
            <p:ph type="sldNum" sz="quarter" idx="5"/>
          </p:nvPr>
        </p:nvSpPr>
        <p:spPr/>
        <p:txBody>
          <a:bodyPr/>
          <a:lstStyle/>
          <a:p>
            <a:fld id="{348E9CBE-103D-614D-933D-6F8E197DB034}" type="slidenum">
              <a:rPr lang="en-US" smtClean="0"/>
              <a:t>6</a:t>
            </a:fld>
            <a:endParaRPr lang="en-US"/>
          </a:p>
        </p:txBody>
      </p:sp>
    </p:spTree>
    <p:extLst>
      <p:ext uri="{BB962C8B-B14F-4D97-AF65-F5344CB8AC3E}">
        <p14:creationId xmlns:p14="http://schemas.microsoft.com/office/powerpoint/2010/main" val="1994573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Henotheism: </a:t>
            </a:r>
            <a:r>
              <a:rPr lang="en-AU" b="0" i="0" u="none" strike="noStrike" dirty="0">
                <a:solidFill>
                  <a:srgbClr val="202124"/>
                </a:solidFill>
                <a:effectLst/>
                <a:highlight>
                  <a:srgbClr val="FFFFFF"/>
                </a:highlight>
                <a:latin typeface="arial" panose="020B0604020202020204" pitchFamily="34" charset="0"/>
                <a:hlinkClick r:id="rId3"/>
              </a:rPr>
              <a:t>adherence</a:t>
            </a:r>
            <a:r>
              <a:rPr lang="en-AU" b="0" i="0" dirty="0">
                <a:solidFill>
                  <a:srgbClr val="202124"/>
                </a:solidFill>
                <a:effectLst/>
                <a:highlight>
                  <a:srgbClr val="FFFFFF"/>
                </a:highlight>
                <a:latin typeface="arial" panose="020B0604020202020204" pitchFamily="34" charset="0"/>
              </a:rPr>
              <a:t> to one particular god out of several, especially by a family, tribe, or other group.</a:t>
            </a:r>
          </a:p>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7</a:t>
            </a:fld>
            <a:endParaRPr lang="en-US"/>
          </a:p>
        </p:txBody>
      </p:sp>
    </p:spTree>
    <p:extLst>
      <p:ext uri="{BB962C8B-B14F-4D97-AF65-F5344CB8AC3E}">
        <p14:creationId xmlns:p14="http://schemas.microsoft.com/office/powerpoint/2010/main" val="2385463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Nefertiti offering to Aten</a:t>
            </a:r>
          </a:p>
        </p:txBody>
      </p:sp>
      <p:sp>
        <p:nvSpPr>
          <p:cNvPr id="4" name="Slide Number Placeholder 3"/>
          <p:cNvSpPr>
            <a:spLocks noGrp="1"/>
          </p:cNvSpPr>
          <p:nvPr>
            <p:ph type="sldNum" sz="quarter" idx="5"/>
          </p:nvPr>
        </p:nvSpPr>
        <p:spPr/>
        <p:txBody>
          <a:bodyPr/>
          <a:lstStyle/>
          <a:p>
            <a:fld id="{348E9CBE-103D-614D-933D-6F8E197DB034}" type="slidenum">
              <a:rPr lang="en-US" smtClean="0"/>
              <a:t>10</a:t>
            </a:fld>
            <a:endParaRPr lang="en-US"/>
          </a:p>
        </p:txBody>
      </p:sp>
    </p:spTree>
    <p:extLst>
      <p:ext uri="{BB962C8B-B14F-4D97-AF65-F5344CB8AC3E}">
        <p14:creationId xmlns:p14="http://schemas.microsoft.com/office/powerpoint/2010/main" val="234707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6/11/24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6/11/24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6/11/24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6/11/24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6/11/24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6/11/24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6/11/24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6/11/24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6/11/24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6/11/24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6/11/24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a:xfrm>
            <a:off x="6730000" y="639097"/>
            <a:ext cx="4813072" cy="3686015"/>
          </a:xfrm>
        </p:spPr>
        <p:txBody>
          <a:bodyPr vert="horz" lIns="91440" tIns="45720" rIns="91440" bIns="45720" rtlCol="0">
            <a:normAutofit/>
          </a:bodyPr>
          <a:lstStyle/>
          <a:p>
            <a:r>
              <a:rPr lang="en-US" sz="7400" dirty="0"/>
              <a:t>Re-</a:t>
            </a:r>
            <a:r>
              <a:rPr lang="en-US" sz="7400" dirty="0" err="1"/>
              <a:t>Horahkty</a:t>
            </a:r>
            <a:endParaRPr lang="en-US" sz="7400" dirty="0"/>
          </a:p>
        </p:txBody>
      </p:sp>
      <p:cxnSp>
        <p:nvCxnSpPr>
          <p:cNvPr id="1044" name="Straight Connector 1043">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 name="Rectangle 1047">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BE982397-4434-23FE-9A4C-A71869EC5254}"/>
              </a:ext>
            </a:extLst>
          </p:cNvPr>
          <p:cNvSpPr txBox="1"/>
          <p:nvPr/>
        </p:nvSpPr>
        <p:spPr>
          <a:xfrm>
            <a:off x="6729999" y="4398898"/>
            <a:ext cx="4366949" cy="1815882"/>
          </a:xfrm>
          <a:prstGeom prst="rect">
            <a:avLst/>
          </a:prstGeom>
          <a:noFill/>
        </p:spPr>
        <p:txBody>
          <a:bodyPr wrap="square" rtlCol="0">
            <a:spAutoFit/>
          </a:bodyPr>
          <a:lstStyle/>
          <a:p>
            <a:pPr>
              <a:spcAft>
                <a:spcPts val="600"/>
              </a:spcAft>
            </a:pPr>
            <a:r>
              <a:rPr lang="en-US" sz="2800" dirty="0">
                <a:solidFill>
                  <a:schemeClr val="accent6"/>
                </a:solidFill>
              </a:rPr>
              <a:t>GOAL/S:  </a:t>
            </a:r>
            <a:r>
              <a:rPr lang="en-US" sz="2800" i="1" dirty="0">
                <a:solidFill>
                  <a:schemeClr val="accent6"/>
                </a:solidFill>
              </a:rPr>
              <a:t>Outline</a:t>
            </a:r>
            <a:r>
              <a:rPr lang="en-US" sz="2800" dirty="0">
                <a:solidFill>
                  <a:schemeClr val="accent6"/>
                </a:solidFill>
              </a:rPr>
              <a:t> the </a:t>
            </a:r>
            <a:r>
              <a:rPr lang="en-AU" sz="2800" dirty="0">
                <a:solidFill>
                  <a:schemeClr val="accent6"/>
                </a:solidFill>
              </a:rPr>
              <a:t>significance of Akhenaten's introduction of the solar god Re-</a:t>
            </a:r>
            <a:r>
              <a:rPr lang="en-AU" sz="2800" dirty="0" err="1">
                <a:solidFill>
                  <a:schemeClr val="accent6"/>
                </a:solidFill>
              </a:rPr>
              <a:t>Horakhty</a:t>
            </a:r>
            <a:endParaRPr lang="en-US" sz="2800" dirty="0">
              <a:solidFill>
                <a:schemeClr val="accent6"/>
              </a:solidFill>
            </a:endParaRPr>
          </a:p>
        </p:txBody>
      </p:sp>
      <p:sp>
        <p:nvSpPr>
          <p:cNvPr id="3" name="Subtitle 2"/>
          <p:cNvSpPr>
            <a:spLocks noGrp="1"/>
          </p:cNvSpPr>
          <p:nvPr>
            <p:ph type="subTitle" idx="1"/>
          </p:nvPr>
        </p:nvSpPr>
        <p:spPr>
          <a:xfrm>
            <a:off x="7241627" y="6453741"/>
            <a:ext cx="4829101" cy="373118"/>
          </a:xfrm>
        </p:spPr>
        <p:txBody>
          <a:bodyPr vert="horz" lIns="91440" tIns="45720" rIns="91440" bIns="45720" rtlCol="0">
            <a:normAutofit fontScale="92500" lnSpcReduction="10000"/>
          </a:bodyPr>
          <a:lstStyle/>
          <a:p>
            <a:pPr algn="r"/>
            <a:r>
              <a:rPr lang="en-US" dirty="0">
                <a:solidFill>
                  <a:schemeClr val="bg1"/>
                </a:solidFill>
              </a:rPr>
              <a:t>Week 10, Lesson 2</a:t>
            </a:r>
          </a:p>
        </p:txBody>
      </p:sp>
      <p:pic>
        <p:nvPicPr>
          <p:cNvPr id="4" name="Picture 2" descr="King Amenhotep IV &quot;Akhenaten&quot; Facts | Amenhotep IV History | Akhenaten Tomb">
            <a:extLst>
              <a:ext uri="{FF2B5EF4-FFF2-40B4-BE49-F238E27FC236}">
                <a16:creationId xmlns:a16="http://schemas.microsoft.com/office/drawing/2014/main" id="{7A2F170B-DC73-FE46-21D0-27224B0F0E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434" r="24909"/>
          <a:stretch/>
        </p:blipFill>
        <p:spPr bwMode="auto">
          <a:xfrm>
            <a:off x="1002234" y="1553377"/>
            <a:ext cx="5391799" cy="4520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196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E1A9AD-EB47-D0D9-54CF-B705043B770E}"/>
              </a:ext>
            </a:extLst>
          </p:cNvPr>
          <p:cNvSpPr>
            <a:spLocks noGrp="1"/>
          </p:cNvSpPr>
          <p:nvPr>
            <p:ph type="title"/>
          </p:nvPr>
        </p:nvSpPr>
        <p:spPr>
          <a:xfrm>
            <a:off x="4974771" y="634946"/>
            <a:ext cx="6574972" cy="1450757"/>
          </a:xfrm>
        </p:spPr>
        <p:txBody>
          <a:bodyPr>
            <a:normAutofit/>
          </a:bodyPr>
          <a:lstStyle/>
          <a:p>
            <a:r>
              <a:rPr lang="en-US" dirty="0"/>
              <a:t>Depictions</a:t>
            </a:r>
          </a:p>
        </p:txBody>
      </p:sp>
      <p:pic>
        <p:nvPicPr>
          <p:cNvPr id="5122" name="Picture 2" descr="Nefertiti Offering to the Aten">
            <a:extLst>
              <a:ext uri="{FF2B5EF4-FFF2-40B4-BE49-F238E27FC236}">
                <a16:creationId xmlns:a16="http://schemas.microsoft.com/office/drawing/2014/main" id="{141DF561-BCEC-184C-D314-BC124DA8E9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630" r="23902" b="2"/>
          <a:stretch/>
        </p:blipFill>
        <p:spPr bwMode="auto">
          <a:xfrm>
            <a:off x="633999" y="640081"/>
            <a:ext cx="4001315" cy="5314406"/>
          </a:xfrm>
          <a:prstGeom prst="rect">
            <a:avLst/>
          </a:prstGeom>
          <a:noFill/>
          <a:extLst>
            <a:ext uri="{909E8E84-426E-40DD-AFC4-6F175D3DCCD1}">
              <a14:hiddenFill xmlns:a14="http://schemas.microsoft.com/office/drawing/2010/main">
                <a:solidFill>
                  <a:srgbClr val="FFFFFF"/>
                </a:solidFill>
              </a14:hiddenFill>
            </a:ext>
          </a:extLst>
        </p:spPr>
      </p:pic>
      <p:cxnSp>
        <p:nvCxnSpPr>
          <p:cNvPr id="5129" name="Straight Connector 5128">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85CBB3-6E94-F6F4-FC80-D44FFF5F82D4}"/>
              </a:ext>
            </a:extLst>
          </p:cNvPr>
          <p:cNvSpPr>
            <a:spLocks noGrp="1"/>
          </p:cNvSpPr>
          <p:nvPr>
            <p:ph idx="1"/>
          </p:nvPr>
        </p:nvSpPr>
        <p:spPr>
          <a:xfrm>
            <a:off x="4974769" y="2198914"/>
            <a:ext cx="6574973" cy="3670180"/>
          </a:xfrm>
        </p:spPr>
        <p:txBody>
          <a:bodyPr>
            <a:normAutofit/>
          </a:bodyPr>
          <a:lstStyle/>
          <a:p>
            <a:r>
              <a:rPr lang="en-AU" dirty="0"/>
              <a:t>Artifacts from Akhenaten's reign often show the Aten symbolically represented as a sun disc with rays extending downward, each ending in a hand holding an ankh, the symbol of </a:t>
            </a:r>
            <a:r>
              <a:rPr lang="en-AU" dirty="0" err="1"/>
              <a:t>life.Sometimes</a:t>
            </a:r>
            <a:r>
              <a:rPr lang="en-AU" dirty="0"/>
              <a:t>, these rays terminate in hands holding cartouches with the names of Akhenaten and his wife, Nefertiti, suggesting their divine connection to the Aten.</a:t>
            </a:r>
            <a:endParaRPr lang="en-US" dirty="0"/>
          </a:p>
        </p:txBody>
      </p:sp>
      <p:sp>
        <p:nvSpPr>
          <p:cNvPr id="5131" name="Rectangle 5130">
            <a:extLst>
              <a:ext uri="{FF2B5EF4-FFF2-40B4-BE49-F238E27FC236}">
                <a16:creationId xmlns:a16="http://schemas.microsoft.com/office/drawing/2014/main" id="{CADA4CA0-9A57-4FBE-A9E5-24DFC23C3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133" name="Rectangle 5132">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600694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E3B62-BB22-B46A-BA69-64C558A55E7B}"/>
              </a:ext>
            </a:extLst>
          </p:cNvPr>
          <p:cNvSpPr>
            <a:spLocks noGrp="1"/>
          </p:cNvSpPr>
          <p:nvPr>
            <p:ph type="title"/>
          </p:nvPr>
        </p:nvSpPr>
        <p:spPr>
          <a:xfrm>
            <a:off x="990932" y="286603"/>
            <a:ext cx="6750987" cy="1450757"/>
          </a:xfrm>
        </p:spPr>
        <p:txBody>
          <a:bodyPr>
            <a:normAutofit/>
          </a:bodyPr>
          <a:lstStyle/>
          <a:p>
            <a:pPr algn="ctr"/>
            <a:r>
              <a:rPr lang="en-US" dirty="0">
                <a:solidFill>
                  <a:schemeClr val="tx1"/>
                </a:solidFill>
              </a:rPr>
              <a:t>Depictions</a:t>
            </a:r>
          </a:p>
        </p:txBody>
      </p:sp>
      <p:sp>
        <p:nvSpPr>
          <p:cNvPr id="3" name="Content Placeholder 2">
            <a:extLst>
              <a:ext uri="{FF2B5EF4-FFF2-40B4-BE49-F238E27FC236}">
                <a16:creationId xmlns:a16="http://schemas.microsoft.com/office/drawing/2014/main" id="{84B46471-7F9F-DFC0-5740-9DCE6DB64162}"/>
              </a:ext>
            </a:extLst>
          </p:cNvPr>
          <p:cNvSpPr>
            <a:spLocks noGrp="1"/>
          </p:cNvSpPr>
          <p:nvPr>
            <p:ph idx="1"/>
          </p:nvPr>
        </p:nvSpPr>
        <p:spPr>
          <a:xfrm>
            <a:off x="1044204" y="2023962"/>
            <a:ext cx="6697715" cy="3845131"/>
          </a:xfrm>
        </p:spPr>
        <p:txBody>
          <a:bodyPr>
            <a:normAutofit fontScale="92500" lnSpcReduction="10000"/>
          </a:bodyPr>
          <a:lstStyle/>
          <a:p>
            <a:pPr algn="ctr"/>
            <a:r>
              <a:rPr lang="en-AU" sz="3200" dirty="0"/>
              <a:t>Some depictions show </a:t>
            </a:r>
            <a:r>
              <a:rPr lang="en-AU" sz="3200" b="1" i="1" u="sng" dirty="0">
                <a:solidFill>
                  <a:schemeClr val="accent6"/>
                </a:solidFill>
              </a:rPr>
              <a:t>syncretic forms </a:t>
            </a:r>
            <a:r>
              <a:rPr lang="en-AU" sz="3200" dirty="0"/>
              <a:t>where traditional gods are assimilated into the imagery of the Aten. </a:t>
            </a:r>
          </a:p>
          <a:p>
            <a:pPr algn="ctr"/>
            <a:endParaRPr lang="en-AU" sz="3200" dirty="0"/>
          </a:p>
          <a:p>
            <a:pPr algn="ctr"/>
            <a:r>
              <a:rPr lang="en-AU" sz="3200" dirty="0"/>
              <a:t>For example, Amun-Ra might be depicted as one of the hands extending from the Aten, symbolizing the incorporation of Amun-Ra's attributes into the Aten's divine nature.</a:t>
            </a:r>
            <a:endParaRPr lang="en-US" sz="3200" dirty="0"/>
          </a:p>
        </p:txBody>
      </p:sp>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041566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AA4C9-B370-5DA1-E508-4D44627CC969}"/>
              </a:ext>
            </a:extLst>
          </p:cNvPr>
          <p:cNvSpPr>
            <a:spLocks noGrp="1"/>
          </p:cNvSpPr>
          <p:nvPr>
            <p:ph type="title"/>
          </p:nvPr>
        </p:nvSpPr>
        <p:spPr/>
        <p:txBody>
          <a:bodyPr/>
          <a:lstStyle/>
          <a:p>
            <a:pPr algn="ctr"/>
            <a:r>
              <a:rPr lang="en-US" dirty="0"/>
              <a:t>ACTIVITY – Essay Plan</a:t>
            </a:r>
          </a:p>
        </p:txBody>
      </p:sp>
      <p:sp>
        <p:nvSpPr>
          <p:cNvPr id="3" name="Content Placeholder 2">
            <a:extLst>
              <a:ext uri="{FF2B5EF4-FFF2-40B4-BE49-F238E27FC236}">
                <a16:creationId xmlns:a16="http://schemas.microsoft.com/office/drawing/2014/main" id="{CEC495BB-0134-E003-D556-07AA1606BA3E}"/>
              </a:ext>
            </a:extLst>
          </p:cNvPr>
          <p:cNvSpPr>
            <a:spLocks noGrp="1"/>
          </p:cNvSpPr>
          <p:nvPr>
            <p:ph idx="1"/>
          </p:nvPr>
        </p:nvSpPr>
        <p:spPr/>
        <p:txBody>
          <a:bodyPr/>
          <a:lstStyle/>
          <a:p>
            <a:r>
              <a:rPr lang="en-US" dirty="0"/>
              <a:t>Based on today’s lesson, choose ONE (1) of the following questions to create an ESSAY PLAN for.</a:t>
            </a:r>
          </a:p>
          <a:p>
            <a:r>
              <a:rPr lang="en-US" dirty="0"/>
              <a:t>Use the template provided:</a:t>
            </a:r>
          </a:p>
          <a:p>
            <a:endParaRPr lang="en-US" dirty="0"/>
          </a:p>
          <a:p>
            <a:pPr algn="ctr"/>
            <a:r>
              <a:rPr lang="en-AU" b="1" dirty="0"/>
              <a:t>QUESTION 1: Describe the causes and impacts of Akhenaten’s early religious changes.</a:t>
            </a:r>
          </a:p>
          <a:p>
            <a:pPr algn="ctr"/>
            <a:r>
              <a:rPr lang="en-AU" dirty="0"/>
              <a:t>OR</a:t>
            </a:r>
          </a:p>
          <a:p>
            <a:pPr algn="ctr"/>
            <a:r>
              <a:rPr lang="en-AU" b="1" dirty="0"/>
              <a:t>QUESTION 2: Describe how the introduction of a new primary deity affected Egyptian society.</a:t>
            </a:r>
            <a:endParaRPr lang="en-US" b="1" dirty="0"/>
          </a:p>
        </p:txBody>
      </p:sp>
    </p:spTree>
    <p:extLst>
      <p:ext uri="{BB962C8B-B14F-4D97-AF65-F5344CB8AC3E}">
        <p14:creationId xmlns:p14="http://schemas.microsoft.com/office/powerpoint/2010/main" val="1428229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BC580AA-1AE1-12A2-5A45-A928083FBDEE}"/>
              </a:ext>
            </a:extLst>
          </p:cNvPr>
          <p:cNvSpPr>
            <a:spLocks noGrp="1"/>
          </p:cNvSpPr>
          <p:nvPr>
            <p:ph type="title"/>
          </p:nvPr>
        </p:nvSpPr>
        <p:spPr>
          <a:xfrm>
            <a:off x="492370" y="516835"/>
            <a:ext cx="3084844" cy="5772840"/>
          </a:xfrm>
        </p:spPr>
        <p:txBody>
          <a:bodyPr anchor="ctr">
            <a:normAutofit/>
          </a:bodyPr>
          <a:lstStyle/>
          <a:p>
            <a:r>
              <a:rPr lang="en-US" sz="3600" dirty="0">
                <a:solidFill>
                  <a:srgbClr val="FFFFFF"/>
                </a:solidFill>
              </a:rPr>
              <a:t>Key Terms:</a:t>
            </a:r>
          </a:p>
        </p:txBody>
      </p:sp>
      <p:sp>
        <p:nvSpPr>
          <p:cNvPr id="13" name="Rectangle 12">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AF65A907-94E6-8592-51F4-95F9383C8FFF}"/>
              </a:ext>
            </a:extLst>
          </p:cNvPr>
          <p:cNvGraphicFramePr>
            <a:graphicFrameLocks noGrp="1"/>
          </p:cNvGraphicFramePr>
          <p:nvPr>
            <p:ph idx="1"/>
            <p:extLst>
              <p:ext uri="{D42A27DB-BD31-4B8C-83A1-F6EECF244321}">
                <p14:modId xmlns:p14="http://schemas.microsoft.com/office/powerpoint/2010/main" val="175180302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1652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0B7D-F0D5-1A6E-46FF-1107E4ED3ACB}"/>
              </a:ext>
            </a:extLst>
          </p:cNvPr>
          <p:cNvSpPr>
            <a:spLocks noGrp="1"/>
          </p:cNvSpPr>
          <p:nvPr>
            <p:ph type="title"/>
          </p:nvPr>
        </p:nvSpPr>
        <p:spPr/>
        <p:txBody>
          <a:bodyPr/>
          <a:lstStyle/>
          <a:p>
            <a:r>
              <a:rPr lang="en-US" dirty="0"/>
              <a:t>REVIEW - Akhenaten</a:t>
            </a:r>
          </a:p>
        </p:txBody>
      </p:sp>
      <p:sp>
        <p:nvSpPr>
          <p:cNvPr id="5" name="Rectangle 2">
            <a:extLst>
              <a:ext uri="{FF2B5EF4-FFF2-40B4-BE49-F238E27FC236}">
                <a16:creationId xmlns:a16="http://schemas.microsoft.com/office/drawing/2014/main" id="{97D7794C-12D3-E004-18E4-A56D9CA7B50F}"/>
              </a:ext>
            </a:extLst>
          </p:cNvPr>
          <p:cNvSpPr>
            <a:spLocks noGrp="1" noChangeArrowheads="1"/>
          </p:cNvSpPr>
          <p:nvPr>
            <p:ph idx="1"/>
          </p:nvPr>
        </p:nvSpPr>
        <p:spPr bwMode="auto">
          <a:xfrm>
            <a:off x="1267400" y="2136339"/>
            <a:ext cx="454860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Also known as Amenhotep IV, Akhenaten was </a:t>
            </a:r>
            <a:r>
              <a:rPr kumimoji="0" lang="en-US" altLang="en-US" sz="1800" b="1" i="1" u="sng" strike="noStrike" cap="none" normalizeH="0" baseline="0" dirty="0">
                <a:ln>
                  <a:noFill/>
                </a:ln>
                <a:solidFill>
                  <a:schemeClr val="accent6"/>
                </a:solidFill>
                <a:effectLst/>
                <a:latin typeface="Arial" panose="020B0604020202020204" pitchFamily="34" charset="0"/>
              </a:rPr>
              <a:t>a pharaoh of the 18th dynasty of Egypt</a:t>
            </a:r>
            <a:r>
              <a:rPr kumimoji="0" lang="en-US" altLang="en-US" sz="1800" b="0" i="0" u="none" strike="noStrike" cap="none" normalizeH="0" baseline="0" dirty="0">
                <a:ln>
                  <a:noFill/>
                </a:ln>
                <a:solidFill>
                  <a:schemeClr val="tx1"/>
                </a:solidFill>
                <a:effectLst/>
                <a:latin typeface="Arial" panose="020B0604020202020204" pitchFamily="34" charset="0"/>
              </a:rPr>
              <a:t>. He ruled from approximately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1" u="sng" strike="noStrike" cap="none" normalizeH="0" baseline="0" dirty="0">
                <a:ln>
                  <a:noFill/>
                </a:ln>
                <a:solidFill>
                  <a:schemeClr val="accent6"/>
                </a:solidFill>
                <a:effectLst/>
                <a:latin typeface="Arial" panose="020B0604020202020204" pitchFamily="34" charset="0"/>
              </a:rPr>
              <a:t>1353 BCE to 1336 BCE</a:t>
            </a:r>
            <a:r>
              <a:rPr kumimoji="0" lang="en-US" altLang="en-US" sz="1800" b="0" i="0" u="none" strike="noStrike" cap="none" normalizeH="0" baseline="0" dirty="0">
                <a:ln>
                  <a:noFill/>
                </a:ln>
                <a:solidFill>
                  <a:schemeClr val="tx1"/>
                </a:solidFill>
                <a:effectLst/>
                <a:latin typeface="Arial" panose="020B0604020202020204" pitchFamily="34" charset="0"/>
              </a:rPr>
              <a:t>. Akhenaten is notable for his </a:t>
            </a:r>
            <a:r>
              <a:rPr kumimoji="0" lang="en-US" altLang="en-US" sz="1800" b="1" i="1" u="none" strike="noStrike" cap="none" normalizeH="0" baseline="0" dirty="0">
                <a:ln>
                  <a:noFill/>
                </a:ln>
                <a:solidFill>
                  <a:schemeClr val="tx1"/>
                </a:solidFill>
                <a:effectLst/>
                <a:latin typeface="Arial" panose="020B0604020202020204" pitchFamily="34" charset="0"/>
              </a:rPr>
              <a:t>religious revolution</a:t>
            </a:r>
            <a:r>
              <a:rPr kumimoji="0" lang="en-US" altLang="en-US" sz="1800" b="0" i="0" u="none" strike="noStrike" cap="none" normalizeH="0" baseline="0" dirty="0">
                <a:ln>
                  <a:noFill/>
                </a:ln>
                <a:solidFill>
                  <a:schemeClr val="tx1"/>
                </a:solidFill>
                <a:effectLst/>
                <a:latin typeface="Arial" panose="020B0604020202020204" pitchFamily="34" charset="0"/>
              </a:rPr>
              <a:t>, during which he promoted the worship of a </a:t>
            </a:r>
            <a:r>
              <a:rPr kumimoji="0" lang="en-US" altLang="en-US" sz="1800" b="1" i="1" u="none" strike="noStrike" cap="none" normalizeH="0" baseline="0" dirty="0">
                <a:ln>
                  <a:noFill/>
                </a:ln>
                <a:solidFill>
                  <a:schemeClr val="tx1"/>
                </a:solidFill>
                <a:effectLst/>
                <a:latin typeface="Arial" panose="020B0604020202020204" pitchFamily="34" charset="0"/>
              </a:rPr>
              <a:t>single god, Aten</a:t>
            </a:r>
            <a:r>
              <a:rPr kumimoji="0" lang="en-US" altLang="en-US" sz="1800" b="0" i="0" u="none" strike="noStrike" cap="none" normalizeH="0" baseline="0" dirty="0">
                <a:ln>
                  <a:noFill/>
                </a:ln>
                <a:solidFill>
                  <a:schemeClr val="tx1"/>
                </a:solidFill>
                <a:effectLst/>
                <a:latin typeface="Arial" panose="020B0604020202020204" pitchFamily="34" charset="0"/>
              </a:rPr>
              <a:t>, and suppressed other deities. His reign marked a </a:t>
            </a:r>
            <a:r>
              <a:rPr kumimoji="0" lang="en-US" altLang="en-US" sz="1800" b="1" i="1" u="none" strike="noStrike" cap="none" normalizeH="0" baseline="0" dirty="0">
                <a:ln>
                  <a:noFill/>
                </a:ln>
                <a:solidFill>
                  <a:schemeClr val="tx1"/>
                </a:solidFill>
                <a:effectLst/>
                <a:latin typeface="Arial" panose="020B0604020202020204" pitchFamily="34" charset="0"/>
              </a:rPr>
              <a:t>departure from traditional Egyptian polytheism.</a:t>
            </a:r>
          </a:p>
        </p:txBody>
      </p:sp>
      <p:cxnSp>
        <p:nvCxnSpPr>
          <p:cNvPr id="4" name="Straight Connector 3">
            <a:extLst>
              <a:ext uri="{FF2B5EF4-FFF2-40B4-BE49-F238E27FC236}">
                <a16:creationId xmlns:a16="http://schemas.microsoft.com/office/drawing/2014/main" id="{49B4D70E-C8E1-6D36-73B8-B4BB82EEDA4A}"/>
              </a:ext>
            </a:extLst>
          </p:cNvPr>
          <p:cNvCxnSpPr/>
          <p:nvPr/>
        </p:nvCxnSpPr>
        <p:spPr>
          <a:xfrm>
            <a:off x="6096000" y="1978795"/>
            <a:ext cx="0" cy="2900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F3EB03F-1735-6B92-745C-FC7F2A472818}"/>
              </a:ext>
            </a:extLst>
          </p:cNvPr>
          <p:cNvCxnSpPr>
            <a:cxnSpLocks/>
          </p:cNvCxnSpPr>
          <p:nvPr/>
        </p:nvCxnSpPr>
        <p:spPr>
          <a:xfrm flipH="1">
            <a:off x="1267400" y="5156791"/>
            <a:ext cx="1021576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266D53D-9173-66DD-A387-51CCA1685168}"/>
              </a:ext>
            </a:extLst>
          </p:cNvPr>
          <p:cNvSpPr txBox="1"/>
          <p:nvPr/>
        </p:nvSpPr>
        <p:spPr>
          <a:xfrm>
            <a:off x="9983972" y="127591"/>
            <a:ext cx="1935126" cy="369332"/>
          </a:xfrm>
          <a:prstGeom prst="rect">
            <a:avLst/>
          </a:prstGeom>
          <a:noFill/>
        </p:spPr>
        <p:txBody>
          <a:bodyPr wrap="square" rtlCol="0">
            <a:spAutoFit/>
          </a:bodyPr>
          <a:lstStyle/>
          <a:p>
            <a:pPr algn="r"/>
            <a:r>
              <a:rPr lang="en-US" b="1" i="1" dirty="0">
                <a:solidFill>
                  <a:schemeClr val="accent1">
                    <a:lumMod val="75000"/>
                  </a:schemeClr>
                </a:solidFill>
              </a:rPr>
              <a:t>KEY TERM</a:t>
            </a:r>
          </a:p>
        </p:txBody>
      </p:sp>
      <p:sp>
        <p:nvSpPr>
          <p:cNvPr id="11" name="TextBox 10">
            <a:extLst>
              <a:ext uri="{FF2B5EF4-FFF2-40B4-BE49-F238E27FC236}">
                <a16:creationId xmlns:a16="http://schemas.microsoft.com/office/drawing/2014/main" id="{808AE596-6976-061E-F3E5-F604A21CD4B0}"/>
              </a:ext>
            </a:extLst>
          </p:cNvPr>
          <p:cNvSpPr txBox="1"/>
          <p:nvPr/>
        </p:nvSpPr>
        <p:spPr>
          <a:xfrm>
            <a:off x="3117466" y="5314334"/>
            <a:ext cx="6018027" cy="369332"/>
          </a:xfrm>
          <a:prstGeom prst="rect">
            <a:avLst/>
          </a:prstGeom>
          <a:noFill/>
        </p:spPr>
        <p:txBody>
          <a:bodyPr wrap="square" rtlCol="0">
            <a:spAutoFit/>
          </a:bodyPr>
          <a:lstStyle/>
          <a:p>
            <a:pPr algn="ctr"/>
            <a:r>
              <a:rPr lang="en-US" b="1" i="1" dirty="0"/>
              <a:t>PRONOUNCED: </a:t>
            </a:r>
            <a:r>
              <a:rPr lang="en-AU" b="0" i="0" dirty="0">
                <a:solidFill>
                  <a:schemeClr val="accent1">
                    <a:lumMod val="75000"/>
                  </a:schemeClr>
                </a:solidFill>
                <a:effectLst/>
                <a:latin typeface="-apple-system"/>
              </a:rPr>
              <a:t>ah-ken-AH-ten</a:t>
            </a:r>
            <a:endParaRPr lang="en-US" b="1" i="1" dirty="0">
              <a:solidFill>
                <a:schemeClr val="accent1">
                  <a:lumMod val="75000"/>
                </a:schemeClr>
              </a:solidFill>
            </a:endParaRPr>
          </a:p>
        </p:txBody>
      </p:sp>
      <p:pic>
        <p:nvPicPr>
          <p:cNvPr id="4098" name="Picture 2" descr="Akenhaten Facts: Who Was The 'Heretic Pharaoh'? | HistoryExtra">
            <a:extLst>
              <a:ext uri="{FF2B5EF4-FFF2-40B4-BE49-F238E27FC236}">
                <a16:creationId xmlns:a16="http://schemas.microsoft.com/office/drawing/2014/main" id="{AD291207-4BB6-3AE4-E361-4EE88519EE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0879" y="1978795"/>
            <a:ext cx="4216999" cy="281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592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0B7D-F0D5-1A6E-46FF-1107E4ED3ACB}"/>
              </a:ext>
            </a:extLst>
          </p:cNvPr>
          <p:cNvSpPr>
            <a:spLocks noGrp="1"/>
          </p:cNvSpPr>
          <p:nvPr>
            <p:ph type="title"/>
          </p:nvPr>
        </p:nvSpPr>
        <p:spPr/>
        <p:txBody>
          <a:bodyPr/>
          <a:lstStyle/>
          <a:p>
            <a:r>
              <a:rPr lang="en-US" dirty="0"/>
              <a:t>Re-</a:t>
            </a:r>
            <a:r>
              <a:rPr lang="en-US" dirty="0" err="1"/>
              <a:t>Horakhty</a:t>
            </a:r>
            <a:endParaRPr lang="en-US" dirty="0"/>
          </a:p>
        </p:txBody>
      </p:sp>
      <p:sp>
        <p:nvSpPr>
          <p:cNvPr id="5" name="Rectangle 2">
            <a:extLst>
              <a:ext uri="{FF2B5EF4-FFF2-40B4-BE49-F238E27FC236}">
                <a16:creationId xmlns:a16="http://schemas.microsoft.com/office/drawing/2014/main" id="{97D7794C-12D3-E004-18E4-A56D9CA7B50F}"/>
              </a:ext>
            </a:extLst>
          </p:cNvPr>
          <p:cNvSpPr>
            <a:spLocks noGrp="1" noChangeArrowheads="1"/>
          </p:cNvSpPr>
          <p:nvPr>
            <p:ph idx="1"/>
          </p:nvPr>
        </p:nvSpPr>
        <p:spPr bwMode="auto">
          <a:xfrm>
            <a:off x="1267400" y="2305617"/>
            <a:ext cx="454860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None/>
              <a:tabLst/>
            </a:pPr>
            <a:r>
              <a:rPr lang="en-AU" sz="2800" dirty="0"/>
              <a:t>Initially a deity within the Egyptian pantheon associated with the </a:t>
            </a:r>
            <a:r>
              <a:rPr lang="en-AU" sz="2800" b="1" i="1" u="sng" dirty="0">
                <a:solidFill>
                  <a:schemeClr val="accent6"/>
                </a:solidFill>
              </a:rPr>
              <a:t>sun</a:t>
            </a:r>
            <a:r>
              <a:rPr lang="en-AU" sz="2800" dirty="0"/>
              <a:t>, later elevated by Akhenaten to supreme status and renamed </a:t>
            </a:r>
            <a:r>
              <a:rPr lang="en-AU" sz="2800" b="1" i="1" u="sng" dirty="0">
                <a:solidFill>
                  <a:schemeClr val="accent6"/>
                </a:solidFill>
              </a:rPr>
              <a:t>Aten</a:t>
            </a:r>
            <a:r>
              <a:rPr lang="en-AU" sz="2800" dirty="0"/>
              <a:t>.</a:t>
            </a:r>
            <a:endParaRPr kumimoji="0" lang="en-US" altLang="en-US" sz="3200" b="1" i="1" u="none" strike="noStrike" cap="none" normalizeH="0" baseline="0" dirty="0">
              <a:ln>
                <a:noFill/>
              </a:ln>
              <a:solidFill>
                <a:schemeClr val="tx1"/>
              </a:solidFill>
              <a:effectLst/>
              <a:latin typeface="Arial" panose="020B0604020202020204" pitchFamily="34" charset="0"/>
            </a:endParaRPr>
          </a:p>
        </p:txBody>
      </p:sp>
      <p:cxnSp>
        <p:nvCxnSpPr>
          <p:cNvPr id="4" name="Straight Connector 3">
            <a:extLst>
              <a:ext uri="{FF2B5EF4-FFF2-40B4-BE49-F238E27FC236}">
                <a16:creationId xmlns:a16="http://schemas.microsoft.com/office/drawing/2014/main" id="{49B4D70E-C8E1-6D36-73B8-B4BB82EEDA4A}"/>
              </a:ext>
            </a:extLst>
          </p:cNvPr>
          <p:cNvCxnSpPr/>
          <p:nvPr/>
        </p:nvCxnSpPr>
        <p:spPr>
          <a:xfrm>
            <a:off x="6096000" y="1978795"/>
            <a:ext cx="0" cy="2900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F3EB03F-1735-6B92-745C-FC7F2A472818}"/>
              </a:ext>
            </a:extLst>
          </p:cNvPr>
          <p:cNvCxnSpPr>
            <a:cxnSpLocks/>
          </p:cNvCxnSpPr>
          <p:nvPr/>
        </p:nvCxnSpPr>
        <p:spPr>
          <a:xfrm flipH="1">
            <a:off x="1267400" y="5156791"/>
            <a:ext cx="1021576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266D53D-9173-66DD-A387-51CCA1685168}"/>
              </a:ext>
            </a:extLst>
          </p:cNvPr>
          <p:cNvSpPr txBox="1"/>
          <p:nvPr/>
        </p:nvSpPr>
        <p:spPr>
          <a:xfrm>
            <a:off x="9983972" y="127591"/>
            <a:ext cx="1935126" cy="369332"/>
          </a:xfrm>
          <a:prstGeom prst="rect">
            <a:avLst/>
          </a:prstGeom>
          <a:noFill/>
        </p:spPr>
        <p:txBody>
          <a:bodyPr wrap="square" rtlCol="0">
            <a:spAutoFit/>
          </a:bodyPr>
          <a:lstStyle/>
          <a:p>
            <a:pPr algn="r"/>
            <a:r>
              <a:rPr lang="en-US" b="1" i="1" dirty="0">
                <a:solidFill>
                  <a:schemeClr val="accent1">
                    <a:lumMod val="75000"/>
                  </a:schemeClr>
                </a:solidFill>
              </a:rPr>
              <a:t>KEY TERM</a:t>
            </a:r>
          </a:p>
        </p:txBody>
      </p:sp>
      <p:sp>
        <p:nvSpPr>
          <p:cNvPr id="11" name="TextBox 10">
            <a:extLst>
              <a:ext uri="{FF2B5EF4-FFF2-40B4-BE49-F238E27FC236}">
                <a16:creationId xmlns:a16="http://schemas.microsoft.com/office/drawing/2014/main" id="{808AE596-6976-061E-F3E5-F604A21CD4B0}"/>
              </a:ext>
            </a:extLst>
          </p:cNvPr>
          <p:cNvSpPr txBox="1"/>
          <p:nvPr/>
        </p:nvSpPr>
        <p:spPr>
          <a:xfrm>
            <a:off x="3117466" y="5314334"/>
            <a:ext cx="6018027" cy="369332"/>
          </a:xfrm>
          <a:prstGeom prst="rect">
            <a:avLst/>
          </a:prstGeom>
          <a:noFill/>
        </p:spPr>
        <p:txBody>
          <a:bodyPr wrap="square" rtlCol="0">
            <a:spAutoFit/>
          </a:bodyPr>
          <a:lstStyle/>
          <a:p>
            <a:pPr algn="ctr"/>
            <a:r>
              <a:rPr lang="en-US" b="1" i="1" dirty="0"/>
              <a:t>PRONOUNCED: </a:t>
            </a:r>
            <a:r>
              <a:rPr lang="en-AU" dirty="0">
                <a:solidFill>
                  <a:schemeClr val="accent6"/>
                </a:solidFill>
              </a:rPr>
              <a:t>Ray-HOR-</a:t>
            </a:r>
            <a:r>
              <a:rPr lang="en-AU" dirty="0" err="1">
                <a:solidFill>
                  <a:schemeClr val="accent6"/>
                </a:solidFill>
              </a:rPr>
              <a:t>ahk</a:t>
            </a:r>
            <a:r>
              <a:rPr lang="en-AU" dirty="0">
                <a:solidFill>
                  <a:schemeClr val="accent6"/>
                </a:solidFill>
              </a:rPr>
              <a:t>-tee</a:t>
            </a:r>
            <a:endParaRPr lang="en-US" b="1" i="1" dirty="0">
              <a:solidFill>
                <a:schemeClr val="accent6"/>
              </a:solidFill>
            </a:endParaRPr>
          </a:p>
        </p:txBody>
      </p:sp>
      <p:pic>
        <p:nvPicPr>
          <p:cNvPr id="1026" name="Picture 2" descr="Why did an ancient Egyptian king erase all gods but Aten? | Aeon Essays">
            <a:extLst>
              <a:ext uri="{FF2B5EF4-FFF2-40B4-BE49-F238E27FC236}">
                <a16:creationId xmlns:a16="http://schemas.microsoft.com/office/drawing/2014/main" id="{EC3DC713-04E0-DA99-1A3D-4F4A332AAE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7080" y="2031386"/>
            <a:ext cx="4548600" cy="2847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847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0B7D-F0D5-1A6E-46FF-1107E4ED3ACB}"/>
              </a:ext>
            </a:extLst>
          </p:cNvPr>
          <p:cNvSpPr>
            <a:spLocks noGrp="1"/>
          </p:cNvSpPr>
          <p:nvPr>
            <p:ph type="title"/>
          </p:nvPr>
        </p:nvSpPr>
        <p:spPr/>
        <p:txBody>
          <a:bodyPr/>
          <a:lstStyle/>
          <a:p>
            <a:r>
              <a:rPr lang="en-US" dirty="0"/>
              <a:t>Aten</a:t>
            </a:r>
          </a:p>
        </p:txBody>
      </p:sp>
      <p:sp>
        <p:nvSpPr>
          <p:cNvPr id="5" name="Rectangle 2">
            <a:extLst>
              <a:ext uri="{FF2B5EF4-FFF2-40B4-BE49-F238E27FC236}">
                <a16:creationId xmlns:a16="http://schemas.microsoft.com/office/drawing/2014/main" id="{97D7794C-12D3-E004-18E4-A56D9CA7B50F}"/>
              </a:ext>
            </a:extLst>
          </p:cNvPr>
          <p:cNvSpPr>
            <a:spLocks noGrp="1" noChangeArrowheads="1"/>
          </p:cNvSpPr>
          <p:nvPr>
            <p:ph idx="1"/>
          </p:nvPr>
        </p:nvSpPr>
        <p:spPr bwMode="auto">
          <a:xfrm>
            <a:off x="1267400" y="2521061"/>
            <a:ext cx="454860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None/>
              <a:tabLst/>
            </a:pPr>
            <a:r>
              <a:rPr lang="en-AU" sz="2800" dirty="0"/>
              <a:t>The sun god </a:t>
            </a:r>
            <a:r>
              <a:rPr lang="en-AU" sz="2800" b="1" i="1" u="sng" dirty="0">
                <a:solidFill>
                  <a:schemeClr val="accent6"/>
                </a:solidFill>
              </a:rPr>
              <a:t>worshipped by Akhenaten as the sole deity</a:t>
            </a:r>
            <a:r>
              <a:rPr lang="en-AU" sz="2800" dirty="0"/>
              <a:t>, depicted as a sun disk emitting rays with hands.</a:t>
            </a:r>
            <a:endParaRPr kumimoji="0" lang="en-US" altLang="en-US" sz="3200" b="1" i="1" u="none" strike="noStrike" cap="none" normalizeH="0" baseline="0" dirty="0">
              <a:ln>
                <a:noFill/>
              </a:ln>
              <a:solidFill>
                <a:schemeClr val="tx1"/>
              </a:solidFill>
              <a:effectLst/>
              <a:latin typeface="Arial" panose="020B0604020202020204" pitchFamily="34" charset="0"/>
            </a:endParaRPr>
          </a:p>
        </p:txBody>
      </p:sp>
      <p:cxnSp>
        <p:nvCxnSpPr>
          <p:cNvPr id="4" name="Straight Connector 3">
            <a:extLst>
              <a:ext uri="{FF2B5EF4-FFF2-40B4-BE49-F238E27FC236}">
                <a16:creationId xmlns:a16="http://schemas.microsoft.com/office/drawing/2014/main" id="{49B4D70E-C8E1-6D36-73B8-B4BB82EEDA4A}"/>
              </a:ext>
            </a:extLst>
          </p:cNvPr>
          <p:cNvCxnSpPr/>
          <p:nvPr/>
        </p:nvCxnSpPr>
        <p:spPr>
          <a:xfrm>
            <a:off x="6096000" y="1978795"/>
            <a:ext cx="0" cy="2900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F3EB03F-1735-6B92-745C-FC7F2A472818}"/>
              </a:ext>
            </a:extLst>
          </p:cNvPr>
          <p:cNvCxnSpPr>
            <a:cxnSpLocks/>
          </p:cNvCxnSpPr>
          <p:nvPr/>
        </p:nvCxnSpPr>
        <p:spPr>
          <a:xfrm flipH="1">
            <a:off x="1267400" y="5156791"/>
            <a:ext cx="1021576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266D53D-9173-66DD-A387-51CCA1685168}"/>
              </a:ext>
            </a:extLst>
          </p:cNvPr>
          <p:cNvSpPr txBox="1"/>
          <p:nvPr/>
        </p:nvSpPr>
        <p:spPr>
          <a:xfrm>
            <a:off x="9983972" y="127591"/>
            <a:ext cx="1935126" cy="369332"/>
          </a:xfrm>
          <a:prstGeom prst="rect">
            <a:avLst/>
          </a:prstGeom>
          <a:noFill/>
        </p:spPr>
        <p:txBody>
          <a:bodyPr wrap="square" rtlCol="0">
            <a:spAutoFit/>
          </a:bodyPr>
          <a:lstStyle/>
          <a:p>
            <a:pPr algn="r"/>
            <a:r>
              <a:rPr lang="en-US" b="1" i="1" dirty="0">
                <a:solidFill>
                  <a:schemeClr val="accent1">
                    <a:lumMod val="75000"/>
                  </a:schemeClr>
                </a:solidFill>
              </a:rPr>
              <a:t>KEY TERM</a:t>
            </a:r>
          </a:p>
        </p:txBody>
      </p:sp>
      <p:sp>
        <p:nvSpPr>
          <p:cNvPr id="11" name="TextBox 10">
            <a:extLst>
              <a:ext uri="{FF2B5EF4-FFF2-40B4-BE49-F238E27FC236}">
                <a16:creationId xmlns:a16="http://schemas.microsoft.com/office/drawing/2014/main" id="{808AE596-6976-061E-F3E5-F604A21CD4B0}"/>
              </a:ext>
            </a:extLst>
          </p:cNvPr>
          <p:cNvSpPr txBox="1"/>
          <p:nvPr/>
        </p:nvSpPr>
        <p:spPr>
          <a:xfrm>
            <a:off x="3117466" y="5314334"/>
            <a:ext cx="6018027" cy="369332"/>
          </a:xfrm>
          <a:prstGeom prst="rect">
            <a:avLst/>
          </a:prstGeom>
          <a:noFill/>
        </p:spPr>
        <p:txBody>
          <a:bodyPr wrap="square" rtlCol="0">
            <a:spAutoFit/>
          </a:bodyPr>
          <a:lstStyle/>
          <a:p>
            <a:pPr algn="ctr"/>
            <a:r>
              <a:rPr lang="en-US" b="1" i="1" dirty="0"/>
              <a:t>PRONOUNCED: </a:t>
            </a:r>
            <a:r>
              <a:rPr lang="en-AU" dirty="0">
                <a:solidFill>
                  <a:schemeClr val="accent1">
                    <a:lumMod val="75000"/>
                  </a:schemeClr>
                </a:solidFill>
                <a:latin typeface="-apple-system"/>
              </a:rPr>
              <a:t>AH</a:t>
            </a:r>
            <a:r>
              <a:rPr lang="en-AU" b="0" i="0" dirty="0">
                <a:solidFill>
                  <a:schemeClr val="accent1">
                    <a:lumMod val="75000"/>
                  </a:schemeClr>
                </a:solidFill>
                <a:effectLst/>
                <a:latin typeface="-apple-system"/>
              </a:rPr>
              <a:t>-ten</a:t>
            </a:r>
            <a:endParaRPr lang="en-US" b="1" i="1" dirty="0">
              <a:solidFill>
                <a:schemeClr val="accent1">
                  <a:lumMod val="75000"/>
                </a:schemeClr>
              </a:solidFill>
            </a:endParaRPr>
          </a:p>
        </p:txBody>
      </p:sp>
      <p:pic>
        <p:nvPicPr>
          <p:cNvPr id="2050" name="Picture 2" descr="Aten - Wikipedia">
            <a:extLst>
              <a:ext uri="{FF2B5EF4-FFF2-40B4-BE49-F238E27FC236}">
                <a16:creationId xmlns:a16="http://schemas.microsoft.com/office/drawing/2014/main" id="{49105556-B459-286B-4E2E-237FBC1DDA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5281" y="2557208"/>
            <a:ext cx="5322092" cy="2261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684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0B7D-F0D5-1A6E-46FF-1107E4ED3ACB}"/>
              </a:ext>
            </a:extLst>
          </p:cNvPr>
          <p:cNvSpPr>
            <a:spLocks noGrp="1"/>
          </p:cNvSpPr>
          <p:nvPr>
            <p:ph type="title"/>
          </p:nvPr>
        </p:nvSpPr>
        <p:spPr/>
        <p:txBody>
          <a:bodyPr/>
          <a:lstStyle/>
          <a:p>
            <a:r>
              <a:rPr lang="en-US" dirty="0"/>
              <a:t>Syncretic</a:t>
            </a:r>
          </a:p>
        </p:txBody>
      </p:sp>
      <p:sp>
        <p:nvSpPr>
          <p:cNvPr id="5" name="Rectangle 2">
            <a:extLst>
              <a:ext uri="{FF2B5EF4-FFF2-40B4-BE49-F238E27FC236}">
                <a16:creationId xmlns:a16="http://schemas.microsoft.com/office/drawing/2014/main" id="{97D7794C-12D3-E004-18E4-A56D9CA7B50F}"/>
              </a:ext>
            </a:extLst>
          </p:cNvPr>
          <p:cNvSpPr>
            <a:spLocks noGrp="1" noChangeArrowheads="1"/>
          </p:cNvSpPr>
          <p:nvPr>
            <p:ph idx="1"/>
          </p:nvPr>
        </p:nvSpPr>
        <p:spPr bwMode="auto">
          <a:xfrm>
            <a:off x="1267400" y="1997842"/>
            <a:ext cx="454860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None/>
              <a:tabLst/>
            </a:pPr>
            <a:r>
              <a:rPr lang="en-AU" sz="3600" b="0" i="0" dirty="0">
                <a:solidFill>
                  <a:srgbClr val="040C28"/>
                </a:solidFill>
                <a:effectLst/>
                <a:latin typeface="Google Sans"/>
              </a:rPr>
              <a:t>characterized or brought about by a combination of different forms of belief or practice</a:t>
            </a:r>
            <a:endParaRPr kumimoji="0" lang="en-US" altLang="en-US" sz="4400" b="1" i="1" u="none" strike="noStrike" cap="none" normalizeH="0" baseline="0" dirty="0">
              <a:ln>
                <a:noFill/>
              </a:ln>
              <a:solidFill>
                <a:schemeClr val="tx1"/>
              </a:solidFill>
              <a:effectLst/>
              <a:latin typeface="Arial" panose="020B0604020202020204" pitchFamily="34" charset="0"/>
            </a:endParaRPr>
          </a:p>
        </p:txBody>
      </p:sp>
      <p:cxnSp>
        <p:nvCxnSpPr>
          <p:cNvPr id="4" name="Straight Connector 3">
            <a:extLst>
              <a:ext uri="{FF2B5EF4-FFF2-40B4-BE49-F238E27FC236}">
                <a16:creationId xmlns:a16="http://schemas.microsoft.com/office/drawing/2014/main" id="{49B4D70E-C8E1-6D36-73B8-B4BB82EEDA4A}"/>
              </a:ext>
            </a:extLst>
          </p:cNvPr>
          <p:cNvCxnSpPr/>
          <p:nvPr/>
        </p:nvCxnSpPr>
        <p:spPr>
          <a:xfrm>
            <a:off x="6096000" y="1978795"/>
            <a:ext cx="0" cy="2900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F3EB03F-1735-6B92-745C-FC7F2A472818}"/>
              </a:ext>
            </a:extLst>
          </p:cNvPr>
          <p:cNvCxnSpPr>
            <a:cxnSpLocks/>
          </p:cNvCxnSpPr>
          <p:nvPr/>
        </p:nvCxnSpPr>
        <p:spPr>
          <a:xfrm flipH="1">
            <a:off x="1267400" y="5156791"/>
            <a:ext cx="1021576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266D53D-9173-66DD-A387-51CCA1685168}"/>
              </a:ext>
            </a:extLst>
          </p:cNvPr>
          <p:cNvSpPr txBox="1"/>
          <p:nvPr/>
        </p:nvSpPr>
        <p:spPr>
          <a:xfrm>
            <a:off x="9983972" y="127591"/>
            <a:ext cx="1935126" cy="369332"/>
          </a:xfrm>
          <a:prstGeom prst="rect">
            <a:avLst/>
          </a:prstGeom>
          <a:noFill/>
        </p:spPr>
        <p:txBody>
          <a:bodyPr wrap="square" rtlCol="0">
            <a:spAutoFit/>
          </a:bodyPr>
          <a:lstStyle/>
          <a:p>
            <a:pPr algn="r"/>
            <a:r>
              <a:rPr lang="en-US" b="1" i="1" dirty="0">
                <a:solidFill>
                  <a:schemeClr val="accent1">
                    <a:lumMod val="75000"/>
                  </a:schemeClr>
                </a:solidFill>
              </a:rPr>
              <a:t>KEY TERM</a:t>
            </a:r>
          </a:p>
        </p:txBody>
      </p:sp>
      <p:sp>
        <p:nvSpPr>
          <p:cNvPr id="11" name="TextBox 10">
            <a:extLst>
              <a:ext uri="{FF2B5EF4-FFF2-40B4-BE49-F238E27FC236}">
                <a16:creationId xmlns:a16="http://schemas.microsoft.com/office/drawing/2014/main" id="{808AE596-6976-061E-F3E5-F604A21CD4B0}"/>
              </a:ext>
            </a:extLst>
          </p:cNvPr>
          <p:cNvSpPr txBox="1"/>
          <p:nvPr/>
        </p:nvSpPr>
        <p:spPr>
          <a:xfrm>
            <a:off x="3117466" y="5314334"/>
            <a:ext cx="6018027" cy="369332"/>
          </a:xfrm>
          <a:prstGeom prst="rect">
            <a:avLst/>
          </a:prstGeom>
          <a:noFill/>
        </p:spPr>
        <p:txBody>
          <a:bodyPr wrap="square" rtlCol="0">
            <a:spAutoFit/>
          </a:bodyPr>
          <a:lstStyle/>
          <a:p>
            <a:pPr algn="ctr"/>
            <a:r>
              <a:rPr lang="en-AU" b="1" i="1" dirty="0"/>
              <a:t>WRITE THIS DOWN</a:t>
            </a:r>
            <a:endParaRPr lang="en-US" b="1" i="1" dirty="0">
              <a:solidFill>
                <a:schemeClr val="accent1">
                  <a:lumMod val="75000"/>
                </a:schemeClr>
              </a:solidFill>
            </a:endParaRPr>
          </a:p>
        </p:txBody>
      </p:sp>
      <p:pic>
        <p:nvPicPr>
          <p:cNvPr id="3074" name="Picture 2" descr="Akhenaten: The Forgotten Pioneer of Atenism and Monotheism">
            <a:extLst>
              <a:ext uri="{FF2B5EF4-FFF2-40B4-BE49-F238E27FC236}">
                <a16:creationId xmlns:a16="http://schemas.microsoft.com/office/drawing/2014/main" id="{651E63AE-1075-FC0F-F10C-6CF0E489E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5281" y="1911361"/>
            <a:ext cx="5156796" cy="2967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295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4E8CC1B-51E7-03F5-9074-3A67185869B3}"/>
              </a:ext>
            </a:extLst>
          </p:cNvPr>
          <p:cNvSpPr>
            <a:spLocks noGrp="1"/>
          </p:cNvSpPr>
          <p:nvPr>
            <p:ph type="title"/>
          </p:nvPr>
        </p:nvSpPr>
        <p:spPr>
          <a:xfrm>
            <a:off x="417095" y="192505"/>
            <a:ext cx="11566358" cy="4458615"/>
          </a:xfrm>
        </p:spPr>
        <p:txBody>
          <a:bodyPr vert="horz" lIns="91440" tIns="45720" rIns="91440" bIns="45720" rtlCol="0" anchor="b">
            <a:normAutofit/>
          </a:bodyPr>
          <a:lstStyle/>
          <a:p>
            <a:pPr algn="ctr"/>
            <a:r>
              <a:rPr lang="en-US" sz="3600" dirty="0">
                <a:solidFill>
                  <a:srgbClr val="FFFFFF"/>
                </a:solidFill>
              </a:rPr>
              <a:t>Akhenaten's religious reforms, centered around the worship of the Aten, did not entirely reject the traditional Egyptian gods but rather attempted to </a:t>
            </a:r>
            <a:r>
              <a:rPr lang="en-US" sz="3600" b="1" i="1" u="sng" dirty="0">
                <a:solidFill>
                  <a:schemeClr val="accent6"/>
                </a:solidFill>
              </a:rPr>
              <a:t>syncretize</a:t>
            </a:r>
            <a:r>
              <a:rPr lang="en-US" sz="3600" dirty="0">
                <a:solidFill>
                  <a:srgbClr val="FFFFFF"/>
                </a:solidFill>
              </a:rPr>
              <a:t> them with the Aten, creating a form of </a:t>
            </a:r>
            <a:r>
              <a:rPr lang="en-US" sz="3600" b="1" i="1" u="sng" dirty="0">
                <a:solidFill>
                  <a:schemeClr val="accent6"/>
                </a:solidFill>
              </a:rPr>
              <a:t>henotheism</a:t>
            </a:r>
            <a:r>
              <a:rPr lang="en-US" sz="3600" dirty="0">
                <a:solidFill>
                  <a:srgbClr val="FFFFFF"/>
                </a:solidFill>
              </a:rPr>
              <a:t> where the Aten was elevated above other gods while still acknowledging their existence. </a:t>
            </a:r>
            <a:br>
              <a:rPr lang="en-US" sz="3600" dirty="0">
                <a:solidFill>
                  <a:srgbClr val="FFFFFF"/>
                </a:solidFill>
              </a:rPr>
            </a:br>
            <a:br>
              <a:rPr lang="en-US" sz="3600" dirty="0">
                <a:solidFill>
                  <a:srgbClr val="FFFFFF"/>
                </a:solidFill>
              </a:rPr>
            </a:br>
            <a:r>
              <a:rPr lang="en-US" sz="3600" dirty="0">
                <a:solidFill>
                  <a:srgbClr val="FFFFFF"/>
                </a:solidFill>
              </a:rPr>
              <a:t>This syncretism allowed Akhenaten to maintain elements of traditional religious beliefs while promoting the Aten as the supreme deity.</a:t>
            </a:r>
          </a:p>
        </p:txBody>
      </p:sp>
    </p:spTree>
    <p:extLst>
      <p:ext uri="{BB962C8B-B14F-4D97-AF65-F5344CB8AC3E}">
        <p14:creationId xmlns:p14="http://schemas.microsoft.com/office/powerpoint/2010/main" val="314935083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10DC-D41C-0853-8E35-7C6677F68BFD}"/>
              </a:ext>
            </a:extLst>
          </p:cNvPr>
          <p:cNvSpPr>
            <a:spLocks noGrp="1"/>
          </p:cNvSpPr>
          <p:nvPr>
            <p:ph type="title"/>
          </p:nvPr>
        </p:nvSpPr>
        <p:spPr/>
        <p:txBody>
          <a:bodyPr/>
          <a:lstStyle/>
          <a:p>
            <a:r>
              <a:rPr lang="en-US" dirty="0"/>
              <a:t>Introduction of Re-</a:t>
            </a:r>
            <a:r>
              <a:rPr lang="en-US" dirty="0" err="1"/>
              <a:t>Horakhty</a:t>
            </a:r>
            <a:r>
              <a:rPr lang="en-US" dirty="0"/>
              <a:t> </a:t>
            </a:r>
          </a:p>
        </p:txBody>
      </p:sp>
      <p:sp>
        <p:nvSpPr>
          <p:cNvPr id="3" name="Content Placeholder 2">
            <a:extLst>
              <a:ext uri="{FF2B5EF4-FFF2-40B4-BE49-F238E27FC236}">
                <a16:creationId xmlns:a16="http://schemas.microsoft.com/office/drawing/2014/main" id="{8BFC6219-2A44-93B1-B8DB-EEFE14D5318E}"/>
              </a:ext>
            </a:extLst>
          </p:cNvPr>
          <p:cNvSpPr>
            <a:spLocks noGrp="1"/>
          </p:cNvSpPr>
          <p:nvPr>
            <p:ph idx="1"/>
          </p:nvPr>
        </p:nvSpPr>
        <p:spPr/>
        <p:txBody>
          <a:bodyPr>
            <a:normAutofit/>
          </a:bodyPr>
          <a:lstStyle/>
          <a:p>
            <a:pPr>
              <a:buFont typeface="Arial" panose="020B0604020202020204" pitchFamily="34" charset="0"/>
              <a:buChar char="•"/>
            </a:pPr>
            <a:r>
              <a:rPr lang="en-AU" sz="3200" dirty="0"/>
              <a:t> Re-</a:t>
            </a:r>
            <a:r>
              <a:rPr lang="en-AU" sz="3200" dirty="0" err="1"/>
              <a:t>Horakhty</a:t>
            </a:r>
            <a:r>
              <a:rPr lang="en-AU" sz="3200" dirty="0"/>
              <a:t>, "Ra-Horus of the Horizons," was initially part of the traditional Egyptian pantheon.</a:t>
            </a:r>
          </a:p>
          <a:p>
            <a:pPr>
              <a:buFont typeface="Arial" panose="020B0604020202020204" pitchFamily="34" charset="0"/>
              <a:buChar char="•"/>
            </a:pPr>
            <a:r>
              <a:rPr lang="en-AU" sz="3200" dirty="0"/>
              <a:t> Akhenaten elevated Re-</a:t>
            </a:r>
            <a:r>
              <a:rPr lang="en-AU" sz="3200" dirty="0" err="1"/>
              <a:t>Horakhty</a:t>
            </a:r>
            <a:r>
              <a:rPr lang="en-AU" sz="3200" dirty="0"/>
              <a:t> to supreme status, renaming him Aten.</a:t>
            </a:r>
          </a:p>
          <a:p>
            <a:pPr>
              <a:buFont typeface="Arial" panose="020B0604020202020204" pitchFamily="34" charset="0"/>
              <a:buChar char="•"/>
            </a:pPr>
            <a:r>
              <a:rPr lang="en-AU" sz="3200" dirty="0"/>
              <a:t> Aten depicted as a sun disk emitting rays ending in hands.</a:t>
            </a:r>
          </a:p>
          <a:p>
            <a:pPr>
              <a:buFont typeface="Arial" panose="020B0604020202020204" pitchFamily="34" charset="0"/>
              <a:buChar char="•"/>
            </a:pPr>
            <a:r>
              <a:rPr lang="en-AU" sz="3200" dirty="0"/>
              <a:t> Monotheistic shift, Aten became the central deity.</a:t>
            </a:r>
          </a:p>
          <a:p>
            <a:pPr>
              <a:buFont typeface="Arial" panose="020B0604020202020204" pitchFamily="34" charset="0"/>
              <a:buChar char="•"/>
            </a:pPr>
            <a:r>
              <a:rPr lang="en-AU" sz="3200" dirty="0"/>
              <a:t> Decline in worship of other gods, including Amun.</a:t>
            </a:r>
          </a:p>
          <a:p>
            <a:endParaRPr lang="en-US" sz="3200" dirty="0"/>
          </a:p>
        </p:txBody>
      </p:sp>
    </p:spTree>
    <p:extLst>
      <p:ext uri="{BB962C8B-B14F-4D97-AF65-F5344CB8AC3E}">
        <p14:creationId xmlns:p14="http://schemas.microsoft.com/office/powerpoint/2010/main" val="260166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C44C8-EEFF-64D1-39BC-EF62503882DA}"/>
              </a:ext>
            </a:extLst>
          </p:cNvPr>
          <p:cNvSpPr>
            <a:spLocks noGrp="1"/>
          </p:cNvSpPr>
          <p:nvPr>
            <p:ph type="title"/>
          </p:nvPr>
        </p:nvSpPr>
        <p:spPr>
          <a:xfrm>
            <a:off x="4974771" y="634946"/>
            <a:ext cx="6574972" cy="1450757"/>
          </a:xfrm>
        </p:spPr>
        <p:txBody>
          <a:bodyPr>
            <a:normAutofit/>
          </a:bodyPr>
          <a:lstStyle/>
          <a:p>
            <a:r>
              <a:rPr lang="en-US" dirty="0"/>
              <a:t>Depictions</a:t>
            </a:r>
            <a:endParaRPr lang="en-US"/>
          </a:p>
        </p:txBody>
      </p:sp>
      <p:pic>
        <p:nvPicPr>
          <p:cNvPr id="4098" name="Picture 2" descr="undefined">
            <a:extLst>
              <a:ext uri="{FF2B5EF4-FFF2-40B4-BE49-F238E27FC236}">
                <a16:creationId xmlns:a16="http://schemas.microsoft.com/office/drawing/2014/main" id="{137B8AAF-5B50-9DB9-1D27-BB6238908E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146"/>
          <a:stretch/>
        </p:blipFill>
        <p:spPr bwMode="auto">
          <a:xfrm>
            <a:off x="488249" y="294189"/>
            <a:ext cx="4001315" cy="5745937"/>
          </a:xfrm>
          <a:prstGeom prst="rect">
            <a:avLst/>
          </a:prstGeom>
          <a:noFill/>
          <a:extLst>
            <a:ext uri="{909E8E84-426E-40DD-AFC4-6F175D3DCCD1}">
              <a14:hiddenFill xmlns:a14="http://schemas.microsoft.com/office/drawing/2010/main">
                <a:solidFill>
                  <a:srgbClr val="FFFFFF"/>
                </a:solidFill>
              </a14:hiddenFill>
            </a:ext>
          </a:extLst>
        </p:spPr>
      </p:pic>
      <p:cxnSp>
        <p:nvCxnSpPr>
          <p:cNvPr id="4105" name="Straight Connector 4104">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79BF239-FA0E-BCB0-9C12-19462E94340D}"/>
              </a:ext>
            </a:extLst>
          </p:cNvPr>
          <p:cNvSpPr>
            <a:spLocks noGrp="1"/>
          </p:cNvSpPr>
          <p:nvPr>
            <p:ph idx="1"/>
          </p:nvPr>
        </p:nvSpPr>
        <p:spPr>
          <a:xfrm>
            <a:off x="4974769" y="2198914"/>
            <a:ext cx="6574973" cy="3670180"/>
          </a:xfrm>
        </p:spPr>
        <p:txBody>
          <a:bodyPr>
            <a:normAutofit/>
          </a:bodyPr>
          <a:lstStyle/>
          <a:p>
            <a:r>
              <a:rPr lang="en-AU" dirty="0"/>
              <a:t>In some artistic representations, particularly during the early years of Akhenaten's reign, the Aten was depicted alongside other gods, such as Amun-Ra and Horus. For example, in the boundary stelae found at the temple of Karnak, the Aten is depicted with other gods, including Amun-Ra. These stelae served as markers delineating the boundaries of the Aten's influence.</a:t>
            </a:r>
            <a:endParaRPr lang="en-US"/>
          </a:p>
        </p:txBody>
      </p:sp>
      <p:sp>
        <p:nvSpPr>
          <p:cNvPr id="4107" name="Rectangle 4106">
            <a:extLst>
              <a:ext uri="{FF2B5EF4-FFF2-40B4-BE49-F238E27FC236}">
                <a16:creationId xmlns:a16="http://schemas.microsoft.com/office/drawing/2014/main" id="{CADA4CA0-9A57-4FBE-A9E5-24DFC23C3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109" name="Rectangle 4108">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701486577"/>
      </p:ext>
    </p:extLst>
  </p:cSld>
  <p:clrMapOvr>
    <a:masterClrMapping/>
  </p:clrMapOvr>
</p:sld>
</file>

<file path=ppt/theme/theme1.xml><?xml version="1.0" encoding="utf-8"?>
<a:theme xmlns:a="http://schemas.openxmlformats.org/drawingml/2006/main" name="Retrospect">
  <a:themeElements>
    <a:clrScheme name="Custom 16">
      <a:dk1>
        <a:srgbClr val="000000"/>
      </a:dk1>
      <a:lt1>
        <a:srgbClr val="FFFFFF"/>
      </a:lt1>
      <a:dk2>
        <a:srgbClr val="344068"/>
      </a:dk2>
      <a:lt2>
        <a:srgbClr val="D9E0E6"/>
      </a:lt2>
      <a:accent1>
        <a:srgbClr val="DA97FB"/>
      </a:accent1>
      <a:accent2>
        <a:srgbClr val="925FFD"/>
      </a:accent2>
      <a:accent3>
        <a:srgbClr val="521B92"/>
      </a:accent3>
      <a:accent4>
        <a:srgbClr val="E89CFF"/>
      </a:accent4>
      <a:accent5>
        <a:srgbClr val="A84BE1"/>
      </a:accent5>
      <a:accent6>
        <a:srgbClr val="8838E6"/>
      </a:accent6>
      <a:hlink>
        <a:srgbClr val="300A99"/>
      </a:hlink>
      <a:folHlink>
        <a:srgbClr val="6E5CA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{36CBF037-A368-844E-AAD3-A3BE395EBCEA}tf16401369</Template>
  <TotalTime>431</TotalTime>
  <Words>595</Words>
  <Application>Microsoft Macintosh PowerPoint</Application>
  <PresentationFormat>Widescreen</PresentationFormat>
  <Paragraphs>58</Paragraphs>
  <Slides>12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Arial</vt:lpstr>
      <vt:lpstr>Calibri</vt:lpstr>
      <vt:lpstr>Calibri Light</vt:lpstr>
      <vt:lpstr>Google Sans</vt:lpstr>
      <vt:lpstr>Retrospect</vt:lpstr>
      <vt:lpstr>Re-Horahkty</vt:lpstr>
      <vt:lpstr>Key Terms:</vt:lpstr>
      <vt:lpstr>REVIEW - Akhenaten</vt:lpstr>
      <vt:lpstr>Re-Horakhty</vt:lpstr>
      <vt:lpstr>Aten</vt:lpstr>
      <vt:lpstr>Syncretic</vt:lpstr>
      <vt:lpstr>Akhenaten's religious reforms, centered around the worship of the Aten, did not entirely reject the traditional Egyptian gods but rather attempted to syncretize them with the Aten, creating a form of henotheism where the Aten was elevated above other gods while still acknowledging their existence.   This syncretism allowed Akhenaten to maintain elements of traditional religious beliefs while promoting the Aten as the supreme deity.</vt:lpstr>
      <vt:lpstr>Introduction of Re-Horakhty </vt:lpstr>
      <vt:lpstr>Depictions</vt:lpstr>
      <vt:lpstr>Depictions</vt:lpstr>
      <vt:lpstr>Depictions</vt:lpstr>
      <vt:lpstr>ACTIVITY – Essay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164</cp:revision>
  <dcterms:created xsi:type="dcterms:W3CDTF">2022-07-13T05:26:46Z</dcterms:created>
  <dcterms:modified xsi:type="dcterms:W3CDTF">2024-06-11T03:06:36Z</dcterms:modified>
</cp:coreProperties>
</file>