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280" r:id="rId3"/>
    <p:sldId id="273" r:id="rId4"/>
    <p:sldId id="281" r:id="rId5"/>
    <p:sldId id="257" r:id="rId6"/>
    <p:sldId id="259" r:id="rId7"/>
    <p:sldId id="260" r:id="rId8"/>
    <p:sldId id="261" r:id="rId9"/>
    <p:sldId id="269" r:id="rId10"/>
    <p:sldId id="262"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p:restoredTop sz="81413"/>
  </p:normalViewPr>
  <p:slideViewPr>
    <p:cSldViewPr snapToGrid="0" snapToObjects="1">
      <p:cViewPr varScale="1">
        <p:scale>
          <a:sx n="102" d="100"/>
          <a:sy n="10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the author?</a:t>
            </a:r>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180785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0D0D0D"/>
                </a:solidFill>
                <a:effectLst/>
                <a:latin typeface="Söhne"/>
              </a:rPr>
              <a:t>In summary, while the thesis statement outlines the overarching argument of the entire essay, the topic sentence focuses on a specific point or argument within a single paragraph, guiding the reader through the essay's structure and content.</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9</a:t>
            </a:fld>
            <a:endParaRPr lang="en-US"/>
          </a:p>
        </p:txBody>
      </p:sp>
    </p:spTree>
    <p:extLst>
      <p:ext uri="{BB962C8B-B14F-4D97-AF65-F5344CB8AC3E}">
        <p14:creationId xmlns:p14="http://schemas.microsoft.com/office/powerpoint/2010/main" val="259458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6/11/24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6/11/24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6/11/24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Task FIVE: Explanation</a:t>
            </a:r>
            <a:br>
              <a:rPr lang="en-US" sz="7400" dirty="0"/>
            </a:br>
            <a:r>
              <a:rPr lang="en-US" sz="7400" dirty="0"/>
              <a:t>(ESSAY)</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461939"/>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Review </a:t>
            </a:r>
            <a:r>
              <a:rPr lang="en-US" sz="2800" dirty="0">
                <a:solidFill>
                  <a:schemeClr val="accent5">
                    <a:lumMod val="75000"/>
                  </a:schemeClr>
                </a:solidFill>
              </a:rPr>
              <a:t>key P/E/I - historical context</a:t>
            </a:r>
          </a:p>
          <a:p>
            <a:pPr>
              <a:spcAft>
                <a:spcPts val="600"/>
              </a:spcAft>
            </a:pP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10, Lesson 4</a:t>
            </a:r>
          </a:p>
        </p:txBody>
      </p:sp>
      <p:pic>
        <p:nvPicPr>
          <p:cNvPr id="2" name="Picture 2" descr="King Amenhotep IV &quot;Akhenaten&quot; Facts | Amenhotep IV History | Akhenaten Tomb">
            <a:extLst>
              <a:ext uri="{FF2B5EF4-FFF2-40B4-BE49-F238E27FC236}">
                <a16:creationId xmlns:a16="http://schemas.microsoft.com/office/drawing/2014/main" id="{B6DE3E85-4592-F52E-BAD4-74A1817ABC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34" r="24909"/>
          <a:stretch/>
        </p:blipFill>
        <p:spPr bwMode="auto">
          <a:xfrm>
            <a:off x="1002234" y="1553377"/>
            <a:ext cx="5391799" cy="452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a:xfrm>
            <a:off x="533400" y="1845734"/>
            <a:ext cx="11266714" cy="4023360"/>
          </a:xfrm>
        </p:spPr>
        <p:txBody>
          <a:bodyPr>
            <a:normAutofit fontScale="92500" lnSpcReduction="20000"/>
          </a:bodyPr>
          <a:lstStyle/>
          <a:p>
            <a:pPr algn="l">
              <a:buFont typeface="Arial" panose="020B0604020202020204" pitchFamily="34" charset="0"/>
              <a:buChar char="•"/>
            </a:pPr>
            <a:r>
              <a:rPr lang="en-AU" sz="2400" b="1" i="0" u="sng" dirty="0">
                <a:solidFill>
                  <a:srgbClr val="0D0D0D"/>
                </a:solidFill>
                <a:effectLst/>
                <a:latin typeface="Söhne"/>
              </a:rPr>
              <a:t>Function: </a:t>
            </a:r>
            <a:r>
              <a:rPr lang="en-AU" sz="2400" b="0" i="0" dirty="0">
                <a:solidFill>
                  <a:srgbClr val="0D0D0D"/>
                </a:solidFill>
                <a:effectLst/>
                <a:latin typeface="Söhne"/>
              </a:rPr>
              <a:t>Summarizes the main points of the essay and reinforces the significance of the argument presented in the thesis statement. </a:t>
            </a:r>
          </a:p>
          <a:p>
            <a:pPr algn="l">
              <a:buFont typeface="Arial" panose="020B0604020202020204" pitchFamily="34" charset="0"/>
              <a:buChar char="•"/>
            </a:pPr>
            <a:r>
              <a:rPr lang="en-AU" sz="2400" b="0" i="0" dirty="0">
                <a:solidFill>
                  <a:srgbClr val="0D0D0D"/>
                </a:solidFill>
                <a:effectLst/>
                <a:latin typeface="Söhne"/>
              </a:rPr>
              <a:t>SAMPLE A: </a:t>
            </a:r>
            <a:br>
              <a:rPr lang="en-AU" sz="2000" dirty="0"/>
            </a:br>
            <a:r>
              <a:rPr lang="en-AU" sz="2000" b="0" i="0" dirty="0">
                <a:solidFill>
                  <a:srgbClr val="0D0D0D"/>
                </a:solidFill>
                <a:effectLst/>
                <a:latin typeface="Söhne"/>
              </a:rPr>
              <a:t>In conclusion, Tiberius and Gaius Gracchus did some stuff during the period of 133–121 BCE. They tried to help poor people and change things, but it didn't really work out. Overall, they did some things, but it's hard to say if they really made a big difference in ancient Rome.</a:t>
            </a:r>
          </a:p>
          <a:p>
            <a:pPr algn="l">
              <a:buFont typeface="Arial" panose="020B0604020202020204" pitchFamily="34" charset="0"/>
              <a:buChar char="•"/>
            </a:pPr>
            <a:endParaRPr lang="en-AU" dirty="0">
              <a:solidFill>
                <a:srgbClr val="0D0D0D"/>
              </a:solidFill>
              <a:latin typeface="Söhne"/>
            </a:endParaRPr>
          </a:p>
          <a:p>
            <a:pPr algn="l">
              <a:buFont typeface="Arial" panose="020B0604020202020204" pitchFamily="34" charset="0"/>
              <a:buChar char="•"/>
            </a:pPr>
            <a:r>
              <a:rPr lang="en-AU" sz="2000" b="0" i="0" dirty="0">
                <a:solidFill>
                  <a:srgbClr val="0D0D0D"/>
                </a:solidFill>
                <a:effectLst/>
                <a:latin typeface="Söhne"/>
              </a:rPr>
              <a:t>SAMPLE B:</a:t>
            </a:r>
            <a:br>
              <a:rPr lang="en-AU" sz="2000" b="0" i="0" dirty="0">
                <a:solidFill>
                  <a:srgbClr val="0D0D0D"/>
                </a:solidFill>
                <a:effectLst/>
                <a:latin typeface="Söhne"/>
              </a:rPr>
            </a:br>
            <a:r>
              <a:rPr lang="en-AU" sz="2000" b="0" i="0" dirty="0">
                <a:solidFill>
                  <a:srgbClr val="0D0D0D"/>
                </a:solidFill>
                <a:effectLst/>
                <a:latin typeface="Söhne"/>
              </a:rPr>
              <a:t>the legacy of Tiberius and Gaius Gracchus reverberates throughout the history of Ancient Rome, casting a long shadow over the socio-political landscape of the tumultuous period of 133–121 BCE. Through their bold reforms and unwavering advocacy for the rights of the plebeian class, the Gracchi brothers challenged the entrenched power structures of the Roman Republic, laying bare the stark inequalities that plagued society. While their efforts ultimately met with resistance and tragedy, their courageous actions paved the way for future reform movements and ignited a spark of social consciousness that would endure for centuries to come. Indeed, the enduring impact of the Gracchi brothers serves as a poignant reminder of the enduring struggle for justice and equality in the pages of history.</a:t>
            </a:r>
            <a:endParaRPr lang="en-AU" sz="2400" b="0" i="0" dirty="0">
              <a:solidFill>
                <a:srgbClr val="0D0D0D"/>
              </a:solidFill>
              <a:effectLst/>
              <a:latin typeface="Söhne"/>
            </a:endParaRPr>
          </a:p>
        </p:txBody>
      </p:sp>
    </p:spTree>
    <p:extLst>
      <p:ext uri="{BB962C8B-B14F-4D97-AF65-F5344CB8AC3E}">
        <p14:creationId xmlns:p14="http://schemas.microsoft.com/office/powerpoint/2010/main" val="298343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0A3C-01AD-3EEA-3F78-F9E389A772DC}"/>
              </a:ext>
            </a:extLst>
          </p:cNvPr>
          <p:cNvSpPr>
            <a:spLocks noGrp="1"/>
          </p:cNvSpPr>
          <p:nvPr>
            <p:ph type="ctrTitle"/>
          </p:nvPr>
        </p:nvSpPr>
        <p:spPr/>
        <p:txBody>
          <a:bodyPr/>
          <a:lstStyle/>
          <a:p>
            <a:r>
              <a:rPr lang="en-US" dirty="0"/>
              <a:t>ACTIVITY</a:t>
            </a:r>
          </a:p>
        </p:txBody>
      </p:sp>
      <p:sp>
        <p:nvSpPr>
          <p:cNvPr id="3" name="Subtitle 2">
            <a:extLst>
              <a:ext uri="{FF2B5EF4-FFF2-40B4-BE49-F238E27FC236}">
                <a16:creationId xmlns:a16="http://schemas.microsoft.com/office/drawing/2014/main" id="{023F065C-FD55-1AA0-02BC-EC13B51FCE14}"/>
              </a:ext>
            </a:extLst>
          </p:cNvPr>
          <p:cNvSpPr>
            <a:spLocks noGrp="1"/>
          </p:cNvSpPr>
          <p:nvPr>
            <p:ph type="subTitle" idx="1"/>
          </p:nvPr>
        </p:nvSpPr>
        <p:spPr/>
        <p:txBody>
          <a:bodyPr/>
          <a:lstStyle/>
          <a:p>
            <a:r>
              <a:rPr lang="en-US"/>
              <a:t>ESSAY NOTES PAGE</a:t>
            </a:r>
          </a:p>
        </p:txBody>
      </p:sp>
    </p:spTree>
    <p:extLst>
      <p:ext uri="{BB962C8B-B14F-4D97-AF65-F5344CB8AC3E}">
        <p14:creationId xmlns:p14="http://schemas.microsoft.com/office/powerpoint/2010/main" val="198241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E09F-9F28-8162-A8E5-20F0D0183065}"/>
              </a:ext>
            </a:extLst>
          </p:cNvPr>
          <p:cNvSpPr>
            <a:spLocks noGrp="1"/>
          </p:cNvSpPr>
          <p:nvPr>
            <p:ph type="title"/>
          </p:nvPr>
        </p:nvSpPr>
        <p:spPr/>
        <p:txBody>
          <a:bodyPr/>
          <a:lstStyle/>
          <a:p>
            <a:pPr algn="ctr"/>
            <a:r>
              <a:rPr lang="en-US" dirty="0"/>
              <a:t>REVIEW – Where are we up to?</a:t>
            </a:r>
          </a:p>
        </p:txBody>
      </p:sp>
      <p:graphicFrame>
        <p:nvGraphicFramePr>
          <p:cNvPr id="3" name="Table 3">
            <a:extLst>
              <a:ext uri="{FF2B5EF4-FFF2-40B4-BE49-F238E27FC236}">
                <a16:creationId xmlns:a16="http://schemas.microsoft.com/office/drawing/2014/main" id="{E5AB4B30-C066-D5AC-617D-6167C24D30D4}"/>
              </a:ext>
            </a:extLst>
          </p:cNvPr>
          <p:cNvGraphicFramePr>
            <a:graphicFrameLocks noGrp="1"/>
          </p:cNvGraphicFramePr>
          <p:nvPr>
            <p:extLst>
              <p:ext uri="{D42A27DB-BD31-4B8C-83A1-F6EECF244321}">
                <p14:modId xmlns:p14="http://schemas.microsoft.com/office/powerpoint/2010/main" val="3365451535"/>
              </p:ext>
            </p:extLst>
          </p:nvPr>
        </p:nvGraphicFramePr>
        <p:xfrm>
          <a:off x="413656" y="1825947"/>
          <a:ext cx="11364688" cy="4386303"/>
        </p:xfrm>
        <a:graphic>
          <a:graphicData uri="http://schemas.openxmlformats.org/drawingml/2006/table">
            <a:tbl>
              <a:tblPr firstRow="1" bandRow="1">
                <a:tableStyleId>{5C22544A-7EE6-4342-B048-85BDC9FD1C3A}</a:tableStyleId>
              </a:tblPr>
              <a:tblGrid>
                <a:gridCol w="1859424">
                  <a:extLst>
                    <a:ext uri="{9D8B030D-6E8A-4147-A177-3AD203B41FA5}">
                      <a16:colId xmlns:a16="http://schemas.microsoft.com/office/drawing/2014/main" val="1778025588"/>
                    </a:ext>
                  </a:extLst>
                </a:gridCol>
                <a:gridCol w="5717035">
                  <a:extLst>
                    <a:ext uri="{9D8B030D-6E8A-4147-A177-3AD203B41FA5}">
                      <a16:colId xmlns:a16="http://schemas.microsoft.com/office/drawing/2014/main" val="3403941599"/>
                    </a:ext>
                  </a:extLst>
                </a:gridCol>
                <a:gridCol w="3788229">
                  <a:extLst>
                    <a:ext uri="{9D8B030D-6E8A-4147-A177-3AD203B41FA5}">
                      <a16:colId xmlns:a16="http://schemas.microsoft.com/office/drawing/2014/main" val="3990801293"/>
                    </a:ext>
                  </a:extLst>
                </a:gridCol>
              </a:tblGrid>
              <a:tr h="570009">
                <a:tc>
                  <a:txBody>
                    <a:bodyPr/>
                    <a:lstStyle/>
                    <a:p>
                      <a:pPr algn="ctr"/>
                      <a:r>
                        <a:rPr lang="en-US" sz="2000" dirty="0">
                          <a:solidFill>
                            <a:schemeClr val="tx1"/>
                          </a:solidFill>
                        </a:rPr>
                        <a:t>Term/Week</a:t>
                      </a:r>
                    </a:p>
                  </a:txBody>
                  <a:tcPr/>
                </a:tc>
                <a:tc>
                  <a:txBody>
                    <a:bodyPr/>
                    <a:lstStyle/>
                    <a:p>
                      <a:pPr algn="ctr"/>
                      <a:r>
                        <a:rPr lang="en-US" sz="2000" dirty="0">
                          <a:solidFill>
                            <a:schemeClr val="tx1"/>
                          </a:solidFill>
                        </a:rPr>
                        <a:t>Topic/Content</a:t>
                      </a:r>
                    </a:p>
                  </a:txBody>
                  <a:tcPr/>
                </a:tc>
                <a:tc>
                  <a:txBody>
                    <a:bodyPr/>
                    <a:lstStyle/>
                    <a:p>
                      <a:pPr algn="ctr"/>
                      <a:r>
                        <a:rPr lang="en-US" sz="2000" dirty="0">
                          <a:solidFill>
                            <a:schemeClr val="tx1"/>
                          </a:solidFill>
                        </a:rPr>
                        <a:t>Assessments</a:t>
                      </a:r>
                    </a:p>
                  </a:txBody>
                  <a:tcPr/>
                </a:tc>
                <a:extLst>
                  <a:ext uri="{0D108BD9-81ED-4DB2-BD59-A6C34878D82A}">
                    <a16:rowId xmlns:a16="http://schemas.microsoft.com/office/drawing/2014/main" val="2964885567"/>
                  </a:ext>
                </a:extLst>
              </a:tr>
              <a:tr h="570009">
                <a:tc>
                  <a:txBody>
                    <a:bodyPr/>
                    <a:lstStyle/>
                    <a:p>
                      <a:pPr algn="ctr"/>
                      <a:r>
                        <a:rPr lang="en-US" sz="2000" dirty="0">
                          <a:solidFill>
                            <a:schemeClr val="tx1"/>
                          </a:solidFill>
                        </a:rPr>
                        <a:t>T2 – 8 - 9</a:t>
                      </a:r>
                    </a:p>
                  </a:txBody>
                  <a:tcPr>
                    <a:solidFill>
                      <a:schemeClr val="accent1">
                        <a:lumMod val="40000"/>
                        <a:lumOff val="60000"/>
                      </a:schemeClr>
                    </a:solidFill>
                  </a:tcPr>
                </a:tc>
                <a:tc>
                  <a:txBody>
                    <a:bodyPr/>
                    <a:lstStyle/>
                    <a:p>
                      <a:pPr algn="ctr"/>
                      <a:r>
                        <a:rPr lang="en-US" sz="2000" dirty="0" err="1">
                          <a:solidFill>
                            <a:schemeClr val="tx1"/>
                          </a:solidFill>
                        </a:rPr>
                        <a:t>Eyptian</a:t>
                      </a:r>
                      <a:r>
                        <a:rPr lang="en-US" sz="2000" dirty="0">
                          <a:solidFill>
                            <a:schemeClr val="tx1"/>
                          </a:solidFill>
                        </a:rPr>
                        <a:t> Society Overview</a:t>
                      </a:r>
                    </a:p>
                  </a:txBody>
                  <a:tcPr>
                    <a:solidFill>
                      <a:schemeClr val="accent1">
                        <a:lumMod val="40000"/>
                        <a:lumOff val="60000"/>
                      </a:schemeClr>
                    </a:solidFill>
                  </a:tcPr>
                </a:tc>
                <a:tc>
                  <a:txBody>
                    <a:bodyPr/>
                    <a:lstStyle/>
                    <a:p>
                      <a:pPr algn="ct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404137278"/>
                  </a:ext>
                </a:extLst>
              </a:tr>
              <a:tr h="570009">
                <a:tc>
                  <a:txBody>
                    <a:bodyPr/>
                    <a:lstStyle/>
                    <a:p>
                      <a:pPr algn="ctr"/>
                      <a:r>
                        <a:rPr lang="en-US" sz="2000" dirty="0">
                          <a:solidFill>
                            <a:schemeClr val="tx1"/>
                          </a:solidFill>
                        </a:rPr>
                        <a:t>T2 – 10 - 11</a:t>
                      </a:r>
                    </a:p>
                  </a:txBody>
                  <a:tcPr>
                    <a:solidFill>
                      <a:srgbClr val="FFFF00"/>
                    </a:solidFill>
                  </a:tcPr>
                </a:tc>
                <a:tc>
                  <a:txBody>
                    <a:bodyPr/>
                    <a:lstStyle/>
                    <a:p>
                      <a:pPr algn="ctr"/>
                      <a:r>
                        <a:rPr lang="en-US" sz="2000" dirty="0">
                          <a:solidFill>
                            <a:schemeClr val="tx1"/>
                          </a:solidFill>
                        </a:rPr>
                        <a:t>Years 1 – 4: Amenhotep IV</a:t>
                      </a:r>
                    </a:p>
                  </a:txBody>
                  <a:tcPr>
                    <a:solidFill>
                      <a:srgbClr val="FFFF00"/>
                    </a:solidFill>
                  </a:tcPr>
                </a:tc>
                <a:tc>
                  <a:txBody>
                    <a:bodyPr/>
                    <a:lstStyle/>
                    <a:p>
                      <a:pPr algn="ctr"/>
                      <a:r>
                        <a:rPr lang="en-US" sz="1800" b="1" dirty="0">
                          <a:solidFill>
                            <a:schemeClr val="tx1"/>
                          </a:solidFill>
                        </a:rPr>
                        <a:t>Week 11 – Essay (15%)</a:t>
                      </a:r>
                    </a:p>
                  </a:txBody>
                  <a:tcPr>
                    <a:solidFill>
                      <a:srgbClr val="FFFF00"/>
                    </a:solidFill>
                  </a:tcPr>
                </a:tc>
                <a:extLst>
                  <a:ext uri="{0D108BD9-81ED-4DB2-BD59-A6C34878D82A}">
                    <a16:rowId xmlns:a16="http://schemas.microsoft.com/office/drawing/2014/main" val="664413869"/>
                  </a:ext>
                </a:extLst>
              </a:tr>
              <a:tr h="121626">
                <a:tc gridSpan="3">
                  <a:txBody>
                    <a:bodyPr/>
                    <a:lstStyle/>
                    <a:p>
                      <a:pPr algn="ctr"/>
                      <a:r>
                        <a:rPr lang="en-US" sz="2000" b="1" i="1" dirty="0">
                          <a:solidFill>
                            <a:schemeClr val="tx1"/>
                          </a:solidFill>
                        </a:rPr>
                        <a:t>TERM BREAK (Holidays)</a:t>
                      </a:r>
                    </a:p>
                  </a:txBody>
                  <a:tcPr>
                    <a:solidFill>
                      <a:schemeClr val="bg1">
                        <a:lumMod val="85000"/>
                      </a:schemeClr>
                    </a:solidFill>
                  </a:tcPr>
                </a:tc>
                <a:tc hMerge="1">
                  <a:txBody>
                    <a:bodyPr/>
                    <a:lstStyle/>
                    <a:p>
                      <a:pPr algn="ctr"/>
                      <a:endParaRPr lang="en-US" sz="2000" dirty="0">
                        <a:solidFill>
                          <a:schemeClr val="tx1"/>
                        </a:solidFill>
                      </a:endParaRPr>
                    </a:p>
                  </a:txBody>
                  <a:tcPr>
                    <a:solidFill>
                      <a:schemeClr val="accent1">
                        <a:lumMod val="40000"/>
                        <a:lumOff val="60000"/>
                      </a:schemeClr>
                    </a:solidFill>
                  </a:tcPr>
                </a:tc>
                <a:tc hMerge="1">
                  <a:txBody>
                    <a:bodyPr/>
                    <a:lstStyle/>
                    <a:p>
                      <a:pPr algn="ctr"/>
                      <a:endParaRPr lang="en-US" sz="1800" b="1" dirty="0">
                        <a:solidFill>
                          <a:schemeClr val="tx1"/>
                        </a:solidFill>
                      </a:endParaRPr>
                    </a:p>
                  </a:txBody>
                  <a:tcPr>
                    <a:solidFill>
                      <a:schemeClr val="accent5"/>
                    </a:solidFill>
                  </a:tcPr>
                </a:tc>
                <a:extLst>
                  <a:ext uri="{0D108BD9-81ED-4DB2-BD59-A6C34878D82A}">
                    <a16:rowId xmlns:a16="http://schemas.microsoft.com/office/drawing/2014/main" val="2067445719"/>
                  </a:ext>
                </a:extLst>
              </a:tr>
              <a:tr h="570009">
                <a:tc>
                  <a:txBody>
                    <a:bodyPr/>
                    <a:lstStyle/>
                    <a:p>
                      <a:pPr algn="ctr"/>
                      <a:r>
                        <a:rPr lang="en-US" sz="2000" dirty="0">
                          <a:solidFill>
                            <a:schemeClr val="tx1"/>
                          </a:solidFill>
                        </a:rPr>
                        <a:t>T3 – 1 - 2</a:t>
                      </a:r>
                    </a:p>
                  </a:txBody>
                  <a:tcPr>
                    <a:solidFill>
                      <a:schemeClr val="accent1">
                        <a:lumMod val="40000"/>
                        <a:lumOff val="60000"/>
                      </a:schemeClr>
                    </a:solidFill>
                  </a:tcPr>
                </a:tc>
                <a:tc>
                  <a:txBody>
                    <a:bodyPr/>
                    <a:lstStyle/>
                    <a:p>
                      <a:pPr algn="ctr"/>
                      <a:r>
                        <a:rPr lang="en-US" sz="2000" dirty="0">
                          <a:solidFill>
                            <a:schemeClr val="tx1"/>
                          </a:solidFill>
                        </a:rPr>
                        <a:t>Years 5 – 8</a:t>
                      </a:r>
                    </a:p>
                  </a:txBody>
                  <a:tcPr>
                    <a:solidFill>
                      <a:schemeClr val="accent1">
                        <a:lumMod val="40000"/>
                        <a:lumOff val="60000"/>
                      </a:schemeClr>
                    </a:solidFill>
                  </a:tcPr>
                </a:tc>
                <a:tc>
                  <a:txBody>
                    <a:bodyPr/>
                    <a:lstStyle/>
                    <a:p>
                      <a:pPr algn="ctr"/>
                      <a:r>
                        <a:rPr lang="en-US" sz="1800" b="1" dirty="0">
                          <a:solidFill>
                            <a:schemeClr val="tx1"/>
                          </a:solidFill>
                        </a:rPr>
                        <a:t>Week 5 – Source Analysis (15%)</a:t>
                      </a:r>
                    </a:p>
                  </a:txBody>
                  <a:tcPr>
                    <a:solidFill>
                      <a:schemeClr val="accent5"/>
                    </a:solidFill>
                  </a:tcPr>
                </a:tc>
                <a:extLst>
                  <a:ext uri="{0D108BD9-81ED-4DB2-BD59-A6C34878D82A}">
                    <a16:rowId xmlns:a16="http://schemas.microsoft.com/office/drawing/2014/main" val="1803480295"/>
                  </a:ext>
                </a:extLst>
              </a:tr>
              <a:tr h="570009">
                <a:tc>
                  <a:txBody>
                    <a:bodyPr/>
                    <a:lstStyle/>
                    <a:p>
                      <a:pPr algn="ctr"/>
                      <a:r>
                        <a:rPr lang="en-US" sz="2000" dirty="0">
                          <a:solidFill>
                            <a:schemeClr val="tx1"/>
                          </a:solidFill>
                        </a:rPr>
                        <a:t>T3 – 3 - 5</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Years 9 – 11</a:t>
                      </a:r>
                    </a:p>
                  </a:txBody>
                  <a:tcPr>
                    <a:solidFill>
                      <a:schemeClr val="accent1">
                        <a:lumMod val="40000"/>
                        <a:lumOff val="60000"/>
                      </a:schemeClr>
                    </a:solidFill>
                  </a:tcPr>
                </a:tc>
                <a:tc>
                  <a:txBody>
                    <a:bodyPr/>
                    <a:lstStyle/>
                    <a:p>
                      <a:pPr algn="ct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551971720"/>
                  </a:ext>
                </a:extLst>
              </a:tr>
              <a:tr h="570009">
                <a:tc>
                  <a:txBody>
                    <a:bodyPr/>
                    <a:lstStyle/>
                    <a:p>
                      <a:pPr algn="ctr"/>
                      <a:r>
                        <a:rPr lang="en-US" sz="2000" dirty="0">
                          <a:solidFill>
                            <a:schemeClr val="tx1"/>
                          </a:solidFill>
                        </a:rPr>
                        <a:t>T3 – 6 - 8</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Years 12 - 17</a:t>
                      </a:r>
                    </a:p>
                  </a:txBody>
                  <a:tcPr>
                    <a:solidFill>
                      <a:schemeClr val="accent1">
                        <a:lumMod val="40000"/>
                        <a:lumOff val="60000"/>
                      </a:schemeClr>
                    </a:solidFill>
                  </a:tcPr>
                </a:tc>
                <a:tc>
                  <a:txBody>
                    <a:bodyPr/>
                    <a:lstStyle/>
                    <a:p>
                      <a:pPr algn="ctr"/>
                      <a:r>
                        <a:rPr lang="en-US" sz="1800" b="1" dirty="0">
                          <a:solidFill>
                            <a:schemeClr val="tx1"/>
                          </a:solidFill>
                        </a:rPr>
                        <a:t>Week 6 – 8 – Inquiry (10%)</a:t>
                      </a:r>
                    </a:p>
                  </a:txBody>
                  <a:tcPr>
                    <a:solidFill>
                      <a:schemeClr val="accent5"/>
                    </a:solidFill>
                  </a:tcPr>
                </a:tc>
                <a:extLst>
                  <a:ext uri="{0D108BD9-81ED-4DB2-BD59-A6C34878D82A}">
                    <a16:rowId xmlns:a16="http://schemas.microsoft.com/office/drawing/2014/main" val="2565591250"/>
                  </a:ext>
                </a:extLst>
              </a:tr>
              <a:tr h="570009">
                <a:tc>
                  <a:txBody>
                    <a:bodyPr/>
                    <a:lstStyle/>
                    <a:p>
                      <a:pPr algn="ctr"/>
                      <a:r>
                        <a:rPr lang="en-US" sz="2000" dirty="0">
                          <a:solidFill>
                            <a:schemeClr val="tx1"/>
                          </a:solidFill>
                        </a:rPr>
                        <a:t>T3 – 9 – 10</a:t>
                      </a:r>
                    </a:p>
                  </a:txBody>
                  <a:tcPr>
                    <a:solidFill>
                      <a:schemeClr val="accent1">
                        <a:lumMod val="40000"/>
                        <a:lumOff val="60000"/>
                      </a:schemeClr>
                    </a:solidFill>
                  </a:tcPr>
                </a:tc>
                <a:tc>
                  <a:txBody>
                    <a:bodyPr/>
                    <a:lstStyle/>
                    <a:p>
                      <a:pPr algn="ctr"/>
                      <a:r>
                        <a:rPr lang="en-US" sz="2000" dirty="0">
                          <a:solidFill>
                            <a:schemeClr val="tx1"/>
                          </a:solidFill>
                        </a:rPr>
                        <a:t>Death of Akhenaten and rule of Tutankhamun</a:t>
                      </a:r>
                    </a:p>
                  </a:txBody>
                  <a:tcPr>
                    <a:solidFill>
                      <a:schemeClr val="accent1">
                        <a:lumMod val="40000"/>
                        <a:lumOff val="60000"/>
                      </a:schemeClr>
                    </a:solidFill>
                  </a:tcPr>
                </a:tc>
                <a:tc>
                  <a:txBody>
                    <a:bodyPr/>
                    <a:lstStyle/>
                    <a:p>
                      <a:pPr algn="ctr"/>
                      <a:r>
                        <a:rPr lang="en-US" sz="1800" b="1" dirty="0">
                          <a:solidFill>
                            <a:schemeClr val="tx1"/>
                          </a:solidFill>
                        </a:rPr>
                        <a:t>Week 10 – Test (15%)</a:t>
                      </a:r>
                    </a:p>
                  </a:txBody>
                  <a:tcPr>
                    <a:solidFill>
                      <a:schemeClr val="accent5"/>
                    </a:solidFill>
                  </a:tcPr>
                </a:tc>
                <a:extLst>
                  <a:ext uri="{0D108BD9-81ED-4DB2-BD59-A6C34878D82A}">
                    <a16:rowId xmlns:a16="http://schemas.microsoft.com/office/drawing/2014/main" val="1187880480"/>
                  </a:ext>
                </a:extLst>
              </a:tr>
            </a:tbl>
          </a:graphicData>
        </a:graphic>
      </p:graphicFrame>
    </p:spTree>
    <p:extLst>
      <p:ext uri="{BB962C8B-B14F-4D97-AF65-F5344CB8AC3E}">
        <p14:creationId xmlns:p14="http://schemas.microsoft.com/office/powerpoint/2010/main" val="82094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4A12-9AA9-283A-05C4-A2FC00BBA5CC}"/>
              </a:ext>
            </a:extLst>
          </p:cNvPr>
          <p:cNvSpPr>
            <a:spLocks noGrp="1"/>
          </p:cNvSpPr>
          <p:nvPr>
            <p:ph type="ctrTitle"/>
          </p:nvPr>
        </p:nvSpPr>
        <p:spPr/>
        <p:txBody>
          <a:bodyPr/>
          <a:lstStyle/>
          <a:p>
            <a:r>
              <a:rPr lang="en-US" dirty="0"/>
              <a:t>Task FIVE</a:t>
            </a:r>
          </a:p>
        </p:txBody>
      </p:sp>
      <p:sp>
        <p:nvSpPr>
          <p:cNvPr id="3" name="Subtitle 2">
            <a:extLst>
              <a:ext uri="{FF2B5EF4-FFF2-40B4-BE49-F238E27FC236}">
                <a16:creationId xmlns:a16="http://schemas.microsoft.com/office/drawing/2014/main" id="{67D77A6A-CB56-4642-0A1B-5F5E4B1974F5}"/>
              </a:ext>
            </a:extLst>
          </p:cNvPr>
          <p:cNvSpPr>
            <a:spLocks noGrp="1"/>
          </p:cNvSpPr>
          <p:nvPr>
            <p:ph type="subTitle" idx="1"/>
          </p:nvPr>
        </p:nvSpPr>
        <p:spPr/>
        <p:txBody>
          <a:bodyPr/>
          <a:lstStyle/>
          <a:p>
            <a:r>
              <a:rPr lang="en-US" dirty="0"/>
              <a:t>Explanation (ESSAY) – Task booklet</a:t>
            </a:r>
          </a:p>
        </p:txBody>
      </p:sp>
    </p:spTree>
    <p:extLst>
      <p:ext uri="{BB962C8B-B14F-4D97-AF65-F5344CB8AC3E}">
        <p14:creationId xmlns:p14="http://schemas.microsoft.com/office/powerpoint/2010/main" val="98763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3E75-D92C-4E57-F04E-9317FB8C31CF}"/>
              </a:ext>
            </a:extLst>
          </p:cNvPr>
          <p:cNvSpPr>
            <a:spLocks noGrp="1"/>
          </p:cNvSpPr>
          <p:nvPr>
            <p:ph type="title"/>
          </p:nvPr>
        </p:nvSpPr>
        <p:spPr/>
        <p:txBody>
          <a:bodyPr/>
          <a:lstStyle/>
          <a:p>
            <a:r>
              <a:rPr lang="en-US" dirty="0"/>
              <a:t>ESSAY OPTIONS:</a:t>
            </a:r>
          </a:p>
        </p:txBody>
      </p:sp>
      <p:graphicFrame>
        <p:nvGraphicFramePr>
          <p:cNvPr id="4" name="Content Placeholder 3">
            <a:extLst>
              <a:ext uri="{FF2B5EF4-FFF2-40B4-BE49-F238E27FC236}">
                <a16:creationId xmlns:a16="http://schemas.microsoft.com/office/drawing/2014/main" id="{25AB5E20-A997-3566-2F40-EDD5BB22C615}"/>
              </a:ext>
            </a:extLst>
          </p:cNvPr>
          <p:cNvGraphicFramePr>
            <a:graphicFrameLocks noGrp="1"/>
          </p:cNvGraphicFramePr>
          <p:nvPr>
            <p:ph idx="1"/>
            <p:extLst>
              <p:ext uri="{D42A27DB-BD31-4B8C-83A1-F6EECF244321}">
                <p14:modId xmlns:p14="http://schemas.microsoft.com/office/powerpoint/2010/main" val="608955701"/>
              </p:ext>
            </p:extLst>
          </p:nvPr>
        </p:nvGraphicFramePr>
        <p:xfrm>
          <a:off x="638827" y="1846263"/>
          <a:ext cx="11085534" cy="4846320"/>
        </p:xfrm>
        <a:graphic>
          <a:graphicData uri="http://schemas.openxmlformats.org/drawingml/2006/table">
            <a:tbl>
              <a:tblPr firstRow="1" bandRow="1">
                <a:tableStyleId>{5C22544A-7EE6-4342-B048-85BDC9FD1C3A}</a:tableStyleId>
              </a:tblPr>
              <a:tblGrid>
                <a:gridCol w="3695178">
                  <a:extLst>
                    <a:ext uri="{9D8B030D-6E8A-4147-A177-3AD203B41FA5}">
                      <a16:colId xmlns:a16="http://schemas.microsoft.com/office/drawing/2014/main" val="1921225698"/>
                    </a:ext>
                  </a:extLst>
                </a:gridCol>
                <a:gridCol w="3695178">
                  <a:extLst>
                    <a:ext uri="{9D8B030D-6E8A-4147-A177-3AD203B41FA5}">
                      <a16:colId xmlns:a16="http://schemas.microsoft.com/office/drawing/2014/main" val="761233604"/>
                    </a:ext>
                  </a:extLst>
                </a:gridCol>
                <a:gridCol w="3695178">
                  <a:extLst>
                    <a:ext uri="{9D8B030D-6E8A-4147-A177-3AD203B41FA5}">
                      <a16:colId xmlns:a16="http://schemas.microsoft.com/office/drawing/2014/main" val="1560110276"/>
                    </a:ext>
                  </a:extLst>
                </a:gridCol>
              </a:tblGrid>
              <a:tr h="370840">
                <a:tc>
                  <a:txBody>
                    <a:bodyPr/>
                    <a:lstStyle/>
                    <a:p>
                      <a:pPr algn="ctr"/>
                      <a:r>
                        <a:rPr lang="en-AU" dirty="0"/>
                        <a:t>Question 1: Analyse the transition of power from Amenhotep III to Amenhotep IV. </a:t>
                      </a:r>
                      <a:endParaRPr lang="en-US" b="0" dirty="0"/>
                    </a:p>
                  </a:txBody>
                  <a:tcPr/>
                </a:tc>
                <a:tc>
                  <a:txBody>
                    <a:bodyPr/>
                    <a:lstStyle/>
                    <a:p>
                      <a:pPr algn="ctr"/>
                      <a:r>
                        <a:rPr lang="en-AU" dirty="0"/>
                        <a:t>Question 2: Investigate the significance of Amenhotep IV's religious reforms, particularly the introduction of Re-</a:t>
                      </a:r>
                      <a:r>
                        <a:rPr lang="en-AU" dirty="0" err="1"/>
                        <a:t>Horakte</a:t>
                      </a:r>
                      <a:r>
                        <a:rPr lang="en-AU" dirty="0"/>
                        <a:t> as the central deity. </a:t>
                      </a:r>
                      <a:endParaRPr lang="en-US" dirty="0"/>
                    </a:p>
                  </a:txBody>
                  <a:tcPr/>
                </a:tc>
                <a:tc>
                  <a:txBody>
                    <a:bodyPr/>
                    <a:lstStyle/>
                    <a:p>
                      <a:pPr algn="ctr"/>
                      <a:r>
                        <a:rPr lang="en-AU" dirty="0"/>
                        <a:t>Question 3: Assess the immediate changes under Amenhotep IV's reign.</a:t>
                      </a:r>
                      <a:endParaRPr lang="en-US" dirty="0"/>
                    </a:p>
                  </a:txBody>
                  <a:tcPr/>
                </a:tc>
                <a:extLst>
                  <a:ext uri="{0D108BD9-81ED-4DB2-BD59-A6C34878D82A}">
                    <a16:rowId xmlns:a16="http://schemas.microsoft.com/office/drawing/2014/main" val="2936004104"/>
                  </a:ext>
                </a:extLst>
              </a:tr>
              <a:tr h="370840">
                <a:tc>
                  <a:txBody>
                    <a:bodyPr/>
                    <a:lstStyle/>
                    <a:p>
                      <a:pPr algn="ctr"/>
                      <a:endParaRPr lang="en-US"/>
                    </a:p>
                  </a:txBody>
                  <a:tcPr/>
                </a:tc>
                <a:tc>
                  <a:txBody>
                    <a:bodyPr/>
                    <a:lstStyle/>
                    <a:p>
                      <a:pPr algn="ctr"/>
                      <a:endParaRPr lang="en-US"/>
                    </a:p>
                  </a:txBody>
                  <a:tcPr/>
                </a:tc>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txBody>
                  <a:tcPr/>
                </a:tc>
                <a:extLst>
                  <a:ext uri="{0D108BD9-81ED-4DB2-BD59-A6C34878D82A}">
                    <a16:rowId xmlns:a16="http://schemas.microsoft.com/office/drawing/2014/main" val="3111218025"/>
                  </a:ext>
                </a:extLst>
              </a:tr>
            </a:tbl>
          </a:graphicData>
        </a:graphic>
      </p:graphicFrame>
    </p:spTree>
    <p:extLst>
      <p:ext uri="{BB962C8B-B14F-4D97-AF65-F5344CB8AC3E}">
        <p14:creationId xmlns:p14="http://schemas.microsoft.com/office/powerpoint/2010/main" val="183789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70AB-C930-B5AC-FD66-743CA43DC144}"/>
              </a:ext>
            </a:extLst>
          </p:cNvPr>
          <p:cNvSpPr>
            <a:spLocks noGrp="1"/>
          </p:cNvSpPr>
          <p:nvPr>
            <p:ph type="ctrTitle"/>
          </p:nvPr>
        </p:nvSpPr>
        <p:spPr/>
        <p:txBody>
          <a:bodyPr/>
          <a:lstStyle/>
          <a:p>
            <a:r>
              <a:rPr lang="en-US" dirty="0"/>
              <a:t>Class Discussion</a:t>
            </a:r>
          </a:p>
        </p:txBody>
      </p:sp>
      <p:sp>
        <p:nvSpPr>
          <p:cNvPr id="3" name="Subtitle 2">
            <a:extLst>
              <a:ext uri="{FF2B5EF4-FFF2-40B4-BE49-F238E27FC236}">
                <a16:creationId xmlns:a16="http://schemas.microsoft.com/office/drawing/2014/main" id="{8A5FDC2B-D342-589A-C931-6A3222DC43D8}"/>
              </a:ext>
            </a:extLst>
          </p:cNvPr>
          <p:cNvSpPr>
            <a:spLocks noGrp="1"/>
          </p:cNvSpPr>
          <p:nvPr>
            <p:ph type="subTitle" idx="1"/>
          </p:nvPr>
        </p:nvSpPr>
        <p:spPr/>
        <p:txBody>
          <a:bodyPr/>
          <a:lstStyle/>
          <a:p>
            <a:r>
              <a:rPr lang="en-US" dirty="0"/>
              <a:t>What do you already know about essay writing structures?</a:t>
            </a:r>
          </a:p>
        </p:txBody>
      </p:sp>
    </p:spTree>
    <p:extLst>
      <p:ext uri="{BB962C8B-B14F-4D97-AF65-F5344CB8AC3E}">
        <p14:creationId xmlns:p14="http://schemas.microsoft.com/office/powerpoint/2010/main" val="65003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D06B-998B-77DF-A537-E9EF6B18F86D}"/>
              </a:ext>
            </a:extLst>
          </p:cNvPr>
          <p:cNvSpPr>
            <a:spLocks noGrp="1"/>
          </p:cNvSpPr>
          <p:nvPr>
            <p:ph type="title"/>
          </p:nvPr>
        </p:nvSpPr>
        <p:spPr/>
        <p:txBody>
          <a:bodyPr/>
          <a:lstStyle/>
          <a:p>
            <a:r>
              <a:rPr lang="en-US" dirty="0"/>
              <a:t>Essay Structure</a:t>
            </a:r>
          </a:p>
        </p:txBody>
      </p:sp>
      <p:sp>
        <p:nvSpPr>
          <p:cNvPr id="3" name="Content Placeholder 2">
            <a:extLst>
              <a:ext uri="{FF2B5EF4-FFF2-40B4-BE49-F238E27FC236}">
                <a16:creationId xmlns:a16="http://schemas.microsoft.com/office/drawing/2014/main" id="{43189CF1-8F1E-27F8-A080-52EEB3F34D8A}"/>
              </a:ext>
            </a:extLst>
          </p:cNvPr>
          <p:cNvSpPr>
            <a:spLocks noGrp="1"/>
          </p:cNvSpPr>
          <p:nvPr>
            <p:ph idx="1"/>
          </p:nvPr>
        </p:nvSpPr>
        <p:spPr>
          <a:xfrm>
            <a:off x="479685" y="1845734"/>
            <a:ext cx="11317574" cy="4023360"/>
          </a:xfrm>
        </p:spPr>
        <p:txBody>
          <a:bodyPr>
            <a:normAutofit fontScale="92500" lnSpcReduction="10000"/>
          </a:bodyPr>
          <a:lstStyle/>
          <a:p>
            <a:pPr algn="ctr"/>
            <a:r>
              <a:rPr lang="en-AU" sz="2400" b="1" i="0" dirty="0">
                <a:solidFill>
                  <a:srgbClr val="7030A0"/>
                </a:solidFill>
                <a:effectLst/>
                <a:latin typeface="Söhne"/>
              </a:rPr>
              <a:t>An essay is a piece of writing that presents an argument or discusses a particular topic in a structured format. Its purpose is to inform, persuade, or entertain the reader while conveying the </a:t>
            </a:r>
            <a:r>
              <a:rPr lang="en-AU" sz="2400" b="1" i="0" u="sng" dirty="0">
                <a:solidFill>
                  <a:srgbClr val="7030A0"/>
                </a:solidFill>
                <a:effectLst/>
                <a:latin typeface="Söhne"/>
              </a:rPr>
              <a:t>author's perspective or analysis </a:t>
            </a:r>
            <a:r>
              <a:rPr lang="en-AU" sz="2400" b="1" i="0" dirty="0">
                <a:solidFill>
                  <a:srgbClr val="7030A0"/>
                </a:solidFill>
                <a:effectLst/>
                <a:latin typeface="Söhne"/>
              </a:rPr>
              <a:t>on the subject matter.</a:t>
            </a:r>
            <a:br>
              <a:rPr lang="en-AU" b="0" i="0" dirty="0">
                <a:solidFill>
                  <a:srgbClr val="0D0D0D"/>
                </a:solidFill>
                <a:effectLst/>
                <a:latin typeface="Söhne"/>
              </a:rPr>
            </a:br>
            <a:endParaRPr lang="en-AU" b="0" i="0" dirty="0">
              <a:solidFill>
                <a:srgbClr val="0D0D0D"/>
              </a:solidFill>
              <a:effectLst/>
              <a:latin typeface="Söhne"/>
            </a:endParaRPr>
          </a:p>
          <a:p>
            <a:pPr algn="l">
              <a:buFont typeface="+mj-lt"/>
              <a:buAutoNum type="arabicPeriod"/>
            </a:pPr>
            <a:r>
              <a:rPr lang="en-AU" b="1" i="0" u="sng" dirty="0">
                <a:solidFill>
                  <a:srgbClr val="0D0D0D"/>
                </a:solidFill>
                <a:effectLst/>
                <a:latin typeface="Söhne"/>
              </a:rPr>
              <a:t>Introduction</a:t>
            </a:r>
            <a:r>
              <a:rPr lang="en-AU" b="1" i="0" dirty="0">
                <a:solidFill>
                  <a:srgbClr val="0D0D0D"/>
                </a:solidFill>
                <a:effectLst/>
                <a:latin typeface="Söhne"/>
              </a:rPr>
              <a:t>:</a:t>
            </a:r>
            <a:r>
              <a:rPr lang="en-AU" b="0" i="0" dirty="0">
                <a:solidFill>
                  <a:srgbClr val="0D0D0D"/>
                </a:solidFill>
                <a:effectLst/>
                <a:latin typeface="Söhne"/>
              </a:rPr>
              <a:t> </a:t>
            </a:r>
            <a:br>
              <a:rPr lang="en-AU" b="0" i="0" dirty="0">
                <a:solidFill>
                  <a:srgbClr val="0D0D0D"/>
                </a:solidFill>
                <a:effectLst/>
                <a:latin typeface="Söhne"/>
              </a:rPr>
            </a:br>
            <a:r>
              <a:rPr lang="en-AU" b="0" i="0" dirty="0">
                <a:solidFill>
                  <a:srgbClr val="0D0D0D"/>
                </a:solidFill>
                <a:effectLst/>
                <a:latin typeface="Söhne"/>
              </a:rPr>
              <a:t>This section provides background information on the topic and presents the thesis statement, which outlines the main argument or purpose of the essay.</a:t>
            </a:r>
          </a:p>
          <a:p>
            <a:pPr algn="l">
              <a:buFont typeface="+mj-lt"/>
              <a:buAutoNum type="arabicPeriod"/>
            </a:pPr>
            <a:r>
              <a:rPr lang="en-AU" b="1" i="0" u="sng" dirty="0">
                <a:solidFill>
                  <a:srgbClr val="0D0D0D"/>
                </a:solidFill>
                <a:effectLst/>
                <a:latin typeface="Söhne"/>
              </a:rPr>
              <a:t>Body Paragraphs</a:t>
            </a:r>
            <a:r>
              <a:rPr lang="en-AU" b="1" i="0" dirty="0">
                <a:solidFill>
                  <a:srgbClr val="0D0D0D"/>
                </a:solidFill>
                <a:effectLst/>
                <a:latin typeface="Söhne"/>
              </a:rPr>
              <a:t>:</a:t>
            </a:r>
            <a:r>
              <a:rPr lang="en-AU" b="0" i="0" dirty="0">
                <a:solidFill>
                  <a:srgbClr val="0D0D0D"/>
                </a:solidFill>
                <a:effectLst/>
                <a:latin typeface="Söhne"/>
              </a:rPr>
              <a:t> </a:t>
            </a:r>
            <a:br>
              <a:rPr lang="en-AU" b="0" i="0" dirty="0">
                <a:solidFill>
                  <a:srgbClr val="0D0D0D"/>
                </a:solidFill>
                <a:effectLst/>
                <a:latin typeface="Söhne"/>
              </a:rPr>
            </a:br>
            <a:r>
              <a:rPr lang="en-AU" b="0" i="0" dirty="0">
                <a:solidFill>
                  <a:srgbClr val="0D0D0D"/>
                </a:solidFill>
                <a:effectLst/>
                <a:latin typeface="Söhne"/>
              </a:rPr>
              <a:t>These paragraphs develop and support the thesis statement by presenting evidence, examples, and analysis. Each body paragraph focuses on a specific aspect or sub-argument related to the main topic.</a:t>
            </a:r>
          </a:p>
          <a:p>
            <a:pPr algn="l">
              <a:buFont typeface="+mj-lt"/>
              <a:buAutoNum type="arabicPeriod"/>
            </a:pPr>
            <a:r>
              <a:rPr lang="en-AU" b="1" i="0" u="sng" dirty="0">
                <a:solidFill>
                  <a:srgbClr val="0D0D0D"/>
                </a:solidFill>
                <a:effectLst/>
                <a:latin typeface="Söhne"/>
              </a:rPr>
              <a:t>Conclusion</a:t>
            </a:r>
            <a:r>
              <a:rPr lang="en-AU" b="1" i="0" dirty="0">
                <a:solidFill>
                  <a:srgbClr val="0D0D0D"/>
                </a:solidFill>
                <a:effectLst/>
                <a:latin typeface="Söhne"/>
              </a:rPr>
              <a:t>:</a:t>
            </a:r>
            <a:r>
              <a:rPr lang="en-AU" b="0" i="0" dirty="0">
                <a:solidFill>
                  <a:srgbClr val="0D0D0D"/>
                </a:solidFill>
                <a:effectLst/>
                <a:latin typeface="Söhne"/>
              </a:rPr>
              <a:t> </a:t>
            </a:r>
            <a:br>
              <a:rPr lang="en-AU" b="0" i="0" dirty="0">
                <a:solidFill>
                  <a:srgbClr val="0D0D0D"/>
                </a:solidFill>
                <a:effectLst/>
                <a:latin typeface="Söhne"/>
              </a:rPr>
            </a:br>
            <a:r>
              <a:rPr lang="en-AU" b="0" i="0" dirty="0">
                <a:solidFill>
                  <a:srgbClr val="0D0D0D"/>
                </a:solidFill>
                <a:effectLst/>
                <a:latin typeface="Söhne"/>
              </a:rPr>
              <a:t>The conclusion summarizes the main points of the essay and restates the thesis statement in light of the evidence presented in the body paragraphs. It may also offer insights or suggestions for further consideration.</a:t>
            </a:r>
          </a:p>
          <a:p>
            <a:endParaRPr lang="en-US" dirty="0"/>
          </a:p>
        </p:txBody>
      </p:sp>
    </p:spTree>
    <p:extLst>
      <p:ext uri="{BB962C8B-B14F-4D97-AF65-F5344CB8AC3E}">
        <p14:creationId xmlns:p14="http://schemas.microsoft.com/office/powerpoint/2010/main" val="357300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p:txBody>
          <a:bodyPr>
            <a:normAutofit/>
          </a:bodyPr>
          <a:lstStyle/>
          <a:p>
            <a:pPr algn="l">
              <a:buFont typeface="Arial" panose="020B0604020202020204" pitchFamily="34" charset="0"/>
              <a:buChar char="•"/>
            </a:pPr>
            <a:r>
              <a:rPr lang="en-AU" sz="2800" b="1" i="0" u="sng" dirty="0">
                <a:solidFill>
                  <a:srgbClr val="0D0D0D"/>
                </a:solidFill>
                <a:effectLst/>
                <a:latin typeface="Söhne"/>
              </a:rPr>
              <a:t>Function</a:t>
            </a:r>
            <a:r>
              <a:rPr lang="en-AU" sz="2800" b="0" i="0" dirty="0">
                <a:solidFill>
                  <a:srgbClr val="0D0D0D"/>
                </a:solidFill>
                <a:effectLst/>
                <a:latin typeface="Söhne"/>
              </a:rPr>
              <a:t>: Introduces the topic to the reader and provides context for the argument. It also grabs the reader's attention and sets the tone for the essay.</a:t>
            </a:r>
          </a:p>
          <a:p>
            <a:pPr algn="l">
              <a:buFont typeface="Arial" panose="020B0604020202020204" pitchFamily="34" charset="0"/>
              <a:buChar char="•"/>
            </a:pPr>
            <a:r>
              <a:rPr lang="en-AU" sz="2800" dirty="0">
                <a:solidFill>
                  <a:srgbClr val="0D0D0D"/>
                </a:solidFill>
                <a:latin typeface="Söhne"/>
              </a:rPr>
              <a:t> It must include the following:</a:t>
            </a:r>
          </a:p>
          <a:p>
            <a:pPr marL="544068" lvl="1" indent="-342900">
              <a:buFont typeface="+mj-lt"/>
              <a:buAutoNum type="arabicPeriod"/>
            </a:pPr>
            <a:r>
              <a:rPr lang="en-AU" sz="2400" b="0" i="0" dirty="0">
                <a:solidFill>
                  <a:srgbClr val="0D0D0D"/>
                </a:solidFill>
                <a:effectLst/>
                <a:latin typeface="Söhne"/>
              </a:rPr>
              <a:t>Thesis Statement – What is the essay arguing? (NOT WHAT IS IT ABOUT)</a:t>
            </a:r>
          </a:p>
          <a:p>
            <a:pPr marL="544068" lvl="1" indent="-342900">
              <a:buFont typeface="+mj-lt"/>
              <a:buAutoNum type="arabicPeriod"/>
            </a:pPr>
            <a:r>
              <a:rPr lang="en-AU" sz="2400" dirty="0">
                <a:solidFill>
                  <a:srgbClr val="0D0D0D"/>
                </a:solidFill>
                <a:latin typeface="Söhne"/>
              </a:rPr>
              <a:t>Background information – A brief overview of key people, events, ideas</a:t>
            </a:r>
          </a:p>
          <a:p>
            <a:pPr marL="544068" lvl="1" indent="-342900">
              <a:buFont typeface="+mj-lt"/>
              <a:buAutoNum type="arabicPeriod"/>
            </a:pPr>
            <a:r>
              <a:rPr lang="en-AU" sz="2400" b="0" i="0" dirty="0">
                <a:solidFill>
                  <a:srgbClr val="0D0D0D"/>
                </a:solidFill>
                <a:effectLst/>
                <a:latin typeface="Söhne"/>
              </a:rPr>
              <a:t>Essay Map – A brief overview of </a:t>
            </a:r>
            <a:r>
              <a:rPr lang="en-AU" sz="2400" dirty="0">
                <a:solidFill>
                  <a:srgbClr val="0D0D0D"/>
                </a:solidFill>
                <a:latin typeface="Söhne"/>
              </a:rPr>
              <a:t>what each body paragraph will discuss</a:t>
            </a:r>
            <a:endParaRPr lang="en-AU" sz="2400" b="0" i="0" dirty="0">
              <a:solidFill>
                <a:srgbClr val="0D0D0D"/>
              </a:solidFill>
              <a:effectLst/>
              <a:latin typeface="Söhne"/>
            </a:endParaRPr>
          </a:p>
          <a:p>
            <a:pPr marL="0" indent="0">
              <a:buNone/>
            </a:pPr>
            <a:endParaRPr lang="en-US" sz="2800" dirty="0"/>
          </a:p>
        </p:txBody>
      </p:sp>
    </p:spTree>
    <p:extLst>
      <p:ext uri="{BB962C8B-B14F-4D97-AF65-F5344CB8AC3E}">
        <p14:creationId xmlns:p14="http://schemas.microsoft.com/office/powerpoint/2010/main" val="364875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Body Paragraphs</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p:txBody>
          <a:bodyPr>
            <a:normAutofit/>
          </a:bodyPr>
          <a:lstStyle/>
          <a:p>
            <a:pPr algn="l">
              <a:buFont typeface="Arial" panose="020B0604020202020204" pitchFamily="34" charset="0"/>
              <a:buChar char="•"/>
            </a:pPr>
            <a:r>
              <a:rPr lang="en-AU" sz="2400" b="1" i="0" u="sng" dirty="0">
                <a:solidFill>
                  <a:srgbClr val="0D0D0D"/>
                </a:solidFill>
                <a:effectLst/>
                <a:latin typeface="Söhne"/>
              </a:rPr>
              <a:t>Function: </a:t>
            </a:r>
            <a:r>
              <a:rPr lang="en-AU" sz="2400" b="0" i="0" dirty="0">
                <a:solidFill>
                  <a:srgbClr val="0D0D0D"/>
                </a:solidFill>
                <a:effectLst/>
                <a:latin typeface="Söhne"/>
              </a:rPr>
              <a:t>Each body paragraph presents a separate argument or piece of evidence to support the thesis statement. They provide depth and detail to the essay's main argument.</a:t>
            </a:r>
          </a:p>
          <a:p>
            <a:pPr algn="l">
              <a:buFont typeface="Arial" panose="020B0604020202020204" pitchFamily="34" charset="0"/>
              <a:buChar char="•"/>
            </a:pPr>
            <a:r>
              <a:rPr lang="en-AU" sz="2800" dirty="0">
                <a:solidFill>
                  <a:srgbClr val="0D0D0D"/>
                </a:solidFill>
                <a:latin typeface="Söhne"/>
              </a:rPr>
              <a:t>It must include the following:</a:t>
            </a:r>
          </a:p>
          <a:p>
            <a:pPr marL="544068" lvl="1" indent="-342900">
              <a:buFont typeface="+mj-lt"/>
              <a:buAutoNum type="arabicPeriod"/>
            </a:pPr>
            <a:r>
              <a:rPr lang="en-AU" sz="2400" b="0" i="0" dirty="0">
                <a:solidFill>
                  <a:srgbClr val="0D0D0D"/>
                </a:solidFill>
                <a:effectLst/>
                <a:latin typeface="Söhne"/>
              </a:rPr>
              <a:t>Topic Sentence– What is the paragraph arguing? (NOT WHAT IS IT ABOUT)</a:t>
            </a:r>
          </a:p>
          <a:p>
            <a:pPr marL="544068" lvl="1" indent="-342900">
              <a:buFont typeface="+mj-lt"/>
              <a:buAutoNum type="arabicPeriod"/>
            </a:pPr>
            <a:r>
              <a:rPr lang="en-AU" sz="2400" dirty="0">
                <a:solidFill>
                  <a:srgbClr val="0D0D0D"/>
                </a:solidFill>
                <a:latin typeface="Söhne"/>
              </a:rPr>
              <a:t>Explanation/Evidence– An overview of key people, events, ideas related to topic sentence, and examples/evidence that support your claims</a:t>
            </a:r>
          </a:p>
          <a:p>
            <a:pPr marL="544068" lvl="1" indent="-342900">
              <a:buFont typeface="+mj-lt"/>
              <a:buAutoNum type="arabicPeriod"/>
            </a:pPr>
            <a:r>
              <a:rPr lang="en-AU" sz="2400" dirty="0">
                <a:solidFill>
                  <a:srgbClr val="0D0D0D"/>
                </a:solidFill>
                <a:latin typeface="Söhne"/>
              </a:rPr>
              <a:t>Link</a:t>
            </a:r>
            <a:r>
              <a:rPr lang="en-AU" sz="2400" b="0" i="0" dirty="0">
                <a:solidFill>
                  <a:srgbClr val="0D0D0D"/>
                </a:solidFill>
                <a:effectLst/>
                <a:latin typeface="Söhne"/>
              </a:rPr>
              <a:t>– Summary sentence</a:t>
            </a:r>
          </a:p>
          <a:p>
            <a:pPr algn="l">
              <a:buFont typeface="Arial" panose="020B0604020202020204" pitchFamily="34" charset="0"/>
              <a:buChar char="•"/>
            </a:pPr>
            <a:endParaRPr lang="en-AU" sz="2400" b="0" i="0" dirty="0">
              <a:solidFill>
                <a:srgbClr val="0D0D0D"/>
              </a:solidFill>
              <a:effectLst/>
              <a:latin typeface="Söhne"/>
            </a:endParaRPr>
          </a:p>
        </p:txBody>
      </p:sp>
    </p:spTree>
    <p:extLst>
      <p:ext uri="{BB962C8B-B14F-4D97-AF65-F5344CB8AC3E}">
        <p14:creationId xmlns:p14="http://schemas.microsoft.com/office/powerpoint/2010/main" val="386761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1DC3-9BF2-4C06-33A8-2059C3E058AE}"/>
              </a:ext>
            </a:extLst>
          </p:cNvPr>
          <p:cNvSpPr>
            <a:spLocks noGrp="1"/>
          </p:cNvSpPr>
          <p:nvPr>
            <p:ph type="title"/>
          </p:nvPr>
        </p:nvSpPr>
        <p:spPr/>
        <p:txBody>
          <a:bodyPr/>
          <a:lstStyle/>
          <a:p>
            <a:pPr algn="ctr"/>
            <a:r>
              <a:rPr lang="en-US" dirty="0"/>
              <a:t>Topic Sentence Vs. Thesis Statements</a:t>
            </a:r>
          </a:p>
        </p:txBody>
      </p:sp>
      <p:sp>
        <p:nvSpPr>
          <p:cNvPr id="3" name="Content Placeholder 2">
            <a:extLst>
              <a:ext uri="{FF2B5EF4-FFF2-40B4-BE49-F238E27FC236}">
                <a16:creationId xmlns:a16="http://schemas.microsoft.com/office/drawing/2014/main" id="{57BEBEEA-D804-1DCA-019A-44430F8C71F7}"/>
              </a:ext>
            </a:extLst>
          </p:cNvPr>
          <p:cNvSpPr>
            <a:spLocks noGrp="1"/>
          </p:cNvSpPr>
          <p:nvPr>
            <p:ph idx="1"/>
          </p:nvPr>
        </p:nvSpPr>
        <p:spPr/>
        <p:txBody>
          <a:bodyPr>
            <a:normAutofit fontScale="85000" lnSpcReduction="20000"/>
          </a:bodyPr>
          <a:lstStyle/>
          <a:p>
            <a:r>
              <a:rPr lang="en-AU" b="1" i="0" dirty="0">
                <a:solidFill>
                  <a:srgbClr val="0D0D0D"/>
                </a:solidFill>
                <a:effectLst/>
                <a:latin typeface="Söhne"/>
              </a:rPr>
              <a:t>Thesis Statement (Introduction Paragraph):</a:t>
            </a:r>
            <a:endParaRPr lang="en-AU" b="0" i="0" dirty="0">
              <a:solidFill>
                <a:srgbClr val="0D0D0D"/>
              </a:solidFill>
              <a:effectLst/>
              <a:latin typeface="Söhne"/>
            </a:endParaRPr>
          </a:p>
          <a:p>
            <a:pPr marL="742950" lvl="1" indent="-285750" algn="l">
              <a:buFont typeface="Arial" panose="020B0604020202020204" pitchFamily="34" charset="0"/>
              <a:buChar char="•"/>
            </a:pPr>
            <a:r>
              <a:rPr lang="en-AU" b="1" i="0" dirty="0">
                <a:solidFill>
                  <a:srgbClr val="0D0D0D"/>
                </a:solidFill>
                <a:effectLst/>
                <a:latin typeface="Söhne"/>
              </a:rPr>
              <a:t>Purpose:</a:t>
            </a:r>
            <a:r>
              <a:rPr lang="en-AU" b="0" i="0" dirty="0">
                <a:solidFill>
                  <a:srgbClr val="0D0D0D"/>
                </a:solidFill>
                <a:effectLst/>
                <a:latin typeface="Söhne"/>
              </a:rPr>
              <a:t> The thesis statement serves as the main argument or central claim of the entire essay. It provides a clear and concise overview of the essay's purpose and the stance the author will take on the topic.</a:t>
            </a:r>
          </a:p>
          <a:p>
            <a:pPr marL="742950" lvl="1" indent="-285750" algn="l">
              <a:buFont typeface="Arial" panose="020B0604020202020204" pitchFamily="34" charset="0"/>
              <a:buChar char="•"/>
            </a:pPr>
            <a:r>
              <a:rPr lang="en-AU" b="1" i="0" dirty="0">
                <a:solidFill>
                  <a:srgbClr val="0D0D0D"/>
                </a:solidFill>
                <a:effectLst/>
                <a:latin typeface="Söhne"/>
              </a:rPr>
              <a:t>Placement:</a:t>
            </a:r>
            <a:r>
              <a:rPr lang="en-AU" b="0" i="0" dirty="0">
                <a:solidFill>
                  <a:srgbClr val="0D0D0D"/>
                </a:solidFill>
                <a:effectLst/>
                <a:latin typeface="Söhne"/>
              </a:rPr>
              <a:t> Typically found at the end of the introduction paragraph, though it can sometimes be positioned elsewhere depending on the essay's structure.</a:t>
            </a:r>
          </a:p>
          <a:p>
            <a:pPr marL="742950" lvl="1" indent="-285750" algn="l">
              <a:buFont typeface="Arial" panose="020B0604020202020204" pitchFamily="34" charset="0"/>
              <a:buChar char="•"/>
            </a:pPr>
            <a:r>
              <a:rPr lang="en-AU" b="1" i="0" dirty="0">
                <a:solidFill>
                  <a:srgbClr val="0D0D0D"/>
                </a:solidFill>
                <a:effectLst/>
                <a:latin typeface="Söhne"/>
              </a:rPr>
              <a:t>Scope:</a:t>
            </a:r>
            <a:r>
              <a:rPr lang="en-AU" b="0" i="0" dirty="0">
                <a:solidFill>
                  <a:srgbClr val="0D0D0D"/>
                </a:solidFill>
                <a:effectLst/>
                <a:latin typeface="Söhne"/>
              </a:rPr>
              <a:t> The thesis statement encapsulates the entirety of the essay, outlining what the reader can expect to find in the subsequent body paragraphs.</a:t>
            </a:r>
          </a:p>
          <a:p>
            <a:pPr marL="742950" lvl="1" indent="-285750" algn="l">
              <a:buFont typeface="Arial" panose="020B0604020202020204" pitchFamily="34" charset="0"/>
              <a:buChar char="•"/>
            </a:pPr>
            <a:r>
              <a:rPr lang="en-AU" b="1" i="0" dirty="0">
                <a:solidFill>
                  <a:srgbClr val="0D0D0D"/>
                </a:solidFill>
                <a:effectLst/>
                <a:latin typeface="Söhne"/>
              </a:rPr>
              <a:t>Example:</a:t>
            </a:r>
            <a:r>
              <a:rPr lang="en-AU" b="0" i="0" dirty="0">
                <a:solidFill>
                  <a:srgbClr val="0D0D0D"/>
                </a:solidFill>
                <a:effectLst/>
                <a:latin typeface="Söhne"/>
              </a:rPr>
              <a:t> "In this essay, I will argue that Tiberius and Gaius Gracchus significantly shaped the period of 133–121 BCE in ancient Rome through their political reforms and advocacy for social justice, fundamentally altering the socio-political landscape of the Roman Republic."</a:t>
            </a:r>
          </a:p>
          <a:p>
            <a:r>
              <a:rPr lang="en-AU" b="1" i="0" dirty="0">
                <a:solidFill>
                  <a:srgbClr val="0D0D0D"/>
                </a:solidFill>
                <a:effectLst/>
                <a:latin typeface="Söhne"/>
              </a:rPr>
              <a:t>Topic Sentence (Body Paragraph):</a:t>
            </a:r>
            <a:endParaRPr lang="en-AU" b="0" i="0" dirty="0">
              <a:solidFill>
                <a:srgbClr val="0D0D0D"/>
              </a:solidFill>
              <a:effectLst/>
              <a:latin typeface="Söhne"/>
            </a:endParaRPr>
          </a:p>
          <a:p>
            <a:pPr marL="742950" lvl="1" indent="-285750"/>
            <a:r>
              <a:rPr lang="en-AU" b="1" i="0" dirty="0">
                <a:solidFill>
                  <a:srgbClr val="0D0D0D"/>
                </a:solidFill>
                <a:effectLst/>
                <a:latin typeface="Söhne"/>
              </a:rPr>
              <a:t>Purpose:</a:t>
            </a:r>
            <a:r>
              <a:rPr lang="en-AU" b="0" i="0" dirty="0">
                <a:solidFill>
                  <a:srgbClr val="0D0D0D"/>
                </a:solidFill>
                <a:effectLst/>
                <a:latin typeface="Söhne"/>
              </a:rPr>
              <a:t> The topic sentence serves as a mini-thesis for the individual paragraph, outlining the main point or argument that will be discussed in that specific paragraph.</a:t>
            </a:r>
          </a:p>
          <a:p>
            <a:pPr marL="742950" lvl="1" indent="-285750"/>
            <a:r>
              <a:rPr lang="en-AU" b="1" i="0" dirty="0">
                <a:solidFill>
                  <a:srgbClr val="0D0D0D"/>
                </a:solidFill>
                <a:effectLst/>
                <a:latin typeface="Söhne"/>
              </a:rPr>
              <a:t>Placement:</a:t>
            </a:r>
            <a:r>
              <a:rPr lang="en-AU" b="0" i="0" dirty="0">
                <a:solidFill>
                  <a:srgbClr val="0D0D0D"/>
                </a:solidFill>
                <a:effectLst/>
                <a:latin typeface="Söhne"/>
              </a:rPr>
              <a:t> Typically found at the beginning of each body paragraph to provide a clear focus and direction for the reader.</a:t>
            </a:r>
          </a:p>
          <a:p>
            <a:pPr marL="742950" lvl="1" indent="-285750"/>
            <a:r>
              <a:rPr lang="en-AU" b="1" i="0" dirty="0">
                <a:solidFill>
                  <a:srgbClr val="0D0D0D"/>
                </a:solidFill>
                <a:effectLst/>
                <a:latin typeface="Söhne"/>
              </a:rPr>
              <a:t>Scope:</a:t>
            </a:r>
            <a:r>
              <a:rPr lang="en-AU" b="0" i="0" dirty="0">
                <a:solidFill>
                  <a:srgbClr val="0D0D0D"/>
                </a:solidFill>
                <a:effectLst/>
                <a:latin typeface="Söhne"/>
              </a:rPr>
              <a:t> The topic sentence sets the tone and direction for the paragraph, guiding the reader through the specific argument or evidence that will be presented.</a:t>
            </a:r>
          </a:p>
          <a:p>
            <a:pPr marL="742950" lvl="1" indent="-285750"/>
            <a:r>
              <a:rPr lang="en-AU" b="1" i="0" dirty="0">
                <a:solidFill>
                  <a:srgbClr val="0D0D0D"/>
                </a:solidFill>
                <a:effectLst/>
                <a:latin typeface="Söhne"/>
              </a:rPr>
              <a:t>Example:</a:t>
            </a:r>
            <a:r>
              <a:rPr lang="en-AU" b="0" i="0" dirty="0">
                <a:solidFill>
                  <a:srgbClr val="0D0D0D"/>
                </a:solidFill>
                <a:effectLst/>
                <a:latin typeface="Söhne"/>
              </a:rPr>
              <a:t> "One of the key contributions of Tiberius Gracchus to the socio-political landscape of ancient Rome was his initiation of land reforms aimed at addressing the unequal distribution of land among the populace."</a:t>
            </a:r>
          </a:p>
          <a:p>
            <a:endParaRPr lang="en-US" dirty="0"/>
          </a:p>
        </p:txBody>
      </p:sp>
    </p:spTree>
    <p:extLst>
      <p:ext uri="{BB962C8B-B14F-4D97-AF65-F5344CB8AC3E}">
        <p14:creationId xmlns:p14="http://schemas.microsoft.com/office/powerpoint/2010/main" val="1249160276"/>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465</TotalTime>
  <Words>1066</Words>
  <Application>Microsoft Macintosh PowerPoint</Application>
  <PresentationFormat>Widescreen</PresentationFormat>
  <Paragraphs>81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Retrospect</vt:lpstr>
      <vt:lpstr>Task FIVE: Explanation (ESSAY)</vt:lpstr>
      <vt:lpstr>REVIEW – Where are we up to?</vt:lpstr>
      <vt:lpstr>Task FIVE</vt:lpstr>
      <vt:lpstr>ESSAY OPTIONS:</vt:lpstr>
      <vt:lpstr>Class Discussion</vt:lpstr>
      <vt:lpstr>Essay Structure</vt:lpstr>
      <vt:lpstr>Introduction</vt:lpstr>
      <vt:lpstr>Body Paragraphs</vt:lpstr>
      <vt:lpstr>Topic Sentence Vs. Thesis Statements</vt:lpstr>
      <vt:lpstr>Conclusion</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193</cp:revision>
  <dcterms:created xsi:type="dcterms:W3CDTF">2022-07-13T05:26:46Z</dcterms:created>
  <dcterms:modified xsi:type="dcterms:W3CDTF">2024-06-11T03:46:30Z</dcterms:modified>
</cp:coreProperties>
</file>