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0" r:id="rId3"/>
    <p:sldId id="257" r:id="rId4"/>
    <p:sldId id="258" r:id="rId5"/>
    <p:sldId id="262" r:id="rId6"/>
    <p:sldId id="261" r:id="rId7"/>
    <p:sldId id="263" r:id="rId8"/>
    <p:sldId id="259" r:id="rId9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C1F39C-309B-5B48-8B69-A62BB96E8807}" v="1" dt="2023-05-01T04:03:56.0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6"/>
    <p:restoredTop sz="92245"/>
  </p:normalViewPr>
  <p:slideViewPr>
    <p:cSldViewPr>
      <p:cViewPr varScale="1">
        <p:scale>
          <a:sx n="118" d="100"/>
          <a:sy n="118" d="100"/>
        </p:scale>
        <p:origin x="21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ylene OSTBERG" userId="619b767d-d1c9-43a6-9ac7-433a5bed4835" providerId="ADAL" clId="{58C1F39C-309B-5B48-8B69-A62BB96E8807}"/>
    <pc:docChg chg="modSld">
      <pc:chgData name="Raylene OSTBERG" userId="619b767d-d1c9-43a6-9ac7-433a5bed4835" providerId="ADAL" clId="{58C1F39C-309B-5B48-8B69-A62BB96E8807}" dt="2023-05-01T04:03:59.201" v="2"/>
      <pc:docMkLst>
        <pc:docMk/>
      </pc:docMkLst>
      <pc:sldChg chg="addSp delSp modSp mod">
        <pc:chgData name="Raylene OSTBERG" userId="619b767d-d1c9-43a6-9ac7-433a5bed4835" providerId="ADAL" clId="{58C1F39C-309B-5B48-8B69-A62BB96E8807}" dt="2023-05-01T04:03:59.201" v="2"/>
        <pc:sldMkLst>
          <pc:docMk/>
          <pc:sldMk cId="0" sldId="257"/>
        </pc:sldMkLst>
        <pc:spChg chg="add del mod">
          <ac:chgData name="Raylene OSTBERG" userId="619b767d-d1c9-43a6-9ac7-433a5bed4835" providerId="ADAL" clId="{58C1F39C-309B-5B48-8B69-A62BB96E8807}" dt="2023-05-01T04:03:59.201" v="2"/>
          <ac:spMkLst>
            <pc:docMk/>
            <pc:sldMk cId="0" sldId="257"/>
            <ac:spMk id="2" creationId="{E8854D07-2FE1-467F-A0AE-7213A295FE2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946D241-685B-4626-B6A1-8F7A094E18A5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382588"/>
            <a:ext cx="6227763" cy="1109662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ru-RU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1268413"/>
            <a:ext cx="6227763" cy="696912"/>
          </a:xfrm>
        </p:spPr>
        <p:txBody>
          <a:bodyPr/>
          <a:lstStyle>
            <a:lvl1pPr marL="0" indent="0">
              <a:buFontTx/>
              <a:buNone/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ru-RU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910388" y="2420938"/>
            <a:ext cx="1909762" cy="410527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76338" y="2420938"/>
            <a:ext cx="5581650" cy="41052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176338" y="3068638"/>
            <a:ext cx="3744912" cy="3457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73650" y="3068638"/>
            <a:ext cx="3746500" cy="3457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63713" y="2420938"/>
            <a:ext cx="65532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5516563"/>
            <a:ext cx="9144000" cy="1341437"/>
          </a:xfrm>
          <a:prstGeom prst="rect">
            <a:avLst/>
          </a:prstGeom>
          <a:gradFill rotWithShape="1">
            <a:gsLst>
              <a:gs pos="0">
                <a:srgbClr val="765E2F">
                  <a:alpha val="0"/>
                </a:srgbClr>
              </a:gs>
              <a:gs pos="100000">
                <a:schemeClr val="folHlink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uk-UA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76338" y="3068638"/>
            <a:ext cx="7643812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9gD0K7oH92U&amp;ab_channel=TED-E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1338" y="398463"/>
            <a:ext cx="5183187" cy="1109662"/>
          </a:xfrm>
          <a:noFill/>
        </p:spPr>
        <p:txBody>
          <a:bodyPr/>
          <a:lstStyle/>
          <a:p>
            <a:r>
              <a:rPr lang="en-AU" sz="3600" dirty="0">
                <a:solidFill>
                  <a:schemeClr val="hlink"/>
                </a:solidFill>
                <a:latin typeface="Tahoma" pitchFamily="34" charset="0"/>
              </a:rPr>
              <a:t>Mummification</a:t>
            </a:r>
            <a:endParaRPr lang="uk-UA" sz="3600" dirty="0">
              <a:solidFill>
                <a:schemeClr val="hlink"/>
              </a:solidFill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2775" y="1219201"/>
            <a:ext cx="5111750" cy="625624"/>
          </a:xfrm>
        </p:spPr>
        <p:txBody>
          <a:bodyPr/>
          <a:lstStyle/>
          <a:p>
            <a:r>
              <a:rPr lang="en-AU" sz="2000" u="sng" dirty="0">
                <a:solidFill>
                  <a:schemeClr val="hlink"/>
                </a:solidFill>
              </a:rPr>
              <a:t>Learning Intentions:</a:t>
            </a:r>
          </a:p>
          <a:p>
            <a:pPr marL="342900" indent="-342900">
              <a:buFontTx/>
              <a:buChar char="-"/>
            </a:pPr>
            <a:r>
              <a:rPr lang="en-AU" sz="2000" dirty="0">
                <a:solidFill>
                  <a:schemeClr val="hlink"/>
                </a:solidFill>
              </a:rPr>
              <a:t>Identify the steps in the mummification process</a:t>
            </a:r>
          </a:p>
          <a:p>
            <a:pPr marL="342900" indent="-342900">
              <a:buFontTx/>
              <a:buChar char="-"/>
            </a:pPr>
            <a:r>
              <a:rPr lang="en-AU" sz="2000" dirty="0">
                <a:solidFill>
                  <a:schemeClr val="hlink"/>
                </a:solidFill>
              </a:rPr>
              <a:t>Discuss the idea of ‘mummification’</a:t>
            </a:r>
            <a:endParaRPr lang="uk-UA" sz="2000" dirty="0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know about mummification?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Discussion</a:t>
            </a:r>
          </a:p>
        </p:txBody>
      </p:sp>
    </p:spTree>
    <p:extLst>
      <p:ext uri="{BB962C8B-B14F-4D97-AF65-F5344CB8AC3E}">
        <p14:creationId xmlns:p14="http://schemas.microsoft.com/office/powerpoint/2010/main" val="298050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1916113"/>
            <a:ext cx="3889375" cy="649287"/>
          </a:xfrm>
        </p:spPr>
        <p:txBody>
          <a:bodyPr/>
          <a:lstStyle/>
          <a:p>
            <a:r>
              <a:rPr lang="en-US" sz="3200" b="1" dirty="0">
                <a:solidFill>
                  <a:schemeClr val="hlink"/>
                </a:solidFill>
                <a:latin typeface="Tahoma" pitchFamily="34" charset="0"/>
              </a:rPr>
              <a:t>Activity 1 - Video</a:t>
            </a:r>
            <a:endParaRPr lang="uk-UA" sz="3200" b="1" dirty="0">
              <a:solidFill>
                <a:schemeClr val="hlink"/>
              </a:solidFill>
              <a:latin typeface="Tahoma" pitchFamily="34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6338" y="2636838"/>
            <a:ext cx="7643812" cy="36004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AU" altLang="ko-KR" b="1" u="sng" dirty="0">
                <a:latin typeface="Verdana" pitchFamily="34" charset="0"/>
                <a:ea typeface="굴림" charset="-127"/>
              </a:rPr>
              <a:t>Instructions</a:t>
            </a:r>
          </a:p>
          <a:p>
            <a:pPr lvl="1">
              <a:lnSpc>
                <a:spcPct val="80000"/>
              </a:lnSpc>
            </a:pPr>
            <a:r>
              <a:rPr lang="en-AU" sz="2000" b="0" dirty="0">
                <a:latin typeface="Verdana" pitchFamily="34" charset="0"/>
                <a:ea typeface="굴림" charset="-127"/>
              </a:rPr>
              <a:t>Watch the following video</a:t>
            </a:r>
            <a:br>
              <a:rPr lang="en-AU" sz="2000" b="0" dirty="0">
                <a:latin typeface="Verdana" pitchFamily="34" charset="0"/>
                <a:ea typeface="굴림" charset="-127"/>
              </a:rPr>
            </a:br>
            <a:r>
              <a:rPr lang="en-AU" sz="2000" b="0" dirty="0">
                <a:latin typeface="Verdana" pitchFamily="34" charset="0"/>
                <a:ea typeface="굴림" charset="-127"/>
                <a:hlinkClick r:id="rId2"/>
              </a:rPr>
              <a:t>https://www.youtube.com/watch?v=9gD0K7oH92U&amp;ab_channel=TED-Ed</a:t>
            </a:r>
            <a:r>
              <a:rPr lang="en-AU" sz="2000" b="0" dirty="0">
                <a:latin typeface="Verdana" pitchFamily="34" charset="0"/>
                <a:ea typeface="굴림" charset="-127"/>
              </a:rPr>
              <a:t> </a:t>
            </a:r>
          </a:p>
          <a:p>
            <a:pPr lvl="1">
              <a:lnSpc>
                <a:spcPct val="80000"/>
              </a:lnSpc>
            </a:pPr>
            <a:r>
              <a:rPr lang="en-AU" sz="2000" b="0" dirty="0">
                <a:latin typeface="Verdana" pitchFamily="34" charset="0"/>
                <a:ea typeface="굴림" charset="-127"/>
              </a:rPr>
              <a:t>Take dot-point notes in your book about:</a:t>
            </a:r>
          </a:p>
          <a:p>
            <a:pPr lvl="2">
              <a:lnSpc>
                <a:spcPct val="80000"/>
              </a:lnSpc>
              <a:buFont typeface="Wingdings" charset="2"/>
              <a:buChar char="ü"/>
            </a:pPr>
            <a:r>
              <a:rPr lang="en-AU" sz="2000" dirty="0">
                <a:latin typeface="Verdana" pitchFamily="34" charset="0"/>
                <a:ea typeface="굴림" charset="-127"/>
              </a:rPr>
              <a:t>T</a:t>
            </a:r>
            <a:r>
              <a:rPr lang="en-AU" sz="2000" b="0" dirty="0">
                <a:latin typeface="Verdana" pitchFamily="34" charset="0"/>
                <a:ea typeface="굴림" charset="-127"/>
              </a:rPr>
              <a:t>he steps involved in mummification</a:t>
            </a:r>
          </a:p>
          <a:p>
            <a:pPr lvl="2">
              <a:lnSpc>
                <a:spcPct val="80000"/>
              </a:lnSpc>
              <a:buFont typeface="Wingdings" charset="2"/>
              <a:buChar char="ü"/>
            </a:pPr>
            <a:r>
              <a:rPr lang="en-AU" sz="2000" dirty="0">
                <a:latin typeface="Verdana" pitchFamily="34" charset="0"/>
                <a:ea typeface="굴림" charset="-127"/>
              </a:rPr>
              <a:t>The significance of mummification </a:t>
            </a:r>
            <a:r>
              <a:rPr lang="mr-IN" sz="2000" dirty="0">
                <a:latin typeface="Verdana" pitchFamily="34" charset="0"/>
                <a:ea typeface="굴림" charset="-127"/>
              </a:rPr>
              <a:t>–</a:t>
            </a:r>
            <a:r>
              <a:rPr lang="en-AU" sz="2000" dirty="0">
                <a:latin typeface="Verdana" pitchFamily="34" charset="0"/>
                <a:ea typeface="굴림" charset="-127"/>
              </a:rPr>
              <a:t> why did they do it?</a:t>
            </a:r>
            <a:endParaRPr lang="uk-UA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077072"/>
            <a:ext cx="8712968" cy="508000"/>
          </a:xfrm>
        </p:spPr>
        <p:txBody>
          <a:bodyPr/>
          <a:lstStyle/>
          <a:p>
            <a:r>
              <a:rPr lang="en-US" sz="2000" b="1" dirty="0"/>
              <a:t>Religion played a major part in the life and death of Ancient Egyptians.</a:t>
            </a:r>
            <a:br>
              <a:rPr lang="en-US" sz="2000" b="1" dirty="0"/>
            </a:br>
            <a:br>
              <a:rPr lang="en-US" sz="2000" b="1" dirty="0"/>
            </a:br>
            <a:r>
              <a:rPr lang="en-US" sz="2000" b="1" dirty="0"/>
              <a:t>For those who were worthy, death was not seen as the end. </a:t>
            </a:r>
            <a:br>
              <a:rPr lang="en-US" sz="2000" b="1" dirty="0"/>
            </a:br>
            <a:br>
              <a:rPr lang="en-US" sz="2000" b="1" dirty="0"/>
            </a:br>
            <a:r>
              <a:rPr lang="en-US" sz="2000" b="1" dirty="0"/>
              <a:t>Instead, it was regarded as the start to a different sort of existence. </a:t>
            </a:r>
            <a:br>
              <a:rPr lang="en-US" sz="2000" b="1" dirty="0"/>
            </a:br>
            <a:br>
              <a:rPr lang="en-US" sz="2000" b="1" dirty="0"/>
            </a:br>
            <a:r>
              <a:rPr lang="en-US" sz="2000" b="1" dirty="0"/>
              <a:t>To be worthy, each person had to live a good life.</a:t>
            </a:r>
          </a:p>
        </p:txBody>
      </p:sp>
    </p:spTree>
    <p:extLst>
      <p:ext uri="{BB962C8B-B14F-4D97-AF65-F5344CB8AC3E}">
        <p14:creationId xmlns:p14="http://schemas.microsoft.com/office/powerpoint/2010/main" val="673596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077072"/>
            <a:ext cx="8712968" cy="508000"/>
          </a:xfrm>
        </p:spPr>
        <p:txBody>
          <a:bodyPr/>
          <a:lstStyle/>
          <a:p>
            <a:r>
              <a:rPr lang="en-US" sz="2000" b="1" dirty="0"/>
              <a:t>In addition to living a good and honest life, there were a number of rituals that needed to be performed in order to ensure a smooth journey into the afterlife.</a:t>
            </a:r>
            <a:br>
              <a:rPr lang="en-US" sz="2000" b="1" dirty="0"/>
            </a:br>
            <a:br>
              <a:rPr lang="en-US" sz="2000" b="1" dirty="0"/>
            </a:br>
            <a:r>
              <a:rPr lang="en-US" sz="2000" b="1" dirty="0"/>
              <a:t>These included:</a:t>
            </a:r>
            <a:br>
              <a:rPr lang="en-US" sz="2000" b="1" dirty="0"/>
            </a:br>
            <a:br>
              <a:rPr lang="en-US" sz="2000" b="1" dirty="0"/>
            </a:br>
            <a:r>
              <a:rPr lang="en-US" sz="2000" b="1" dirty="0"/>
              <a:t>- preserving the body after death</a:t>
            </a:r>
            <a:br>
              <a:rPr lang="en-US" sz="2000" b="1" dirty="0"/>
            </a:br>
            <a:r>
              <a:rPr lang="en-US" sz="2000" b="1" dirty="0"/>
              <a:t>- reciting magic spells</a:t>
            </a:r>
            <a:br>
              <a:rPr lang="en-US" sz="2000" b="1" dirty="0"/>
            </a:br>
            <a:r>
              <a:rPr lang="en-US" sz="2000" b="1" dirty="0"/>
              <a:t>- putting their belongings in the tomb</a:t>
            </a:r>
          </a:p>
        </p:txBody>
      </p:sp>
    </p:spTree>
    <p:extLst>
      <p:ext uri="{BB962C8B-B14F-4D97-AF65-F5344CB8AC3E}">
        <p14:creationId xmlns:p14="http://schemas.microsoft.com/office/powerpoint/2010/main" val="1190195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Mummification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3068638"/>
            <a:ext cx="8424614" cy="3457575"/>
          </a:xfrm>
        </p:spPr>
        <p:txBody>
          <a:bodyPr/>
          <a:lstStyle/>
          <a:p>
            <a:r>
              <a:rPr lang="en-US" sz="2000" dirty="0"/>
              <a:t>STEP 1: ANNOUNCEMENT OF DEATH. A messenger was told to inform the public of the death. </a:t>
            </a:r>
          </a:p>
          <a:p>
            <a:r>
              <a:rPr lang="en-US" sz="2000" dirty="0"/>
              <a:t>STEP 2: EMBALMING THE BODY. </a:t>
            </a:r>
          </a:p>
          <a:p>
            <a:r>
              <a:rPr lang="en-US" sz="2000" dirty="0"/>
              <a:t>STEP 3: REMOVAL OF THE BRAIN. </a:t>
            </a:r>
          </a:p>
          <a:p>
            <a:r>
              <a:rPr lang="en-US" sz="2000" dirty="0"/>
              <a:t>STEP 4: INTERNAL ORGANS REMOVED. </a:t>
            </a:r>
          </a:p>
          <a:p>
            <a:r>
              <a:rPr lang="en-US" sz="2000" dirty="0"/>
              <a:t>STEP 5: DRYING THE BODY OUT. </a:t>
            </a:r>
          </a:p>
          <a:p>
            <a:r>
              <a:rPr lang="en-US" sz="2000" dirty="0"/>
              <a:t>STEP 6: WRAPPING THE BODY. </a:t>
            </a:r>
          </a:p>
          <a:p>
            <a:r>
              <a:rPr lang="en-US" sz="2000" dirty="0"/>
              <a:t>STEP 6: WRAPPING THE BODY CONTINUED.</a:t>
            </a:r>
          </a:p>
          <a:p>
            <a:r>
              <a:rPr lang="en-US" sz="2000" dirty="0"/>
              <a:t>STEP 7: FINAL PROCESSION.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22311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Mummifying an orange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7751" y="3933056"/>
            <a:ext cx="7772400" cy="1500187"/>
          </a:xfrm>
        </p:spPr>
        <p:txBody>
          <a:bodyPr/>
          <a:lstStyle/>
          <a:p>
            <a:r>
              <a:rPr lang="en-US" b="1" i="1" dirty="0"/>
              <a:t>Read through the worksheet provided</a:t>
            </a:r>
          </a:p>
        </p:txBody>
      </p:sp>
    </p:spTree>
    <p:extLst>
      <p:ext uri="{BB962C8B-B14F-4D97-AF65-F5344CB8AC3E}">
        <p14:creationId xmlns:p14="http://schemas.microsoft.com/office/powerpoint/2010/main" val="697830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1916113"/>
            <a:ext cx="3889375" cy="649287"/>
          </a:xfrm>
        </p:spPr>
        <p:txBody>
          <a:bodyPr/>
          <a:lstStyle/>
          <a:p>
            <a:r>
              <a:rPr lang="en-US" sz="3200" b="1" dirty="0">
                <a:solidFill>
                  <a:schemeClr val="hlink"/>
                </a:solidFill>
                <a:latin typeface="Tahoma" pitchFamily="34" charset="0"/>
              </a:rPr>
              <a:t>EQUIPMENT:</a:t>
            </a:r>
            <a:endParaRPr lang="uk-UA" sz="3200" b="1" dirty="0">
              <a:solidFill>
                <a:schemeClr val="hlink"/>
              </a:solidFill>
              <a:latin typeface="Tahoma" pitchFamily="34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6338" y="2636838"/>
            <a:ext cx="7643812" cy="3600450"/>
          </a:xfrm>
        </p:spPr>
        <p:txBody>
          <a:bodyPr/>
          <a:lstStyle/>
          <a:p>
            <a:r>
              <a:rPr lang="en-US" b="1" u="sng" dirty="0"/>
              <a:t>Get </a:t>
            </a:r>
            <a:r>
              <a:rPr lang="en-US" b="1" u="sng"/>
              <a:t>into pairs/groups</a:t>
            </a:r>
            <a:endParaRPr lang="en-US" b="1" u="sng" dirty="0"/>
          </a:p>
          <a:p>
            <a:r>
              <a:rPr lang="en-US" dirty="0"/>
              <a:t>You will need:</a:t>
            </a:r>
          </a:p>
          <a:p>
            <a:pPr lvl="1"/>
            <a:r>
              <a:rPr lang="en-US" dirty="0"/>
              <a:t>1 x Orange</a:t>
            </a:r>
          </a:p>
          <a:p>
            <a:pPr lvl="1"/>
            <a:r>
              <a:rPr lang="en-US" dirty="0"/>
              <a:t>1 x Spoon</a:t>
            </a:r>
          </a:p>
          <a:p>
            <a:pPr lvl="1"/>
            <a:r>
              <a:rPr lang="en-US" dirty="0"/>
              <a:t>1 x Plastic Knife</a:t>
            </a:r>
          </a:p>
          <a:p>
            <a:pPr lvl="1"/>
            <a:r>
              <a:rPr lang="en-US" dirty="0"/>
              <a:t>1 x Bandages</a:t>
            </a:r>
          </a:p>
          <a:p>
            <a:pPr lvl="1"/>
            <a:r>
              <a:rPr lang="en-US" dirty="0"/>
              <a:t>1 x Bowl</a:t>
            </a:r>
          </a:p>
          <a:p>
            <a:pPr lvl="1"/>
            <a:r>
              <a:rPr lang="en-US" dirty="0"/>
              <a:t>Salt and Bicarbonate Soda</a:t>
            </a:r>
          </a:p>
          <a:p>
            <a:pPr lvl="1"/>
            <a:r>
              <a:rPr lang="en-US" dirty="0"/>
              <a:t>Cinnamon</a:t>
            </a:r>
          </a:p>
        </p:txBody>
      </p:sp>
    </p:spTree>
    <p:extLst>
      <p:ext uri="{BB962C8B-B14F-4D97-AF65-F5344CB8AC3E}">
        <p14:creationId xmlns:p14="http://schemas.microsoft.com/office/powerpoint/2010/main" val="1082853397"/>
      </p:ext>
    </p:extLst>
  </p:cSld>
  <p:clrMapOvr>
    <a:masterClrMapping/>
  </p:clrMapOvr>
</p:sld>
</file>

<file path=ppt/theme/theme1.xml><?xml version="1.0" encoding="utf-8"?>
<a:theme xmlns:a="http://schemas.openxmlformats.org/drawingml/2006/main" name="00001">
  <a:themeElements>
    <a:clrScheme name="00001 5">
      <a:dk1>
        <a:srgbClr val="111111"/>
      </a:dk1>
      <a:lt1>
        <a:srgbClr val="FBC57F"/>
      </a:lt1>
      <a:dk2>
        <a:srgbClr val="000000"/>
      </a:dk2>
      <a:lt2>
        <a:srgbClr val="CC6600"/>
      </a:lt2>
      <a:accent1>
        <a:srgbClr val="996633"/>
      </a:accent1>
      <a:accent2>
        <a:srgbClr val="FF9966"/>
      </a:accent2>
      <a:accent3>
        <a:srgbClr val="FDDFC0"/>
      </a:accent3>
      <a:accent4>
        <a:srgbClr val="0D0D0D"/>
      </a:accent4>
      <a:accent5>
        <a:srgbClr val="CAB8AD"/>
      </a:accent5>
      <a:accent6>
        <a:srgbClr val="E78A5C"/>
      </a:accent6>
      <a:hlink>
        <a:srgbClr val="FFFFFF"/>
      </a:hlink>
      <a:folHlink>
        <a:srgbClr val="FFE4C9"/>
      </a:folHlink>
    </a:clrScheme>
    <a:fontScheme name="000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00001 1">
        <a:dk1>
          <a:srgbClr val="111111"/>
        </a:dk1>
        <a:lt1>
          <a:srgbClr val="FBC57F"/>
        </a:lt1>
        <a:dk2>
          <a:srgbClr val="000000"/>
        </a:dk2>
        <a:lt2>
          <a:srgbClr val="800000"/>
        </a:lt2>
        <a:accent1>
          <a:srgbClr val="CC0000"/>
        </a:accent1>
        <a:accent2>
          <a:srgbClr val="FFFF99"/>
        </a:accent2>
        <a:accent3>
          <a:srgbClr val="FDDFC0"/>
        </a:accent3>
        <a:accent4>
          <a:srgbClr val="0D0D0D"/>
        </a:accent4>
        <a:accent5>
          <a:srgbClr val="E2AAAA"/>
        </a:accent5>
        <a:accent6>
          <a:srgbClr val="E7E78A"/>
        </a:accent6>
        <a:hlink>
          <a:srgbClr val="B2B2B2"/>
        </a:hlink>
        <a:folHlink>
          <a:srgbClr val="FF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001 2">
        <a:dk1>
          <a:srgbClr val="111111"/>
        </a:dk1>
        <a:lt1>
          <a:srgbClr val="FBC57F"/>
        </a:lt1>
        <a:dk2>
          <a:srgbClr val="000000"/>
        </a:dk2>
        <a:lt2>
          <a:srgbClr val="800000"/>
        </a:lt2>
        <a:accent1>
          <a:srgbClr val="FF0000"/>
        </a:accent1>
        <a:accent2>
          <a:srgbClr val="FFCC66"/>
        </a:accent2>
        <a:accent3>
          <a:srgbClr val="FDDFC0"/>
        </a:accent3>
        <a:accent4>
          <a:srgbClr val="0D0D0D"/>
        </a:accent4>
        <a:accent5>
          <a:srgbClr val="FFAAAA"/>
        </a:accent5>
        <a:accent6>
          <a:srgbClr val="E7B95C"/>
        </a:accent6>
        <a:hlink>
          <a:srgbClr val="B2B2B2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001 3">
        <a:dk1>
          <a:srgbClr val="111111"/>
        </a:dk1>
        <a:lt1>
          <a:srgbClr val="FBC57F"/>
        </a:lt1>
        <a:dk2>
          <a:srgbClr val="000000"/>
        </a:dk2>
        <a:lt2>
          <a:srgbClr val="800000"/>
        </a:lt2>
        <a:accent1>
          <a:srgbClr val="FF5050"/>
        </a:accent1>
        <a:accent2>
          <a:srgbClr val="FF9900"/>
        </a:accent2>
        <a:accent3>
          <a:srgbClr val="FDDFC0"/>
        </a:accent3>
        <a:accent4>
          <a:srgbClr val="0D0D0D"/>
        </a:accent4>
        <a:accent5>
          <a:srgbClr val="FFB3B3"/>
        </a:accent5>
        <a:accent6>
          <a:srgbClr val="E78A00"/>
        </a:accent6>
        <a:hlink>
          <a:srgbClr val="B2B2B2"/>
        </a:hlink>
        <a:folHlink>
          <a:srgbClr val="FFE4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001 4">
        <a:dk1>
          <a:srgbClr val="111111"/>
        </a:dk1>
        <a:lt1>
          <a:srgbClr val="FBC57F"/>
        </a:lt1>
        <a:dk2>
          <a:srgbClr val="000000"/>
        </a:dk2>
        <a:lt2>
          <a:srgbClr val="800000"/>
        </a:lt2>
        <a:accent1>
          <a:srgbClr val="FF5050"/>
        </a:accent1>
        <a:accent2>
          <a:srgbClr val="FF9900"/>
        </a:accent2>
        <a:accent3>
          <a:srgbClr val="FDDFC0"/>
        </a:accent3>
        <a:accent4>
          <a:srgbClr val="0D0D0D"/>
        </a:accent4>
        <a:accent5>
          <a:srgbClr val="FFB3B3"/>
        </a:accent5>
        <a:accent6>
          <a:srgbClr val="E78A00"/>
        </a:accent6>
        <a:hlink>
          <a:srgbClr val="FFFFFF"/>
        </a:hlink>
        <a:folHlink>
          <a:srgbClr val="FFE4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001 5">
        <a:dk1>
          <a:srgbClr val="111111"/>
        </a:dk1>
        <a:lt1>
          <a:srgbClr val="FBC57F"/>
        </a:lt1>
        <a:dk2>
          <a:srgbClr val="000000"/>
        </a:dk2>
        <a:lt2>
          <a:srgbClr val="CC6600"/>
        </a:lt2>
        <a:accent1>
          <a:srgbClr val="996633"/>
        </a:accent1>
        <a:accent2>
          <a:srgbClr val="FF9966"/>
        </a:accent2>
        <a:accent3>
          <a:srgbClr val="FDDFC0"/>
        </a:accent3>
        <a:accent4>
          <a:srgbClr val="0D0D0D"/>
        </a:accent4>
        <a:accent5>
          <a:srgbClr val="CAB8AD"/>
        </a:accent5>
        <a:accent6>
          <a:srgbClr val="E78A5C"/>
        </a:accent6>
        <a:hlink>
          <a:srgbClr val="FFFFFF"/>
        </a:hlink>
        <a:folHlink>
          <a:srgbClr val="FFE4C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1240</TotalTime>
  <Words>311</Words>
  <Application>Microsoft Macintosh PowerPoint</Application>
  <PresentationFormat>On-screen Show (4:3)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Tahoma</vt:lpstr>
      <vt:lpstr>Verdana</vt:lpstr>
      <vt:lpstr>Wingdings</vt:lpstr>
      <vt:lpstr>00001</vt:lpstr>
      <vt:lpstr>Mummification</vt:lpstr>
      <vt:lpstr>What do you know about mummification?</vt:lpstr>
      <vt:lpstr>Activity 1 - Video</vt:lpstr>
      <vt:lpstr>Religion played a major part in the life and death of Ancient Egyptians.  For those who were worthy, death was not seen as the end.   Instead, it was regarded as the start to a different sort of existence.   To be worthy, each person had to live a good life.</vt:lpstr>
      <vt:lpstr>In addition to living a good and honest life, there were a number of rituals that needed to be performed in order to ensure a smooth journey into the afterlife.  These included:  - preserving the body after death - reciting magic spells - putting their belongings in the tomb</vt:lpstr>
      <vt:lpstr>Mummification</vt:lpstr>
      <vt:lpstr>Mummifying an orange</vt:lpstr>
      <vt:lpstr>EQUIPMENT: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-</dc:creator>
  <cp:lastModifiedBy>BARRIE Lauren [Ridge View Secondary College]</cp:lastModifiedBy>
  <cp:revision>23</cp:revision>
  <dcterms:created xsi:type="dcterms:W3CDTF">2005-06-02T13:20:15Z</dcterms:created>
  <dcterms:modified xsi:type="dcterms:W3CDTF">2024-06-18T01:54:17Z</dcterms:modified>
</cp:coreProperties>
</file>