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1"/>
  </p:notesMasterIdLst>
  <p:sldIdLst>
    <p:sldId id="256" r:id="rId2"/>
    <p:sldId id="286" r:id="rId3"/>
    <p:sldId id="287" r:id="rId4"/>
    <p:sldId id="288" r:id="rId5"/>
    <p:sldId id="285"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2181"/>
  </p:normalViewPr>
  <p:slideViewPr>
    <p:cSldViewPr snapToGrid="0" snapToObjects="1">
      <p:cViewPr varScale="1">
        <p:scale>
          <a:sx n="117" d="100"/>
          <a:sy n="117" d="100"/>
        </p:scale>
        <p:origin x="9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D038C-D2BD-40FD-9B33-91187AF897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E8D74D-80E9-4838-83F4-A0E67D9943C8}">
      <dgm:prSet/>
      <dgm:spPr/>
      <dgm:t>
        <a:bodyPr/>
        <a:lstStyle/>
        <a:p>
          <a:r>
            <a:rPr lang="en-US"/>
            <a:t>Social/Political Structures</a:t>
          </a:r>
        </a:p>
      </dgm:t>
    </dgm:pt>
    <dgm:pt modelId="{8F9A598A-77D9-4C0C-BC51-B75FF579CB84}" type="parTrans" cxnId="{985F428D-3EB8-41A0-9575-6D2EEC514059}">
      <dgm:prSet/>
      <dgm:spPr/>
      <dgm:t>
        <a:bodyPr/>
        <a:lstStyle/>
        <a:p>
          <a:endParaRPr lang="en-US"/>
        </a:p>
      </dgm:t>
    </dgm:pt>
    <dgm:pt modelId="{770A0C75-4F16-4F39-B8F2-630D0B0DCEAD}" type="sibTrans" cxnId="{985F428D-3EB8-41A0-9575-6D2EEC514059}">
      <dgm:prSet/>
      <dgm:spPr/>
      <dgm:t>
        <a:bodyPr/>
        <a:lstStyle/>
        <a:p>
          <a:endParaRPr lang="en-US"/>
        </a:p>
      </dgm:t>
    </dgm:pt>
    <dgm:pt modelId="{E298F325-6623-498A-869F-E39874666FE5}">
      <dgm:prSet/>
      <dgm:spPr/>
      <dgm:t>
        <a:bodyPr/>
        <a:lstStyle/>
        <a:p>
          <a:r>
            <a:rPr lang="en-US"/>
            <a:t>Economic Structures</a:t>
          </a:r>
        </a:p>
      </dgm:t>
    </dgm:pt>
    <dgm:pt modelId="{4923D976-B9A5-441D-AFE7-E8D486B39E8E}" type="parTrans" cxnId="{60007847-0480-4F7C-ABCB-0B827A4374A7}">
      <dgm:prSet/>
      <dgm:spPr/>
      <dgm:t>
        <a:bodyPr/>
        <a:lstStyle/>
        <a:p>
          <a:endParaRPr lang="en-US"/>
        </a:p>
      </dgm:t>
    </dgm:pt>
    <dgm:pt modelId="{96661AEE-6BAF-4E8C-B3AE-AE6D3C0A4D56}" type="sibTrans" cxnId="{60007847-0480-4F7C-ABCB-0B827A4374A7}">
      <dgm:prSet/>
      <dgm:spPr/>
      <dgm:t>
        <a:bodyPr/>
        <a:lstStyle/>
        <a:p>
          <a:endParaRPr lang="en-US"/>
        </a:p>
      </dgm:t>
    </dgm:pt>
    <dgm:pt modelId="{1D2A698D-590B-428D-9652-33BB8EAA14E0}">
      <dgm:prSet/>
      <dgm:spPr/>
      <dgm:t>
        <a:bodyPr/>
        <a:lstStyle/>
        <a:p>
          <a:r>
            <a:rPr lang="en-US"/>
            <a:t>Religious/Cultural Structures</a:t>
          </a:r>
        </a:p>
      </dgm:t>
    </dgm:pt>
    <dgm:pt modelId="{D3B518F2-417F-416E-8A56-7AEC34AF307E}" type="parTrans" cxnId="{33150289-1C65-446E-B3FC-E17DC46BB158}">
      <dgm:prSet/>
      <dgm:spPr/>
      <dgm:t>
        <a:bodyPr/>
        <a:lstStyle/>
        <a:p>
          <a:endParaRPr lang="en-US"/>
        </a:p>
      </dgm:t>
    </dgm:pt>
    <dgm:pt modelId="{E9D8B986-AA6F-464A-BDF8-313469205008}" type="sibTrans" cxnId="{33150289-1C65-446E-B3FC-E17DC46BB158}">
      <dgm:prSet/>
      <dgm:spPr/>
      <dgm:t>
        <a:bodyPr/>
        <a:lstStyle/>
        <a:p>
          <a:endParaRPr lang="en-US"/>
        </a:p>
      </dgm:t>
    </dgm:pt>
    <dgm:pt modelId="{3296A821-B5C8-427F-864F-1AE1F2E9E71C}" type="pres">
      <dgm:prSet presAssocID="{502D038C-D2BD-40FD-9B33-91187AF89727}" presName="root" presStyleCnt="0">
        <dgm:presLayoutVars>
          <dgm:dir/>
          <dgm:resizeHandles val="exact"/>
        </dgm:presLayoutVars>
      </dgm:prSet>
      <dgm:spPr/>
    </dgm:pt>
    <dgm:pt modelId="{3E3BB302-646D-4A40-9783-A39D2A259BD9}" type="pres">
      <dgm:prSet presAssocID="{60E8D74D-80E9-4838-83F4-A0E67D9943C8}" presName="compNode" presStyleCnt="0"/>
      <dgm:spPr/>
    </dgm:pt>
    <dgm:pt modelId="{78A34CBF-F83D-471F-B701-57D9BEFCAA97}" type="pres">
      <dgm:prSet presAssocID="{60E8D74D-80E9-4838-83F4-A0E67D9943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A8EF96AF-D8A1-4FC0-BECE-496AB4511DC6}" type="pres">
      <dgm:prSet presAssocID="{60E8D74D-80E9-4838-83F4-A0E67D9943C8}" presName="spaceRect" presStyleCnt="0"/>
      <dgm:spPr/>
    </dgm:pt>
    <dgm:pt modelId="{E1D8BE88-A5E0-4903-92A4-CED995966C6E}" type="pres">
      <dgm:prSet presAssocID="{60E8D74D-80E9-4838-83F4-A0E67D9943C8}" presName="textRect" presStyleLbl="revTx" presStyleIdx="0" presStyleCnt="3">
        <dgm:presLayoutVars>
          <dgm:chMax val="1"/>
          <dgm:chPref val="1"/>
        </dgm:presLayoutVars>
      </dgm:prSet>
      <dgm:spPr/>
    </dgm:pt>
    <dgm:pt modelId="{F245D413-7083-49CA-B938-DF9EF81460B8}" type="pres">
      <dgm:prSet presAssocID="{770A0C75-4F16-4F39-B8F2-630D0B0DCEAD}" presName="sibTrans" presStyleCnt="0"/>
      <dgm:spPr/>
    </dgm:pt>
    <dgm:pt modelId="{A52023C8-09B1-41DD-8945-1C1030BAF808}" type="pres">
      <dgm:prSet presAssocID="{E298F325-6623-498A-869F-E39874666FE5}" presName="compNode" presStyleCnt="0"/>
      <dgm:spPr/>
    </dgm:pt>
    <dgm:pt modelId="{F1355064-9605-4782-9DD9-9B2F2125E6D9}" type="pres">
      <dgm:prSet presAssocID="{E298F325-6623-498A-869F-E39874666F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28449A9D-4C34-43D6-865D-23826E0904B9}" type="pres">
      <dgm:prSet presAssocID="{E298F325-6623-498A-869F-E39874666FE5}" presName="spaceRect" presStyleCnt="0"/>
      <dgm:spPr/>
    </dgm:pt>
    <dgm:pt modelId="{E1CC8086-E4D1-4DC4-A8AF-0D3CD25CDF0E}" type="pres">
      <dgm:prSet presAssocID="{E298F325-6623-498A-869F-E39874666FE5}" presName="textRect" presStyleLbl="revTx" presStyleIdx="1" presStyleCnt="3">
        <dgm:presLayoutVars>
          <dgm:chMax val="1"/>
          <dgm:chPref val="1"/>
        </dgm:presLayoutVars>
      </dgm:prSet>
      <dgm:spPr/>
    </dgm:pt>
    <dgm:pt modelId="{173049E5-F3EA-4676-A693-89F1F3CE64A9}" type="pres">
      <dgm:prSet presAssocID="{96661AEE-6BAF-4E8C-B3AE-AE6D3C0A4D56}" presName="sibTrans" presStyleCnt="0"/>
      <dgm:spPr/>
    </dgm:pt>
    <dgm:pt modelId="{DC79671B-B45E-40DB-AA50-FF5CA2368209}" type="pres">
      <dgm:prSet presAssocID="{1D2A698D-590B-428D-9652-33BB8EAA14E0}" presName="compNode" presStyleCnt="0"/>
      <dgm:spPr/>
    </dgm:pt>
    <dgm:pt modelId="{729F56B6-7497-488C-8744-4AC8D196970D}" type="pres">
      <dgm:prSet presAssocID="{1D2A698D-590B-428D-9652-33BB8EAA14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ecturer"/>
        </a:ext>
      </dgm:extLst>
    </dgm:pt>
    <dgm:pt modelId="{63AD1E08-41C4-4549-967F-C0A1F5393F8D}" type="pres">
      <dgm:prSet presAssocID="{1D2A698D-590B-428D-9652-33BB8EAA14E0}" presName="spaceRect" presStyleCnt="0"/>
      <dgm:spPr/>
    </dgm:pt>
    <dgm:pt modelId="{9A85A07E-4DE0-4834-ACB5-AA3D0FE49200}" type="pres">
      <dgm:prSet presAssocID="{1D2A698D-590B-428D-9652-33BB8EAA14E0}" presName="textRect" presStyleLbl="revTx" presStyleIdx="2" presStyleCnt="3">
        <dgm:presLayoutVars>
          <dgm:chMax val="1"/>
          <dgm:chPref val="1"/>
        </dgm:presLayoutVars>
      </dgm:prSet>
      <dgm:spPr/>
    </dgm:pt>
  </dgm:ptLst>
  <dgm:cxnLst>
    <dgm:cxn modelId="{60007847-0480-4F7C-ABCB-0B827A4374A7}" srcId="{502D038C-D2BD-40FD-9B33-91187AF89727}" destId="{E298F325-6623-498A-869F-E39874666FE5}" srcOrd="1" destOrd="0" parTransId="{4923D976-B9A5-441D-AFE7-E8D486B39E8E}" sibTransId="{96661AEE-6BAF-4E8C-B3AE-AE6D3C0A4D56}"/>
    <dgm:cxn modelId="{1690A767-0546-4637-BB5C-713CA0415589}" type="presOf" srcId="{60E8D74D-80E9-4838-83F4-A0E67D9943C8}" destId="{E1D8BE88-A5E0-4903-92A4-CED995966C6E}" srcOrd="0" destOrd="0" presId="urn:microsoft.com/office/officeart/2018/2/layout/IconLabelList"/>
    <dgm:cxn modelId="{33150289-1C65-446E-B3FC-E17DC46BB158}" srcId="{502D038C-D2BD-40FD-9B33-91187AF89727}" destId="{1D2A698D-590B-428D-9652-33BB8EAA14E0}" srcOrd="2" destOrd="0" parTransId="{D3B518F2-417F-416E-8A56-7AEC34AF307E}" sibTransId="{E9D8B986-AA6F-464A-BDF8-313469205008}"/>
    <dgm:cxn modelId="{985F428D-3EB8-41A0-9575-6D2EEC514059}" srcId="{502D038C-D2BD-40FD-9B33-91187AF89727}" destId="{60E8D74D-80E9-4838-83F4-A0E67D9943C8}" srcOrd="0" destOrd="0" parTransId="{8F9A598A-77D9-4C0C-BC51-B75FF579CB84}" sibTransId="{770A0C75-4F16-4F39-B8F2-630D0B0DCEAD}"/>
    <dgm:cxn modelId="{33999892-D019-43C4-A154-9C14011EC75D}" type="presOf" srcId="{E298F325-6623-498A-869F-E39874666FE5}" destId="{E1CC8086-E4D1-4DC4-A8AF-0D3CD25CDF0E}" srcOrd="0" destOrd="0" presId="urn:microsoft.com/office/officeart/2018/2/layout/IconLabelList"/>
    <dgm:cxn modelId="{6C6BC8A1-39A2-4716-AD2D-7AAB5DC5B579}" type="presOf" srcId="{1D2A698D-590B-428D-9652-33BB8EAA14E0}" destId="{9A85A07E-4DE0-4834-ACB5-AA3D0FE49200}" srcOrd="0" destOrd="0" presId="urn:microsoft.com/office/officeart/2018/2/layout/IconLabelList"/>
    <dgm:cxn modelId="{0D9BC2FC-2FBE-460C-AD0D-2AC719CAF79A}" type="presOf" srcId="{502D038C-D2BD-40FD-9B33-91187AF89727}" destId="{3296A821-B5C8-427F-864F-1AE1F2E9E71C}" srcOrd="0" destOrd="0" presId="urn:microsoft.com/office/officeart/2018/2/layout/IconLabelList"/>
    <dgm:cxn modelId="{6896F2D2-D8AC-498D-BFCD-0A62DB8774BA}" type="presParOf" srcId="{3296A821-B5C8-427F-864F-1AE1F2E9E71C}" destId="{3E3BB302-646D-4A40-9783-A39D2A259BD9}" srcOrd="0" destOrd="0" presId="urn:microsoft.com/office/officeart/2018/2/layout/IconLabelList"/>
    <dgm:cxn modelId="{8740CE5A-3FEA-468E-BF89-37DADD34683A}" type="presParOf" srcId="{3E3BB302-646D-4A40-9783-A39D2A259BD9}" destId="{78A34CBF-F83D-471F-B701-57D9BEFCAA97}" srcOrd="0" destOrd="0" presId="urn:microsoft.com/office/officeart/2018/2/layout/IconLabelList"/>
    <dgm:cxn modelId="{C3DDABDD-EAF6-4F56-87EB-B44145E8A006}" type="presParOf" srcId="{3E3BB302-646D-4A40-9783-A39D2A259BD9}" destId="{A8EF96AF-D8A1-4FC0-BECE-496AB4511DC6}" srcOrd="1" destOrd="0" presId="urn:microsoft.com/office/officeart/2018/2/layout/IconLabelList"/>
    <dgm:cxn modelId="{A599A4BE-FC1E-4969-9F2C-537D11010459}" type="presParOf" srcId="{3E3BB302-646D-4A40-9783-A39D2A259BD9}" destId="{E1D8BE88-A5E0-4903-92A4-CED995966C6E}" srcOrd="2" destOrd="0" presId="urn:microsoft.com/office/officeart/2018/2/layout/IconLabelList"/>
    <dgm:cxn modelId="{3FFF288E-D7C8-4281-8040-A154B09D03DD}" type="presParOf" srcId="{3296A821-B5C8-427F-864F-1AE1F2E9E71C}" destId="{F245D413-7083-49CA-B938-DF9EF81460B8}" srcOrd="1" destOrd="0" presId="urn:microsoft.com/office/officeart/2018/2/layout/IconLabelList"/>
    <dgm:cxn modelId="{2C097060-544D-48CB-8D85-E50710975BF1}" type="presParOf" srcId="{3296A821-B5C8-427F-864F-1AE1F2E9E71C}" destId="{A52023C8-09B1-41DD-8945-1C1030BAF808}" srcOrd="2" destOrd="0" presId="urn:microsoft.com/office/officeart/2018/2/layout/IconLabelList"/>
    <dgm:cxn modelId="{5B1C17E2-A188-4FB7-9F51-3444A88CC353}" type="presParOf" srcId="{A52023C8-09B1-41DD-8945-1C1030BAF808}" destId="{F1355064-9605-4782-9DD9-9B2F2125E6D9}" srcOrd="0" destOrd="0" presId="urn:microsoft.com/office/officeart/2018/2/layout/IconLabelList"/>
    <dgm:cxn modelId="{9A76EECB-2CED-48C4-AF17-D628483343F9}" type="presParOf" srcId="{A52023C8-09B1-41DD-8945-1C1030BAF808}" destId="{28449A9D-4C34-43D6-865D-23826E0904B9}" srcOrd="1" destOrd="0" presId="urn:microsoft.com/office/officeart/2018/2/layout/IconLabelList"/>
    <dgm:cxn modelId="{A0618DC9-3B7E-4267-B164-6F3604356667}" type="presParOf" srcId="{A52023C8-09B1-41DD-8945-1C1030BAF808}" destId="{E1CC8086-E4D1-4DC4-A8AF-0D3CD25CDF0E}" srcOrd="2" destOrd="0" presId="urn:microsoft.com/office/officeart/2018/2/layout/IconLabelList"/>
    <dgm:cxn modelId="{AED50C55-EEC6-4204-B73E-0F5DEF5C3EE7}" type="presParOf" srcId="{3296A821-B5C8-427F-864F-1AE1F2E9E71C}" destId="{173049E5-F3EA-4676-A693-89F1F3CE64A9}" srcOrd="3" destOrd="0" presId="urn:microsoft.com/office/officeart/2018/2/layout/IconLabelList"/>
    <dgm:cxn modelId="{B1B4182C-8692-4EE1-A003-177FEC2DCC6F}" type="presParOf" srcId="{3296A821-B5C8-427F-864F-1AE1F2E9E71C}" destId="{DC79671B-B45E-40DB-AA50-FF5CA2368209}" srcOrd="4" destOrd="0" presId="urn:microsoft.com/office/officeart/2018/2/layout/IconLabelList"/>
    <dgm:cxn modelId="{A1415349-9808-4EEE-9B41-8542E6DEDB97}" type="presParOf" srcId="{DC79671B-B45E-40DB-AA50-FF5CA2368209}" destId="{729F56B6-7497-488C-8744-4AC8D196970D}" srcOrd="0" destOrd="0" presId="urn:microsoft.com/office/officeart/2018/2/layout/IconLabelList"/>
    <dgm:cxn modelId="{964496E8-4DCA-485F-93C4-B2CBC644E27B}" type="presParOf" srcId="{DC79671B-B45E-40DB-AA50-FF5CA2368209}" destId="{63AD1E08-41C4-4549-967F-C0A1F5393F8D}" srcOrd="1" destOrd="0" presId="urn:microsoft.com/office/officeart/2018/2/layout/IconLabelList"/>
    <dgm:cxn modelId="{7E70850B-F983-4FF4-A803-879C199404C2}" type="presParOf" srcId="{DC79671B-B45E-40DB-AA50-FF5CA2368209}" destId="{9A85A07E-4DE0-4834-ACB5-AA3D0FE4920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090F8-97C1-453E-999B-FCE81AC031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43F2674-8212-4448-84BD-504F34D90DF8}">
      <dgm:prSet/>
      <dgm:spPr/>
      <dgm:t>
        <a:bodyPr/>
        <a:lstStyle/>
        <a:p>
          <a:r>
            <a:rPr lang="en-US"/>
            <a:t>Cut out and glue the hierarchy worksheet into your book</a:t>
          </a:r>
        </a:p>
      </dgm:t>
    </dgm:pt>
    <dgm:pt modelId="{D320B915-E317-4D98-8EE5-D9CD25A46F6A}" type="parTrans" cxnId="{E54732DC-A37C-4056-94E0-1C87575508ED}">
      <dgm:prSet/>
      <dgm:spPr/>
      <dgm:t>
        <a:bodyPr/>
        <a:lstStyle/>
        <a:p>
          <a:endParaRPr lang="en-US"/>
        </a:p>
      </dgm:t>
    </dgm:pt>
    <dgm:pt modelId="{0AF69464-16F0-4702-9DC3-141676A41426}" type="sibTrans" cxnId="{E54732DC-A37C-4056-94E0-1C87575508ED}">
      <dgm:prSet/>
      <dgm:spPr/>
      <dgm:t>
        <a:bodyPr/>
        <a:lstStyle/>
        <a:p>
          <a:endParaRPr lang="en-US"/>
        </a:p>
      </dgm:t>
    </dgm:pt>
    <dgm:pt modelId="{070CEFAC-E5EF-4A90-A215-B6D2A28E7675}">
      <dgm:prSet/>
      <dgm:spPr/>
      <dgm:t>
        <a:bodyPr/>
        <a:lstStyle/>
        <a:p>
          <a:r>
            <a:rPr lang="en-US" dirty="0"/>
            <a:t>Using the information on the following slides, complete the hierarchy</a:t>
          </a:r>
        </a:p>
      </dgm:t>
    </dgm:pt>
    <dgm:pt modelId="{D4B25C80-1054-4258-95DA-E8032C256DA1}" type="parTrans" cxnId="{77366E4F-5D47-44C4-9BE9-DFE9B8F7ADE7}">
      <dgm:prSet/>
      <dgm:spPr/>
      <dgm:t>
        <a:bodyPr/>
        <a:lstStyle/>
        <a:p>
          <a:endParaRPr lang="en-US"/>
        </a:p>
      </dgm:t>
    </dgm:pt>
    <dgm:pt modelId="{142F21BE-CDBB-4F25-8253-0B6A62E5F0FD}" type="sibTrans" cxnId="{77366E4F-5D47-44C4-9BE9-DFE9B8F7ADE7}">
      <dgm:prSet/>
      <dgm:spPr/>
      <dgm:t>
        <a:bodyPr/>
        <a:lstStyle/>
        <a:p>
          <a:endParaRPr lang="en-US"/>
        </a:p>
      </dgm:t>
    </dgm:pt>
    <dgm:pt modelId="{5CC80649-C0BA-414A-B431-D4E5723FCDF6}">
      <dgm:prSet/>
      <dgm:spPr/>
      <dgm:t>
        <a:bodyPr/>
        <a:lstStyle/>
        <a:p>
          <a:pPr algn="ctr"/>
          <a:r>
            <a:rPr lang="en-US" b="1" i="1" u="sng" dirty="0"/>
            <a:t>DISCUSSION QUESTION: </a:t>
          </a:r>
        </a:p>
        <a:p>
          <a:pPr algn="ctr"/>
          <a:r>
            <a:rPr lang="en-US" b="1" i="1" u="sng" dirty="0"/>
            <a:t>What does the word ‘hierarchy’ mean?</a:t>
          </a:r>
        </a:p>
      </dgm:t>
    </dgm:pt>
    <dgm:pt modelId="{D03712DC-15D0-4A6C-B46A-012971AEAEE3}" type="parTrans" cxnId="{FE0ED66F-C0F1-4E60-AB55-10CDD65CADCA}">
      <dgm:prSet/>
      <dgm:spPr/>
      <dgm:t>
        <a:bodyPr/>
        <a:lstStyle/>
        <a:p>
          <a:endParaRPr lang="en-US"/>
        </a:p>
      </dgm:t>
    </dgm:pt>
    <dgm:pt modelId="{54718201-800C-494F-8D39-04350878FAEB}" type="sibTrans" cxnId="{FE0ED66F-C0F1-4E60-AB55-10CDD65CADCA}">
      <dgm:prSet/>
      <dgm:spPr/>
      <dgm:t>
        <a:bodyPr/>
        <a:lstStyle/>
        <a:p>
          <a:endParaRPr lang="en-US"/>
        </a:p>
      </dgm:t>
    </dgm:pt>
    <dgm:pt modelId="{7AFCE54E-EC4C-2646-8EF2-5B0127B3FFAA}" type="pres">
      <dgm:prSet presAssocID="{1B0090F8-97C1-453E-999B-FCE81AC0318E}" presName="linear" presStyleCnt="0">
        <dgm:presLayoutVars>
          <dgm:animLvl val="lvl"/>
          <dgm:resizeHandles val="exact"/>
        </dgm:presLayoutVars>
      </dgm:prSet>
      <dgm:spPr/>
    </dgm:pt>
    <dgm:pt modelId="{7EC19F3D-0FDD-3D4B-A083-B935BCDDD515}" type="pres">
      <dgm:prSet presAssocID="{643F2674-8212-4448-84BD-504F34D90DF8}" presName="parentText" presStyleLbl="node1" presStyleIdx="0" presStyleCnt="3">
        <dgm:presLayoutVars>
          <dgm:chMax val="0"/>
          <dgm:bulletEnabled val="1"/>
        </dgm:presLayoutVars>
      </dgm:prSet>
      <dgm:spPr/>
    </dgm:pt>
    <dgm:pt modelId="{4C63730C-1F11-9744-A0F7-AEA51293537F}" type="pres">
      <dgm:prSet presAssocID="{0AF69464-16F0-4702-9DC3-141676A41426}" presName="spacer" presStyleCnt="0"/>
      <dgm:spPr/>
    </dgm:pt>
    <dgm:pt modelId="{FBE9CD5F-BF13-F648-8897-058B9A3FAD2E}" type="pres">
      <dgm:prSet presAssocID="{070CEFAC-E5EF-4A90-A215-B6D2A28E7675}" presName="parentText" presStyleLbl="node1" presStyleIdx="1" presStyleCnt="3">
        <dgm:presLayoutVars>
          <dgm:chMax val="0"/>
          <dgm:bulletEnabled val="1"/>
        </dgm:presLayoutVars>
      </dgm:prSet>
      <dgm:spPr/>
    </dgm:pt>
    <dgm:pt modelId="{B58A3D54-95FC-084C-B2F6-3438378934DD}" type="pres">
      <dgm:prSet presAssocID="{142F21BE-CDBB-4F25-8253-0B6A62E5F0FD}" presName="spacer" presStyleCnt="0"/>
      <dgm:spPr/>
    </dgm:pt>
    <dgm:pt modelId="{FF80C86C-ACF1-134A-9DC4-BAA133D50D52}" type="pres">
      <dgm:prSet presAssocID="{5CC80649-C0BA-414A-B431-D4E5723FCDF6}" presName="parentText" presStyleLbl="node1" presStyleIdx="2" presStyleCnt="3">
        <dgm:presLayoutVars>
          <dgm:chMax val="0"/>
          <dgm:bulletEnabled val="1"/>
        </dgm:presLayoutVars>
      </dgm:prSet>
      <dgm:spPr/>
    </dgm:pt>
  </dgm:ptLst>
  <dgm:cxnLst>
    <dgm:cxn modelId="{77366E4F-5D47-44C4-9BE9-DFE9B8F7ADE7}" srcId="{1B0090F8-97C1-453E-999B-FCE81AC0318E}" destId="{070CEFAC-E5EF-4A90-A215-B6D2A28E7675}" srcOrd="1" destOrd="0" parTransId="{D4B25C80-1054-4258-95DA-E8032C256DA1}" sibTransId="{142F21BE-CDBB-4F25-8253-0B6A62E5F0FD}"/>
    <dgm:cxn modelId="{FE0ED66F-C0F1-4E60-AB55-10CDD65CADCA}" srcId="{1B0090F8-97C1-453E-999B-FCE81AC0318E}" destId="{5CC80649-C0BA-414A-B431-D4E5723FCDF6}" srcOrd="2" destOrd="0" parTransId="{D03712DC-15D0-4A6C-B46A-012971AEAEE3}" sibTransId="{54718201-800C-494F-8D39-04350878FAEB}"/>
    <dgm:cxn modelId="{CD3D4F82-2BBB-C844-BB15-2196C2F979B5}" type="presOf" srcId="{070CEFAC-E5EF-4A90-A215-B6D2A28E7675}" destId="{FBE9CD5F-BF13-F648-8897-058B9A3FAD2E}" srcOrd="0" destOrd="0" presId="urn:microsoft.com/office/officeart/2005/8/layout/vList2"/>
    <dgm:cxn modelId="{E9B2E2A5-16D4-B643-A332-6FF058F73471}" type="presOf" srcId="{5CC80649-C0BA-414A-B431-D4E5723FCDF6}" destId="{FF80C86C-ACF1-134A-9DC4-BAA133D50D52}" srcOrd="0" destOrd="0" presId="urn:microsoft.com/office/officeart/2005/8/layout/vList2"/>
    <dgm:cxn modelId="{E669F3D9-0AD0-804E-A99E-E3F3EBD58055}" type="presOf" srcId="{643F2674-8212-4448-84BD-504F34D90DF8}" destId="{7EC19F3D-0FDD-3D4B-A083-B935BCDDD515}" srcOrd="0" destOrd="0" presId="urn:microsoft.com/office/officeart/2005/8/layout/vList2"/>
    <dgm:cxn modelId="{E54732DC-A37C-4056-94E0-1C87575508ED}" srcId="{1B0090F8-97C1-453E-999B-FCE81AC0318E}" destId="{643F2674-8212-4448-84BD-504F34D90DF8}" srcOrd="0" destOrd="0" parTransId="{D320B915-E317-4D98-8EE5-D9CD25A46F6A}" sibTransId="{0AF69464-16F0-4702-9DC3-141676A41426}"/>
    <dgm:cxn modelId="{5607B4F4-040A-4E42-87FF-C0777CDDCEEB}" type="presOf" srcId="{1B0090F8-97C1-453E-999B-FCE81AC0318E}" destId="{7AFCE54E-EC4C-2646-8EF2-5B0127B3FFAA}" srcOrd="0" destOrd="0" presId="urn:microsoft.com/office/officeart/2005/8/layout/vList2"/>
    <dgm:cxn modelId="{047B5AD2-55E2-0743-9679-1B0AC53F8291}" type="presParOf" srcId="{7AFCE54E-EC4C-2646-8EF2-5B0127B3FFAA}" destId="{7EC19F3D-0FDD-3D4B-A083-B935BCDDD515}" srcOrd="0" destOrd="0" presId="urn:microsoft.com/office/officeart/2005/8/layout/vList2"/>
    <dgm:cxn modelId="{5E2B9029-3422-E546-962A-25FCF3851B34}" type="presParOf" srcId="{7AFCE54E-EC4C-2646-8EF2-5B0127B3FFAA}" destId="{4C63730C-1F11-9744-A0F7-AEA51293537F}" srcOrd="1" destOrd="0" presId="urn:microsoft.com/office/officeart/2005/8/layout/vList2"/>
    <dgm:cxn modelId="{B393CD9A-FDDA-DD41-A459-59439033CB21}" type="presParOf" srcId="{7AFCE54E-EC4C-2646-8EF2-5B0127B3FFAA}" destId="{FBE9CD5F-BF13-F648-8897-058B9A3FAD2E}" srcOrd="2" destOrd="0" presId="urn:microsoft.com/office/officeart/2005/8/layout/vList2"/>
    <dgm:cxn modelId="{FBF84C2A-0ED3-7248-B2DF-365607B8AA45}" type="presParOf" srcId="{7AFCE54E-EC4C-2646-8EF2-5B0127B3FFAA}" destId="{B58A3D54-95FC-084C-B2F6-3438378934DD}" srcOrd="3" destOrd="0" presId="urn:microsoft.com/office/officeart/2005/8/layout/vList2"/>
    <dgm:cxn modelId="{E467D347-A389-134D-8D6D-C06A39E43A73}" type="presParOf" srcId="{7AFCE54E-EC4C-2646-8EF2-5B0127B3FFAA}" destId="{FF80C86C-ACF1-134A-9DC4-BAA133D50D5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34CBF-F83D-471F-B701-57D9BEFCAA97}">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D8BE88-A5E0-4903-92A4-CED995966C6E}">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Social/Political Structures</a:t>
          </a:r>
        </a:p>
      </dsp:txBody>
      <dsp:txXfrm>
        <a:off x="285097" y="2346338"/>
        <a:ext cx="2832300" cy="720000"/>
      </dsp:txXfrm>
    </dsp:sp>
    <dsp:sp modelId="{F1355064-9605-4782-9DD9-9B2F2125E6D9}">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CC8086-E4D1-4DC4-A8AF-0D3CD25CDF0E}">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Economic Structures</a:t>
          </a:r>
        </a:p>
      </dsp:txBody>
      <dsp:txXfrm>
        <a:off x="3613050" y="2346338"/>
        <a:ext cx="2832300" cy="720000"/>
      </dsp:txXfrm>
    </dsp:sp>
    <dsp:sp modelId="{729F56B6-7497-488C-8744-4AC8D196970D}">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85A07E-4DE0-4834-ACB5-AA3D0FE49200}">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Religious/Cultural Structures</a:t>
          </a:r>
        </a:p>
      </dsp:txBody>
      <dsp:txXfrm>
        <a:off x="6941002" y="2346338"/>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19F3D-0FDD-3D4B-A083-B935BCDDD515}">
      <dsp:nvSpPr>
        <dsp:cNvPr id="0" name=""/>
        <dsp:cNvSpPr/>
      </dsp:nvSpPr>
      <dsp:spPr>
        <a:xfrm>
          <a:off x="0" y="1887"/>
          <a:ext cx="10058399" cy="12861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Cut out and glue the hierarchy worksheet into your book</a:t>
          </a:r>
        </a:p>
      </dsp:txBody>
      <dsp:txXfrm>
        <a:off x="62782" y="64669"/>
        <a:ext cx="9932835" cy="1160537"/>
      </dsp:txXfrm>
    </dsp:sp>
    <dsp:sp modelId="{FBE9CD5F-BF13-F648-8897-058B9A3FAD2E}">
      <dsp:nvSpPr>
        <dsp:cNvPr id="0" name=""/>
        <dsp:cNvSpPr/>
      </dsp:nvSpPr>
      <dsp:spPr>
        <a:xfrm>
          <a:off x="0" y="1368629"/>
          <a:ext cx="10058399" cy="12861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Using the information on the following slides, complete the hierarchy</a:t>
          </a:r>
        </a:p>
      </dsp:txBody>
      <dsp:txXfrm>
        <a:off x="62782" y="1431411"/>
        <a:ext cx="9932835" cy="1160537"/>
      </dsp:txXfrm>
    </dsp:sp>
    <dsp:sp modelId="{FF80C86C-ACF1-134A-9DC4-BAA133D50D52}">
      <dsp:nvSpPr>
        <dsp:cNvPr id="0" name=""/>
        <dsp:cNvSpPr/>
      </dsp:nvSpPr>
      <dsp:spPr>
        <a:xfrm>
          <a:off x="0" y="2735370"/>
          <a:ext cx="10058399" cy="12861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1" u="sng" kern="1200" dirty="0"/>
            <a:t>DISCUSSION QUESTION: </a:t>
          </a:r>
        </a:p>
        <a:p>
          <a:pPr marL="0" lvl="0" indent="0" algn="ctr" defTabSz="1244600">
            <a:lnSpc>
              <a:spcPct val="90000"/>
            </a:lnSpc>
            <a:spcBef>
              <a:spcPct val="0"/>
            </a:spcBef>
            <a:spcAft>
              <a:spcPct val="35000"/>
            </a:spcAft>
            <a:buNone/>
          </a:pPr>
          <a:r>
            <a:rPr lang="en-US" sz="2800" b="1" i="1" u="sng" kern="1200" dirty="0"/>
            <a:t>What does the word ‘hierarchy’ mean?</a:t>
          </a:r>
        </a:p>
      </dsp:txBody>
      <dsp:txXfrm>
        <a:off x="62782" y="2798152"/>
        <a:ext cx="9932835" cy="11605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6/5/24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6/5/24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ocnA58Vg-L0&amp;ab_channel=A.J.Merric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6000" dirty="0"/>
              <a:t>Social/Political Structures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Describe</a:t>
            </a:r>
            <a:r>
              <a:rPr lang="en-US" sz="2800" dirty="0">
                <a:solidFill>
                  <a:schemeClr val="accent5">
                    <a:lumMod val="75000"/>
                  </a:schemeClr>
                </a:solidFill>
              </a:rPr>
              <a:t> Ancient Egyptian </a:t>
            </a:r>
            <a:r>
              <a:rPr lang="en-US" sz="2800" u="sng" dirty="0">
                <a:solidFill>
                  <a:schemeClr val="accent5">
                    <a:lumMod val="75000"/>
                  </a:schemeClr>
                </a:solidFill>
              </a:rPr>
              <a:t>Social/Political Structures</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9, Lesson 1</a:t>
            </a:r>
          </a:p>
        </p:txBody>
      </p:sp>
      <p:pic>
        <p:nvPicPr>
          <p:cNvPr id="2" name="Picture 2" descr="Egypt New Kingdom: Characters, Religion &amp; Military Campaigns">
            <a:extLst>
              <a:ext uri="{FF2B5EF4-FFF2-40B4-BE49-F238E27FC236}">
                <a16:creationId xmlns:a16="http://schemas.microsoft.com/office/drawing/2014/main" id="{0B2A3E5B-F885-DD4D-7BF5-93AE9035A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02" y="2194575"/>
            <a:ext cx="6369401" cy="358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Chief Priest</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Represented Pharaoh</a:t>
            </a:r>
          </a:p>
          <a:p>
            <a:pPr>
              <a:buFont typeface="Arial" panose="020B0604020202020204" pitchFamily="34" charset="0"/>
              <a:buChar char="•"/>
            </a:pPr>
            <a:r>
              <a:rPr lang="en-US" sz="3200" dirty="0"/>
              <a:t> Permitted to enter inner temple where statues of gods were kept</a:t>
            </a:r>
          </a:p>
          <a:p>
            <a:pPr>
              <a:buFont typeface="Arial" panose="020B0604020202020204" pitchFamily="34" charset="0"/>
              <a:buChar char="•"/>
            </a:pPr>
            <a:r>
              <a:rPr lang="en-US" sz="3200" dirty="0"/>
              <a:t> responsible for cleaning temple god and bringing it food</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8189735" y="4282085"/>
            <a:ext cx="390144" cy="40565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827CC5-693F-794E-2667-3CD76DCDEE51}"/>
              </a:ext>
            </a:extLst>
          </p:cNvPr>
          <p:cNvPicPr>
            <a:picLocks noChangeAspect="1"/>
          </p:cNvPicPr>
          <p:nvPr/>
        </p:nvPicPr>
        <p:blipFill>
          <a:blip r:embed="rId3"/>
          <a:stretch>
            <a:fillRect/>
          </a:stretch>
        </p:blipFill>
        <p:spPr>
          <a:xfrm>
            <a:off x="10850218" y="98084"/>
            <a:ext cx="952500" cy="2349500"/>
          </a:xfrm>
          <a:prstGeom prst="rect">
            <a:avLst/>
          </a:prstGeom>
        </p:spPr>
      </p:pic>
    </p:spTree>
    <p:extLst>
      <p:ext uri="{BB962C8B-B14F-4D97-AF65-F5344CB8AC3E}">
        <p14:creationId xmlns:p14="http://schemas.microsoft.com/office/powerpoint/2010/main" val="241347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Nobles</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Governed smaller regions within kingdom</a:t>
            </a:r>
          </a:p>
          <a:p>
            <a:pPr>
              <a:buFont typeface="Arial" panose="020B0604020202020204" pitchFamily="34" charset="0"/>
              <a:buChar char="•"/>
            </a:pPr>
            <a:r>
              <a:rPr lang="en-US" sz="3200" dirty="0"/>
              <a:t> Collected taxes</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8908192" y="4303856"/>
            <a:ext cx="390144" cy="40565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BD2543-E6BB-BE6A-F183-06429F90B45A}"/>
              </a:ext>
            </a:extLst>
          </p:cNvPr>
          <p:cNvPicPr>
            <a:picLocks noChangeAspect="1"/>
          </p:cNvPicPr>
          <p:nvPr/>
        </p:nvPicPr>
        <p:blipFill rotWithShape="1">
          <a:blip r:embed="rId3"/>
          <a:srcRect r="6005"/>
          <a:stretch/>
        </p:blipFill>
        <p:spPr>
          <a:xfrm>
            <a:off x="10809685" y="98084"/>
            <a:ext cx="1110172" cy="2286000"/>
          </a:xfrm>
          <a:prstGeom prst="rect">
            <a:avLst/>
          </a:prstGeom>
        </p:spPr>
      </p:pic>
    </p:spTree>
    <p:extLst>
      <p:ext uri="{BB962C8B-B14F-4D97-AF65-F5344CB8AC3E}">
        <p14:creationId xmlns:p14="http://schemas.microsoft.com/office/powerpoint/2010/main" val="3316968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Priestesses</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Married to nobles and senior officials</a:t>
            </a:r>
          </a:p>
          <a:p>
            <a:pPr>
              <a:buFont typeface="Arial" panose="020B0604020202020204" pitchFamily="34" charset="0"/>
              <a:buChar char="•"/>
            </a:pPr>
            <a:r>
              <a:rPr lang="en-US" sz="3200" dirty="0"/>
              <a:t> Responsible for care of temple goddess</a:t>
            </a:r>
          </a:p>
          <a:p>
            <a:pPr>
              <a:buFont typeface="Arial" panose="020B0604020202020204" pitchFamily="34" charset="0"/>
              <a:buChar char="•"/>
            </a:pPr>
            <a:r>
              <a:rPr lang="en-US" sz="3200" dirty="0"/>
              <a:t> Required to sing and play music if pharaoh visited</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9670192" y="4314742"/>
            <a:ext cx="390144" cy="40565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89D28E9-F563-93F5-AF36-93EED3C3EAB2}"/>
              </a:ext>
            </a:extLst>
          </p:cNvPr>
          <p:cNvPicPr>
            <a:picLocks noChangeAspect="1"/>
          </p:cNvPicPr>
          <p:nvPr/>
        </p:nvPicPr>
        <p:blipFill>
          <a:blip r:embed="rId3"/>
          <a:stretch>
            <a:fillRect/>
          </a:stretch>
        </p:blipFill>
        <p:spPr>
          <a:xfrm>
            <a:off x="10943503" y="286603"/>
            <a:ext cx="749300" cy="2120900"/>
          </a:xfrm>
          <a:prstGeom prst="rect">
            <a:avLst/>
          </a:prstGeom>
        </p:spPr>
      </p:pic>
    </p:spTree>
    <p:extLst>
      <p:ext uri="{BB962C8B-B14F-4D97-AF65-F5344CB8AC3E}">
        <p14:creationId xmlns:p14="http://schemas.microsoft.com/office/powerpoint/2010/main" val="26109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Scribes</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Read and write</a:t>
            </a:r>
          </a:p>
          <a:p>
            <a:pPr>
              <a:buFont typeface="Arial" panose="020B0604020202020204" pitchFamily="34" charset="0"/>
              <a:buChar char="•"/>
            </a:pPr>
            <a:r>
              <a:rPr lang="en-US" sz="3200" dirty="0"/>
              <a:t> Recording decisions and orders of the pharaoh</a:t>
            </a:r>
          </a:p>
          <a:p>
            <a:pPr>
              <a:buFont typeface="Arial" panose="020B0604020202020204" pitchFamily="34" charset="0"/>
              <a:buChar char="•"/>
            </a:pPr>
            <a:r>
              <a:rPr lang="en-US" sz="3200" dirty="0"/>
              <a:t> Tax Records for vizier</a:t>
            </a:r>
          </a:p>
          <a:p>
            <a:pPr>
              <a:buFont typeface="Arial" panose="020B0604020202020204" pitchFamily="34" charset="0"/>
              <a:buChar char="•"/>
            </a:pPr>
            <a:r>
              <a:rPr lang="en-US" sz="3200" dirty="0"/>
              <a:t> Accounts for army</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8196149" y="4913457"/>
            <a:ext cx="390144" cy="40565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2447DE6-52EF-D711-DC6D-D5ADEBB04B97}"/>
              </a:ext>
            </a:extLst>
          </p:cNvPr>
          <p:cNvPicPr>
            <a:picLocks noChangeAspect="1"/>
          </p:cNvPicPr>
          <p:nvPr/>
        </p:nvPicPr>
        <p:blipFill>
          <a:blip r:embed="rId3"/>
          <a:stretch>
            <a:fillRect/>
          </a:stretch>
        </p:blipFill>
        <p:spPr>
          <a:xfrm>
            <a:off x="10558780" y="286603"/>
            <a:ext cx="1193800" cy="1689100"/>
          </a:xfrm>
          <a:prstGeom prst="rect">
            <a:avLst/>
          </a:prstGeom>
        </p:spPr>
      </p:pic>
    </p:spTree>
    <p:extLst>
      <p:ext uri="{BB962C8B-B14F-4D97-AF65-F5344CB8AC3E}">
        <p14:creationId xmlns:p14="http://schemas.microsoft.com/office/powerpoint/2010/main" val="297678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Soldiers</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Professional, full-time soldiers</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9561653" y="4925649"/>
            <a:ext cx="390144" cy="405658"/>
          </a:xfrm>
          <a:prstGeom prst="star5">
            <a:avLst>
              <a:gd name="adj" fmla="val 1638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71947A-A283-7551-F425-B464AE9AEE27}"/>
              </a:ext>
            </a:extLst>
          </p:cNvPr>
          <p:cNvPicPr>
            <a:picLocks noChangeAspect="1"/>
          </p:cNvPicPr>
          <p:nvPr/>
        </p:nvPicPr>
        <p:blipFill>
          <a:blip r:embed="rId3"/>
          <a:stretch>
            <a:fillRect/>
          </a:stretch>
        </p:blipFill>
        <p:spPr>
          <a:xfrm>
            <a:off x="10710518" y="98084"/>
            <a:ext cx="1231900" cy="2311400"/>
          </a:xfrm>
          <a:prstGeom prst="rect">
            <a:avLst/>
          </a:prstGeom>
        </p:spPr>
      </p:pic>
    </p:spTree>
    <p:extLst>
      <p:ext uri="{BB962C8B-B14F-4D97-AF65-F5344CB8AC3E}">
        <p14:creationId xmlns:p14="http://schemas.microsoft.com/office/powerpoint/2010/main" val="224681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Merchants</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Traded goods (linen, papyrus, grain)</a:t>
            </a:r>
          </a:p>
          <a:p>
            <a:pPr>
              <a:buFont typeface="Arial" panose="020B0604020202020204" pitchFamily="34" charset="0"/>
              <a:buChar char="•"/>
            </a:pPr>
            <a:r>
              <a:rPr lang="en-US" sz="3200" dirty="0"/>
              <a:t> Imported goods (wood, copper, animals)</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7819939" y="5463435"/>
            <a:ext cx="390144" cy="405658"/>
          </a:xfrm>
          <a:prstGeom prst="star5">
            <a:avLst>
              <a:gd name="adj" fmla="val 1638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36339F3-6DE3-4BA7-D3D4-C93B9A3F03B1}"/>
              </a:ext>
            </a:extLst>
          </p:cNvPr>
          <p:cNvPicPr>
            <a:picLocks noChangeAspect="1"/>
          </p:cNvPicPr>
          <p:nvPr/>
        </p:nvPicPr>
        <p:blipFill>
          <a:blip r:embed="rId3"/>
          <a:stretch>
            <a:fillRect/>
          </a:stretch>
        </p:blipFill>
        <p:spPr>
          <a:xfrm>
            <a:off x="10793068" y="271277"/>
            <a:ext cx="1066800" cy="2336800"/>
          </a:xfrm>
          <a:prstGeom prst="rect">
            <a:avLst/>
          </a:prstGeom>
        </p:spPr>
      </p:pic>
    </p:spTree>
    <p:extLst>
      <p:ext uri="{BB962C8B-B14F-4D97-AF65-F5344CB8AC3E}">
        <p14:creationId xmlns:p14="http://schemas.microsoft.com/office/powerpoint/2010/main" val="151151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Craftsmen</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Skilled Workers</a:t>
            </a:r>
          </a:p>
          <a:p>
            <a:pPr>
              <a:buFont typeface="Arial" panose="020B0604020202020204" pitchFamily="34" charset="0"/>
              <a:buChar char="•"/>
            </a:pPr>
            <a:r>
              <a:rPr lang="en-US" sz="3200" dirty="0"/>
              <a:t> Potters and Stonemasons</a:t>
            </a:r>
          </a:p>
          <a:p>
            <a:pPr>
              <a:buFont typeface="Arial" panose="020B0604020202020204" pitchFamily="34" charset="0"/>
              <a:buChar char="•"/>
            </a:pPr>
            <a:r>
              <a:rPr lang="en-US" sz="3200" dirty="0"/>
              <a:t> Necessary goods for everyday use/objects for temple</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9877339" y="5463435"/>
            <a:ext cx="390144" cy="405658"/>
          </a:xfrm>
          <a:prstGeom prst="star5">
            <a:avLst>
              <a:gd name="adj" fmla="val 1638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140BEC-6E03-4D20-1C0B-3DE8C34985F7}"/>
              </a:ext>
            </a:extLst>
          </p:cNvPr>
          <p:cNvPicPr>
            <a:picLocks noChangeAspect="1"/>
          </p:cNvPicPr>
          <p:nvPr/>
        </p:nvPicPr>
        <p:blipFill>
          <a:blip r:embed="rId3"/>
          <a:stretch>
            <a:fillRect/>
          </a:stretch>
        </p:blipFill>
        <p:spPr>
          <a:xfrm>
            <a:off x="10723218" y="286603"/>
            <a:ext cx="1206500" cy="1676400"/>
          </a:xfrm>
          <a:prstGeom prst="rect">
            <a:avLst/>
          </a:prstGeom>
        </p:spPr>
      </p:pic>
    </p:spTree>
    <p:extLst>
      <p:ext uri="{BB962C8B-B14F-4D97-AF65-F5344CB8AC3E}">
        <p14:creationId xmlns:p14="http://schemas.microsoft.com/office/powerpoint/2010/main" val="144766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Farmers</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grew crops (wheat, barley)</a:t>
            </a:r>
          </a:p>
          <a:p>
            <a:pPr>
              <a:buFont typeface="Arial" panose="020B0604020202020204" pitchFamily="34" charset="0"/>
              <a:buChar char="•"/>
            </a:pPr>
            <a:r>
              <a:rPr lang="en-US" sz="3200" dirty="0"/>
              <a:t> tended animals</a:t>
            </a:r>
          </a:p>
          <a:p>
            <a:pPr>
              <a:buFont typeface="Arial" panose="020B0604020202020204" pitchFamily="34" charset="0"/>
              <a:buChar char="•"/>
            </a:pPr>
            <a:r>
              <a:rPr lang="en-US" sz="3200" dirty="0"/>
              <a:t> building work during inundation</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7804699" y="6048651"/>
            <a:ext cx="390144" cy="405658"/>
          </a:xfrm>
          <a:prstGeom prst="star5">
            <a:avLst>
              <a:gd name="adj" fmla="val 1638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4DA1C6-6118-86A3-B777-FC7F526D52AE}"/>
              </a:ext>
            </a:extLst>
          </p:cNvPr>
          <p:cNvPicPr>
            <a:picLocks noChangeAspect="1"/>
          </p:cNvPicPr>
          <p:nvPr/>
        </p:nvPicPr>
        <p:blipFill>
          <a:blip r:embed="rId3"/>
          <a:stretch>
            <a:fillRect/>
          </a:stretch>
        </p:blipFill>
        <p:spPr>
          <a:xfrm>
            <a:off x="10072411" y="282162"/>
            <a:ext cx="1892300" cy="2298700"/>
          </a:xfrm>
          <a:prstGeom prst="rect">
            <a:avLst/>
          </a:prstGeom>
        </p:spPr>
      </p:pic>
    </p:spTree>
    <p:extLst>
      <p:ext uri="{BB962C8B-B14F-4D97-AF65-F5344CB8AC3E}">
        <p14:creationId xmlns:p14="http://schemas.microsoft.com/office/powerpoint/2010/main" val="189611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Slaves</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usually foreigners (captured in war)</a:t>
            </a:r>
          </a:p>
          <a:p>
            <a:pPr>
              <a:buFont typeface="Arial" panose="020B0604020202020204" pitchFamily="34" charset="0"/>
              <a:buChar char="•"/>
            </a:pPr>
            <a:r>
              <a:rPr lang="en-US" sz="3200" dirty="0"/>
              <a:t> domestic servants, farmhands, mineworkers</a:t>
            </a:r>
          </a:p>
          <a:p>
            <a:pPr>
              <a:buFont typeface="Arial" panose="020B0604020202020204" pitchFamily="34" charset="0"/>
              <a:buChar char="•"/>
            </a:pPr>
            <a:r>
              <a:rPr lang="en-US" sz="3200" dirty="0"/>
              <a:t> some worked in pharaoh’s palace</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9852955" y="6073035"/>
            <a:ext cx="390144" cy="405658"/>
          </a:xfrm>
          <a:prstGeom prst="star5">
            <a:avLst>
              <a:gd name="adj" fmla="val 1638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C197A9-FA86-0918-6DC7-5E42A92FEFE3}"/>
              </a:ext>
            </a:extLst>
          </p:cNvPr>
          <p:cNvPicPr>
            <a:picLocks noChangeAspect="1"/>
          </p:cNvPicPr>
          <p:nvPr/>
        </p:nvPicPr>
        <p:blipFill>
          <a:blip r:embed="rId3"/>
          <a:stretch>
            <a:fillRect/>
          </a:stretch>
        </p:blipFill>
        <p:spPr>
          <a:xfrm>
            <a:off x="11158251" y="98084"/>
            <a:ext cx="812800" cy="2387600"/>
          </a:xfrm>
          <a:prstGeom prst="rect">
            <a:avLst/>
          </a:prstGeom>
        </p:spPr>
      </p:pic>
    </p:spTree>
    <p:extLst>
      <p:ext uri="{BB962C8B-B14F-4D97-AF65-F5344CB8AC3E}">
        <p14:creationId xmlns:p14="http://schemas.microsoft.com/office/powerpoint/2010/main" val="124255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4BA8-E5E0-5806-9E55-EAF292F66269}"/>
              </a:ext>
            </a:extLst>
          </p:cNvPr>
          <p:cNvSpPr>
            <a:spLocks noGrp="1"/>
          </p:cNvSpPr>
          <p:nvPr>
            <p:ph type="title"/>
          </p:nvPr>
        </p:nvSpPr>
        <p:spPr/>
        <p:txBody>
          <a:bodyPr/>
          <a:lstStyle/>
          <a:p>
            <a:pPr algn="ctr"/>
            <a:r>
              <a:rPr lang="en-US" dirty="0"/>
              <a:t>ACTIVITY - Pharaohs</a:t>
            </a:r>
          </a:p>
        </p:txBody>
      </p:sp>
      <p:sp>
        <p:nvSpPr>
          <p:cNvPr id="3" name="Content Placeholder 2">
            <a:extLst>
              <a:ext uri="{FF2B5EF4-FFF2-40B4-BE49-F238E27FC236}">
                <a16:creationId xmlns:a16="http://schemas.microsoft.com/office/drawing/2014/main" id="{3BF51CE8-E307-FBFA-10A3-4DF7121CD5D0}"/>
              </a:ext>
            </a:extLst>
          </p:cNvPr>
          <p:cNvSpPr>
            <a:spLocks noGrp="1"/>
          </p:cNvSpPr>
          <p:nvPr>
            <p:ph idx="1"/>
          </p:nvPr>
        </p:nvSpPr>
        <p:spPr/>
        <p:txBody>
          <a:bodyPr/>
          <a:lstStyle/>
          <a:p>
            <a:pPr>
              <a:buFont typeface="Arial" panose="020B0604020202020204" pitchFamily="34" charset="0"/>
              <a:buChar char="•"/>
            </a:pPr>
            <a:r>
              <a:rPr lang="en-US" dirty="0"/>
              <a:t> Get ONE (1) information sheet between 2</a:t>
            </a:r>
          </a:p>
          <a:p>
            <a:pPr>
              <a:buFont typeface="Arial" panose="020B0604020202020204" pitchFamily="34" charset="0"/>
              <a:buChar char="•"/>
            </a:pPr>
            <a:r>
              <a:rPr lang="en-US" dirty="0"/>
              <a:t> Read through information about the Pharaohs</a:t>
            </a:r>
          </a:p>
          <a:p>
            <a:pPr>
              <a:buFont typeface="Arial" panose="020B0604020202020204" pitchFamily="34" charset="0"/>
              <a:buChar char="•"/>
            </a:pPr>
            <a:r>
              <a:rPr lang="en-US" dirty="0"/>
              <a:t> Complete the following</a:t>
            </a:r>
          </a:p>
          <a:p>
            <a:pPr marL="544068" lvl="1" indent="-342900">
              <a:buFont typeface="+mj-lt"/>
              <a:buAutoNum type="arabicPeriod"/>
            </a:pPr>
            <a:r>
              <a:rPr lang="en-US" dirty="0"/>
              <a:t> Write the SEVEN (7) elements of a pharaoh’s clothing</a:t>
            </a:r>
          </a:p>
          <a:p>
            <a:pPr marL="544068" lvl="1" indent="-342900">
              <a:buFont typeface="+mj-lt"/>
              <a:buAutoNum type="arabicPeriod"/>
            </a:pPr>
            <a:r>
              <a:rPr lang="en-US" dirty="0"/>
              <a:t> </a:t>
            </a:r>
            <a:r>
              <a:rPr lang="en-US" dirty="0" err="1"/>
              <a:t>Summarise</a:t>
            </a:r>
            <a:r>
              <a:rPr lang="en-US" dirty="0"/>
              <a:t> the Pharaoh’s ‘</a:t>
            </a:r>
            <a:r>
              <a:rPr lang="en-US" b="1" i="1" dirty="0"/>
              <a:t>Earthly Responsibilities</a:t>
            </a:r>
            <a:r>
              <a:rPr lang="en-US" dirty="0"/>
              <a:t>’ and ‘</a:t>
            </a:r>
            <a:r>
              <a:rPr lang="en-US" b="1" i="1" dirty="0"/>
              <a:t>Divine Responsibilities</a:t>
            </a:r>
            <a:r>
              <a:rPr lang="en-US" dirty="0"/>
              <a:t>’</a:t>
            </a:r>
          </a:p>
          <a:p>
            <a:pPr marL="544068" lvl="1" indent="-342900">
              <a:buFont typeface="+mj-lt"/>
              <a:buAutoNum type="arabicPeriod"/>
            </a:pPr>
            <a:r>
              <a:rPr lang="en-US" dirty="0"/>
              <a:t> Define ‘Dynasty’, and explain how dynasties worked</a:t>
            </a:r>
          </a:p>
          <a:p>
            <a:pPr marL="544068" lvl="1" indent="-342900">
              <a:buFont typeface="+mj-lt"/>
              <a:buAutoNum type="arabicPeriod"/>
            </a:pPr>
            <a:r>
              <a:rPr lang="en-US" dirty="0"/>
              <a:t> Answer Q5 from page 229</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6308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D336-4D3C-FC12-A1DD-C4F41CB85697}"/>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61DC0576-4BD5-D460-82FE-070DBB158DD9}"/>
              </a:ext>
            </a:extLst>
          </p:cNvPr>
          <p:cNvSpPr>
            <a:spLocks noGrp="1"/>
          </p:cNvSpPr>
          <p:nvPr>
            <p:ph type="subTitle" idx="1"/>
          </p:nvPr>
        </p:nvSpPr>
        <p:spPr/>
        <p:txBody>
          <a:bodyPr/>
          <a:lstStyle/>
          <a:p>
            <a:r>
              <a:rPr lang="en-US" dirty="0">
                <a:hlinkClick r:id="rId2"/>
              </a:rPr>
              <a:t>https://www.youtube.com/watch?v=ocnA58Vg-L0&amp;ab_channel=A.J.Merrick</a:t>
            </a:r>
            <a:r>
              <a:rPr lang="en-US" dirty="0"/>
              <a:t> </a:t>
            </a:r>
          </a:p>
        </p:txBody>
      </p:sp>
    </p:spTree>
    <p:extLst>
      <p:ext uri="{BB962C8B-B14F-4D97-AF65-F5344CB8AC3E}">
        <p14:creationId xmlns:p14="http://schemas.microsoft.com/office/powerpoint/2010/main" val="274389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D1E2-AB40-FC05-4130-1A6B42757464}"/>
              </a:ext>
            </a:extLst>
          </p:cNvPr>
          <p:cNvSpPr>
            <a:spLocks noGrp="1"/>
          </p:cNvSpPr>
          <p:nvPr>
            <p:ph type="title"/>
          </p:nvPr>
        </p:nvSpPr>
        <p:spPr>
          <a:xfrm>
            <a:off x="1097280" y="286603"/>
            <a:ext cx="10058400" cy="1450757"/>
          </a:xfrm>
        </p:spPr>
        <p:txBody>
          <a:bodyPr>
            <a:normAutofit/>
          </a:bodyPr>
          <a:lstStyle/>
          <a:p>
            <a:pPr algn="ctr"/>
            <a:r>
              <a:rPr lang="en-US" dirty="0"/>
              <a:t>Ancient Egypt – This week</a:t>
            </a:r>
          </a:p>
        </p:txBody>
      </p:sp>
      <p:graphicFrame>
        <p:nvGraphicFramePr>
          <p:cNvPr id="5" name="Content Placeholder 2">
            <a:extLst>
              <a:ext uri="{FF2B5EF4-FFF2-40B4-BE49-F238E27FC236}">
                <a16:creationId xmlns:a16="http://schemas.microsoft.com/office/drawing/2014/main" id="{6D805F3A-630E-9736-35A2-D1924DB476E5}"/>
              </a:ext>
            </a:extLst>
          </p:cNvPr>
          <p:cNvGraphicFramePr>
            <a:graphicFrameLocks noGrp="1"/>
          </p:cNvGraphicFramePr>
          <p:nvPr>
            <p:ph idx="1"/>
            <p:extLst>
              <p:ext uri="{D42A27DB-BD31-4B8C-83A1-F6EECF244321}">
                <p14:modId xmlns:p14="http://schemas.microsoft.com/office/powerpoint/2010/main" val="164317511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162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07E5B-3A10-EB71-E3EC-179342CF30AE}"/>
              </a:ext>
            </a:extLst>
          </p:cNvPr>
          <p:cNvSpPr>
            <a:spLocks noGrp="1"/>
          </p:cNvSpPr>
          <p:nvPr>
            <p:ph type="title"/>
          </p:nvPr>
        </p:nvSpPr>
        <p:spPr>
          <a:xfrm>
            <a:off x="250586" y="-220585"/>
            <a:ext cx="11789664" cy="4893491"/>
          </a:xfrm>
        </p:spPr>
        <p:txBody>
          <a:bodyPr vert="horz" lIns="91440" tIns="45720" rIns="91440" bIns="45720" rtlCol="0" anchor="b">
            <a:normAutofit/>
          </a:bodyPr>
          <a:lstStyle/>
          <a:p>
            <a:pPr algn="ctr"/>
            <a:r>
              <a:rPr lang="en-US" sz="2400" dirty="0">
                <a:solidFill>
                  <a:schemeClr val="tx1">
                    <a:lumMod val="85000"/>
                    <a:lumOff val="15000"/>
                  </a:schemeClr>
                </a:solidFill>
              </a:rPr>
              <a:t>During the New Kingdom period of Ancient Egypt (circa 1550–1070 BCE), the social and political structures were </a:t>
            </a:r>
            <a:r>
              <a:rPr lang="en-US" sz="2400" dirty="0" err="1">
                <a:solidFill>
                  <a:schemeClr val="tx1">
                    <a:lumMod val="85000"/>
                    <a:lumOff val="15000"/>
                  </a:schemeClr>
                </a:solidFill>
              </a:rPr>
              <a:t>characterised</a:t>
            </a:r>
            <a:r>
              <a:rPr lang="en-US" sz="2400" dirty="0">
                <a:solidFill>
                  <a:schemeClr val="tx1">
                    <a:lumMod val="85000"/>
                    <a:lumOff val="15000"/>
                  </a:schemeClr>
                </a:solidFill>
              </a:rPr>
              <a:t> by a </a:t>
            </a:r>
            <a:r>
              <a:rPr lang="en-US" sz="2400" b="1" i="1" u="sng" dirty="0">
                <a:solidFill>
                  <a:schemeClr val="accent6"/>
                </a:solidFill>
              </a:rPr>
              <a:t>hierarchical</a:t>
            </a:r>
            <a:r>
              <a:rPr lang="en-US" sz="2400" dirty="0">
                <a:solidFill>
                  <a:schemeClr val="tx1">
                    <a:lumMod val="85000"/>
                    <a:lumOff val="15000"/>
                  </a:schemeClr>
                </a:solidFill>
              </a:rPr>
              <a:t> and </a:t>
            </a:r>
            <a:r>
              <a:rPr lang="en-US" sz="2400" b="1" i="1" u="sng" dirty="0" err="1">
                <a:solidFill>
                  <a:schemeClr val="accent6"/>
                </a:solidFill>
              </a:rPr>
              <a:t>centralised</a:t>
            </a:r>
            <a:r>
              <a:rPr lang="en-US" sz="2400" dirty="0">
                <a:solidFill>
                  <a:schemeClr val="tx1">
                    <a:lumMod val="85000"/>
                    <a:lumOff val="15000"/>
                  </a:schemeClr>
                </a:solidFill>
              </a:rPr>
              <a:t> system. At the top was the </a:t>
            </a:r>
            <a:r>
              <a:rPr lang="en-US" sz="2400" b="1" i="1" u="sng" dirty="0">
                <a:solidFill>
                  <a:schemeClr val="accent6"/>
                </a:solidFill>
              </a:rPr>
              <a:t>pharaoh</a:t>
            </a:r>
            <a:r>
              <a:rPr lang="en-US" sz="2400" dirty="0">
                <a:solidFill>
                  <a:schemeClr val="tx1">
                    <a:lumMod val="85000"/>
                    <a:lumOff val="15000"/>
                  </a:schemeClr>
                </a:solidFill>
              </a:rPr>
              <a:t>, who was considered both a </a:t>
            </a:r>
            <a:r>
              <a:rPr lang="en-US" sz="2400" b="1" i="1" u="sng" dirty="0">
                <a:solidFill>
                  <a:schemeClr val="accent6"/>
                </a:solidFill>
              </a:rPr>
              <a:t>divine ruler and the supreme political authority </a:t>
            </a:r>
            <a:r>
              <a:rPr lang="en-US" sz="2400" dirty="0">
                <a:solidFill>
                  <a:schemeClr val="tx1">
                    <a:lumMod val="85000"/>
                    <a:lumOff val="15000"/>
                  </a:schemeClr>
                </a:solidFill>
              </a:rPr>
              <a:t>responsible for maintaining</a:t>
            </a:r>
            <a:r>
              <a:rPr lang="en-US" sz="2400" b="1" i="1" u="sng" dirty="0">
                <a:solidFill>
                  <a:schemeClr val="accent6"/>
                </a:solidFill>
              </a:rPr>
              <a:t> </a:t>
            </a:r>
            <a:r>
              <a:rPr lang="en-US" sz="2400" b="1" i="1" u="sng" dirty="0" err="1">
                <a:solidFill>
                  <a:schemeClr val="accent6"/>
                </a:solidFill>
              </a:rPr>
              <a:t>Ma'at</a:t>
            </a:r>
            <a:r>
              <a:rPr lang="en-US" sz="2400" b="1" i="1" u="sng" dirty="0">
                <a:solidFill>
                  <a:schemeClr val="accent6"/>
                </a:solidFill>
              </a:rPr>
              <a:t> </a:t>
            </a:r>
            <a:r>
              <a:rPr lang="en-US" sz="2400" dirty="0">
                <a:solidFill>
                  <a:schemeClr val="tx1">
                    <a:lumMod val="85000"/>
                    <a:lumOff val="15000"/>
                  </a:schemeClr>
                </a:solidFill>
              </a:rPr>
              <a:t>(order, justice, and harmony). </a:t>
            </a:r>
            <a:br>
              <a:rPr lang="en-US" sz="2400" dirty="0">
                <a:solidFill>
                  <a:schemeClr val="tx1">
                    <a:lumMod val="85000"/>
                    <a:lumOff val="15000"/>
                  </a:schemeClr>
                </a:solidFill>
              </a:rPr>
            </a:br>
            <a:br>
              <a:rPr lang="en-US" sz="2400" dirty="0">
                <a:solidFill>
                  <a:schemeClr val="tx1">
                    <a:lumMod val="85000"/>
                    <a:lumOff val="15000"/>
                  </a:schemeClr>
                </a:solidFill>
              </a:rPr>
            </a:br>
            <a:r>
              <a:rPr lang="en-US" sz="2400" dirty="0">
                <a:solidFill>
                  <a:schemeClr val="tx1">
                    <a:lumMod val="85000"/>
                    <a:lumOff val="15000"/>
                  </a:schemeClr>
                </a:solidFill>
              </a:rPr>
              <a:t>The pharaoh was supported by high-ranking officials, including the </a:t>
            </a:r>
            <a:r>
              <a:rPr lang="en-US" sz="2400" b="1" i="1" u="sng" dirty="0">
                <a:solidFill>
                  <a:schemeClr val="accent6"/>
                </a:solidFill>
              </a:rPr>
              <a:t>vizier</a:t>
            </a:r>
            <a:r>
              <a:rPr lang="en-US" sz="2400" dirty="0">
                <a:solidFill>
                  <a:schemeClr val="tx1">
                    <a:lumMod val="85000"/>
                    <a:lumOff val="15000"/>
                  </a:schemeClr>
                </a:solidFill>
              </a:rPr>
              <a:t>, who managed the administration, and a class of </a:t>
            </a:r>
            <a:r>
              <a:rPr lang="en-US" sz="2400" b="1" i="1" u="sng" dirty="0">
                <a:solidFill>
                  <a:schemeClr val="accent6"/>
                </a:solidFill>
              </a:rPr>
              <a:t>nobles and priests </a:t>
            </a:r>
            <a:r>
              <a:rPr lang="en-US" sz="2400" dirty="0">
                <a:solidFill>
                  <a:schemeClr val="tx1">
                    <a:lumMod val="85000"/>
                    <a:lumOff val="15000"/>
                  </a:schemeClr>
                </a:solidFill>
              </a:rPr>
              <a:t>who held significant power and land. </a:t>
            </a:r>
            <a:r>
              <a:rPr lang="en-US" sz="2400" b="1" i="1" u="sng" dirty="0">
                <a:solidFill>
                  <a:schemeClr val="accent6"/>
                </a:solidFill>
              </a:rPr>
              <a:t>Scribes</a:t>
            </a:r>
            <a:r>
              <a:rPr lang="en-US" sz="2400" dirty="0">
                <a:solidFill>
                  <a:schemeClr val="tx1">
                    <a:lumMod val="85000"/>
                    <a:lumOff val="15000"/>
                  </a:schemeClr>
                </a:solidFill>
              </a:rPr>
              <a:t> and </a:t>
            </a:r>
            <a:r>
              <a:rPr lang="en-US" sz="2400" b="1" i="1" u="sng" dirty="0">
                <a:solidFill>
                  <a:schemeClr val="accent6"/>
                </a:solidFill>
              </a:rPr>
              <a:t>artisans</a:t>
            </a:r>
            <a:r>
              <a:rPr lang="en-US" sz="2400" dirty="0">
                <a:solidFill>
                  <a:schemeClr val="tx1">
                    <a:lumMod val="85000"/>
                    <a:lumOff val="15000"/>
                  </a:schemeClr>
                </a:solidFill>
              </a:rPr>
              <a:t> played vital roles in record-keeping and the creation of cultural artefacts, while the majority of the population consisted of </a:t>
            </a:r>
            <a:r>
              <a:rPr lang="en-US" sz="2400" b="1" i="1" u="sng" dirty="0">
                <a:solidFill>
                  <a:schemeClr val="accent6"/>
                </a:solidFill>
              </a:rPr>
              <a:t>commoners and farmers </a:t>
            </a:r>
            <a:r>
              <a:rPr lang="en-US" sz="2400" dirty="0">
                <a:solidFill>
                  <a:schemeClr val="tx1">
                    <a:lumMod val="85000"/>
                    <a:lumOff val="15000"/>
                  </a:schemeClr>
                </a:solidFill>
              </a:rPr>
              <a:t>who produced food and paid taxes in labour and produce. </a:t>
            </a:r>
            <a:br>
              <a:rPr lang="en-US" sz="2400" dirty="0">
                <a:solidFill>
                  <a:schemeClr val="tx1">
                    <a:lumMod val="85000"/>
                    <a:lumOff val="15000"/>
                  </a:schemeClr>
                </a:solidFill>
              </a:rPr>
            </a:br>
            <a:br>
              <a:rPr lang="en-US" sz="2400" dirty="0">
                <a:solidFill>
                  <a:schemeClr val="tx1">
                    <a:lumMod val="85000"/>
                    <a:lumOff val="15000"/>
                  </a:schemeClr>
                </a:solidFill>
              </a:rPr>
            </a:br>
            <a:r>
              <a:rPr lang="en-US" sz="2400" dirty="0">
                <a:solidFill>
                  <a:schemeClr val="tx1">
                    <a:lumMod val="85000"/>
                    <a:lumOff val="15000"/>
                  </a:schemeClr>
                </a:solidFill>
              </a:rPr>
              <a:t>Although </a:t>
            </a:r>
            <a:r>
              <a:rPr lang="en-US" sz="2400" b="1" i="1" u="sng" dirty="0">
                <a:solidFill>
                  <a:schemeClr val="accent6"/>
                </a:solidFill>
              </a:rPr>
              <a:t>slaves</a:t>
            </a:r>
            <a:r>
              <a:rPr lang="en-US" sz="2400" dirty="0">
                <a:solidFill>
                  <a:schemeClr val="tx1">
                    <a:lumMod val="85000"/>
                    <a:lumOff val="15000"/>
                  </a:schemeClr>
                </a:solidFill>
              </a:rPr>
              <a:t> existed, they were not as central to the economy as in other ancient </a:t>
            </a:r>
            <a:r>
              <a:rPr lang="en-US" sz="2400" dirty="0" err="1">
                <a:solidFill>
                  <a:schemeClr val="tx1">
                    <a:lumMod val="85000"/>
                    <a:lumOff val="15000"/>
                  </a:schemeClr>
                </a:solidFill>
              </a:rPr>
              <a:t>civilisations</a:t>
            </a:r>
            <a:r>
              <a:rPr lang="en-US" sz="2400" dirty="0">
                <a:solidFill>
                  <a:schemeClr val="tx1">
                    <a:lumMod val="85000"/>
                    <a:lumOff val="15000"/>
                  </a:schemeClr>
                </a:solidFill>
              </a:rPr>
              <a:t>. This intricate system of social stratification and governance allowed the New Kingdom to achieve remarkable </a:t>
            </a:r>
            <a:r>
              <a:rPr lang="en-US" sz="2400" b="1" i="1" u="sng" dirty="0">
                <a:solidFill>
                  <a:schemeClr val="accent6"/>
                </a:solidFill>
              </a:rPr>
              <a:t>political stability and cultural prosperity.</a:t>
            </a: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6260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0B7D-F0D5-1A6E-46FF-1107E4ED3ACB}"/>
              </a:ext>
            </a:extLst>
          </p:cNvPr>
          <p:cNvSpPr>
            <a:spLocks noGrp="1"/>
          </p:cNvSpPr>
          <p:nvPr>
            <p:ph type="title"/>
          </p:nvPr>
        </p:nvSpPr>
        <p:spPr/>
        <p:txBody>
          <a:bodyPr/>
          <a:lstStyle/>
          <a:p>
            <a:r>
              <a:rPr lang="en-US" dirty="0" err="1"/>
              <a:t>Ma’at</a:t>
            </a:r>
            <a:endParaRPr lang="en-US" dirty="0"/>
          </a:p>
        </p:txBody>
      </p:sp>
      <p:sp>
        <p:nvSpPr>
          <p:cNvPr id="5" name="Rectangle 2">
            <a:extLst>
              <a:ext uri="{FF2B5EF4-FFF2-40B4-BE49-F238E27FC236}">
                <a16:creationId xmlns:a16="http://schemas.microsoft.com/office/drawing/2014/main" id="{97D7794C-12D3-E004-18E4-A56D9CA7B50F}"/>
              </a:ext>
            </a:extLst>
          </p:cNvPr>
          <p:cNvSpPr>
            <a:spLocks noGrp="1" noChangeArrowheads="1"/>
          </p:cNvSpPr>
          <p:nvPr>
            <p:ph idx="1"/>
          </p:nvPr>
        </p:nvSpPr>
        <p:spPr bwMode="auto">
          <a:xfrm>
            <a:off x="1267400" y="1907524"/>
            <a:ext cx="462617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AU" sz="2200" dirty="0">
                <a:solidFill>
                  <a:schemeClr val="tx1"/>
                </a:solidFill>
                <a:highlight>
                  <a:srgbClr val="FFFFFF"/>
                </a:highlight>
                <a:latin typeface="Arial" panose="020B0604020202020204" pitchFamily="34" charset="0"/>
                <a:cs typeface="Arial" panose="020B0604020202020204" pitchFamily="34" charset="0"/>
              </a:rPr>
              <a:t>T</a:t>
            </a:r>
            <a:r>
              <a:rPr lang="en-AU" sz="2200" b="0" i="0" dirty="0">
                <a:solidFill>
                  <a:schemeClr val="tx1"/>
                </a:solidFill>
                <a:effectLst/>
                <a:highlight>
                  <a:srgbClr val="FFFFFF"/>
                </a:highlight>
                <a:latin typeface="Arial" panose="020B0604020202020204" pitchFamily="34" charset="0"/>
                <a:cs typeface="Arial" panose="020B0604020202020204" pitchFamily="34" charset="0"/>
              </a:rPr>
              <a:t>he </a:t>
            </a:r>
            <a:r>
              <a:rPr lang="en-AU" sz="2200" b="1" i="1" dirty="0">
                <a:solidFill>
                  <a:schemeClr val="accent6"/>
                </a:solidFill>
                <a:effectLst/>
                <a:highlight>
                  <a:srgbClr val="FFFFFF"/>
                </a:highlight>
                <a:latin typeface="Arial" panose="020B0604020202020204" pitchFamily="34" charset="0"/>
                <a:cs typeface="Arial" panose="020B0604020202020204" pitchFamily="34" charset="0"/>
              </a:rPr>
              <a:t>personification</a:t>
            </a:r>
            <a:r>
              <a:rPr lang="en-AU" sz="2200" b="0" i="0" dirty="0">
                <a:solidFill>
                  <a:schemeClr val="tx1"/>
                </a:solidFill>
                <a:effectLst/>
                <a:highlight>
                  <a:srgbClr val="FFFFFF"/>
                </a:highlight>
                <a:latin typeface="Arial" panose="020B0604020202020204" pitchFamily="34" charset="0"/>
                <a:cs typeface="Arial" panose="020B0604020202020204" pitchFamily="34" charset="0"/>
              </a:rPr>
              <a:t> of truth, justice, and the cosmic order. </a:t>
            </a:r>
          </a:p>
          <a:p>
            <a:pPr marL="0" marR="0" lvl="0" indent="0" algn="ctr" defTabSz="914400" rtl="0" eaLnBrk="0" fontAlgn="base" latinLnBrk="0" hangingPunct="0">
              <a:lnSpc>
                <a:spcPct val="100000"/>
              </a:lnSpc>
              <a:spcBef>
                <a:spcPct val="0"/>
              </a:spcBef>
              <a:spcAft>
                <a:spcPct val="0"/>
              </a:spcAft>
              <a:buClrTx/>
              <a:buSzTx/>
              <a:buFontTx/>
              <a:buNone/>
              <a:tabLst/>
            </a:pPr>
            <a:endParaRPr lang="en-AU" sz="2200" dirty="0">
              <a:solidFill>
                <a:schemeClr val="tx1"/>
              </a:solidFill>
              <a:highlight>
                <a:srgbClr val="FFFFFF"/>
              </a:highligh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AU" sz="2200" b="0" i="0" dirty="0">
                <a:solidFill>
                  <a:schemeClr val="tx1"/>
                </a:solidFill>
                <a:effectLst/>
                <a:highlight>
                  <a:srgbClr val="FFFFFF"/>
                </a:highlight>
                <a:latin typeface="Arial" panose="020B0604020202020204" pitchFamily="34" charset="0"/>
                <a:cs typeface="Arial" panose="020B0604020202020204" pitchFamily="34" charset="0"/>
              </a:rPr>
              <a:t>In its abstract sense, </a:t>
            </a:r>
            <a:r>
              <a:rPr lang="en-AU" sz="2200" b="0" i="1" dirty="0">
                <a:solidFill>
                  <a:schemeClr val="tx1"/>
                </a:solidFill>
                <a:effectLst/>
                <a:highlight>
                  <a:srgbClr val="FFFFFF"/>
                </a:highlight>
                <a:latin typeface="Arial" panose="020B0604020202020204" pitchFamily="34" charset="0"/>
                <a:cs typeface="Arial" panose="020B0604020202020204" pitchFamily="34" charset="0"/>
              </a:rPr>
              <a:t>maat</a:t>
            </a:r>
            <a:r>
              <a:rPr lang="en-AU" sz="2200" b="0" i="0" dirty="0">
                <a:solidFill>
                  <a:schemeClr val="tx1"/>
                </a:solidFill>
                <a:effectLst/>
                <a:highlight>
                  <a:srgbClr val="FFFFFF"/>
                </a:highlight>
                <a:latin typeface="Arial" panose="020B0604020202020204" pitchFamily="34" charset="0"/>
                <a:cs typeface="Arial" panose="020B0604020202020204" pitchFamily="34" charset="0"/>
              </a:rPr>
              <a:t> was the </a:t>
            </a:r>
            <a:r>
              <a:rPr lang="en-AU" sz="2200" b="1" i="1" dirty="0">
                <a:solidFill>
                  <a:schemeClr val="accent6"/>
                </a:solidFill>
                <a:effectLst/>
                <a:highlight>
                  <a:srgbClr val="FFFFFF"/>
                </a:highlight>
                <a:latin typeface="Arial" panose="020B0604020202020204" pitchFamily="34" charset="0"/>
                <a:cs typeface="Arial" panose="020B0604020202020204" pitchFamily="34" charset="0"/>
              </a:rPr>
              <a:t>divine order</a:t>
            </a:r>
            <a:r>
              <a:rPr lang="en-AU" sz="2200" b="0" i="0" dirty="0">
                <a:solidFill>
                  <a:schemeClr val="tx1"/>
                </a:solidFill>
                <a:effectLst/>
                <a:highlight>
                  <a:srgbClr val="FFFFFF"/>
                </a:highlight>
                <a:latin typeface="Arial" panose="020B0604020202020204" pitchFamily="34" charset="0"/>
                <a:cs typeface="Arial" panose="020B0604020202020204" pitchFamily="34" charset="0"/>
              </a:rPr>
              <a:t> established at creation and reaffirmed at the accession of each new king of Egypt</a:t>
            </a:r>
            <a:endParaRPr kumimoji="0" lang="en-US" altLang="en-US" sz="2200" b="0" i="0"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0" i="0"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49B4D70E-C8E1-6D36-73B8-B4BB82EEDA4A}"/>
              </a:ext>
            </a:extLst>
          </p:cNvPr>
          <p:cNvCxnSpPr/>
          <p:nvPr/>
        </p:nvCxnSpPr>
        <p:spPr>
          <a:xfrm>
            <a:off x="6096000" y="1978795"/>
            <a:ext cx="0" cy="290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3EB03F-1735-6B92-745C-FC7F2A472818}"/>
              </a:ext>
            </a:extLst>
          </p:cNvPr>
          <p:cNvCxnSpPr>
            <a:cxnSpLocks/>
          </p:cNvCxnSpPr>
          <p:nvPr/>
        </p:nvCxnSpPr>
        <p:spPr>
          <a:xfrm flipH="1">
            <a:off x="1267400" y="5156791"/>
            <a:ext cx="1021576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66D53D-9173-66DD-A387-51CCA1685168}"/>
              </a:ext>
            </a:extLst>
          </p:cNvPr>
          <p:cNvSpPr txBox="1"/>
          <p:nvPr/>
        </p:nvSpPr>
        <p:spPr>
          <a:xfrm>
            <a:off x="9983972" y="127591"/>
            <a:ext cx="1935126" cy="369332"/>
          </a:xfrm>
          <a:prstGeom prst="rect">
            <a:avLst/>
          </a:prstGeom>
          <a:noFill/>
        </p:spPr>
        <p:txBody>
          <a:bodyPr wrap="square" rtlCol="0">
            <a:spAutoFit/>
          </a:bodyPr>
          <a:lstStyle/>
          <a:p>
            <a:pPr algn="r"/>
            <a:r>
              <a:rPr lang="en-US" b="1" i="1" dirty="0">
                <a:solidFill>
                  <a:schemeClr val="accent1">
                    <a:lumMod val="75000"/>
                  </a:schemeClr>
                </a:solidFill>
              </a:rPr>
              <a:t>KEY TERM</a:t>
            </a:r>
          </a:p>
        </p:txBody>
      </p:sp>
      <p:sp>
        <p:nvSpPr>
          <p:cNvPr id="11" name="TextBox 10">
            <a:extLst>
              <a:ext uri="{FF2B5EF4-FFF2-40B4-BE49-F238E27FC236}">
                <a16:creationId xmlns:a16="http://schemas.microsoft.com/office/drawing/2014/main" id="{808AE596-6976-061E-F3E5-F604A21CD4B0}"/>
              </a:ext>
            </a:extLst>
          </p:cNvPr>
          <p:cNvSpPr txBox="1"/>
          <p:nvPr/>
        </p:nvSpPr>
        <p:spPr>
          <a:xfrm>
            <a:off x="1267400" y="5268755"/>
            <a:ext cx="10215762" cy="36933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AU" sz="1800" b="1" i="1" dirty="0">
                <a:solidFill>
                  <a:schemeClr val="tx1"/>
                </a:solidFill>
                <a:effectLst/>
                <a:highlight>
                  <a:srgbClr val="FFFFFF"/>
                </a:highlight>
                <a:latin typeface="Arial" panose="020B0604020202020204" pitchFamily="34" charset="0"/>
                <a:cs typeface="Arial" panose="020B0604020202020204" pitchFamily="34" charset="0"/>
              </a:rPr>
              <a:t>The daughter of the sun god Re, she was associated with Thoth, god of wisdom.</a:t>
            </a:r>
            <a:endParaRPr lang="en-US" sz="1800" b="1" i="1" dirty="0">
              <a:solidFill>
                <a:schemeClr val="tx1"/>
              </a:solidFill>
              <a:highlight>
                <a:srgbClr val="FFFFFF"/>
              </a:highlight>
              <a:latin typeface="Arial" panose="020B0604020202020204" pitchFamily="34" charset="0"/>
              <a:cs typeface="Arial" panose="020B0604020202020204" pitchFamily="34" charset="0"/>
            </a:endParaRPr>
          </a:p>
        </p:txBody>
      </p:sp>
      <p:pic>
        <p:nvPicPr>
          <p:cNvPr id="2050" name="Picture 2" descr="Maat - Wikipedia">
            <a:extLst>
              <a:ext uri="{FF2B5EF4-FFF2-40B4-BE49-F238E27FC236}">
                <a16:creationId xmlns:a16="http://schemas.microsoft.com/office/drawing/2014/main" id="{72C6C1C0-94D6-07A5-F725-2A7C6D79D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613" y="2033989"/>
            <a:ext cx="2794000"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11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0B7D-F0D5-1A6E-46FF-1107E4ED3ACB}"/>
              </a:ext>
            </a:extLst>
          </p:cNvPr>
          <p:cNvSpPr>
            <a:spLocks noGrp="1"/>
          </p:cNvSpPr>
          <p:nvPr>
            <p:ph type="title"/>
          </p:nvPr>
        </p:nvSpPr>
        <p:spPr/>
        <p:txBody>
          <a:bodyPr/>
          <a:lstStyle/>
          <a:p>
            <a:r>
              <a:rPr lang="en-US" dirty="0"/>
              <a:t>Pharaoh</a:t>
            </a:r>
          </a:p>
        </p:txBody>
      </p:sp>
      <p:sp>
        <p:nvSpPr>
          <p:cNvPr id="5" name="Rectangle 2">
            <a:extLst>
              <a:ext uri="{FF2B5EF4-FFF2-40B4-BE49-F238E27FC236}">
                <a16:creationId xmlns:a16="http://schemas.microsoft.com/office/drawing/2014/main" id="{97D7794C-12D3-E004-18E4-A56D9CA7B50F}"/>
              </a:ext>
            </a:extLst>
          </p:cNvPr>
          <p:cNvSpPr>
            <a:spLocks noGrp="1" noChangeArrowheads="1"/>
          </p:cNvSpPr>
          <p:nvPr>
            <p:ph idx="1"/>
          </p:nvPr>
        </p:nvSpPr>
        <p:spPr bwMode="auto">
          <a:xfrm>
            <a:off x="1267400" y="1905506"/>
            <a:ext cx="454860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AU" sz="2400" dirty="0">
                <a:solidFill>
                  <a:srgbClr val="202124"/>
                </a:solidFill>
                <a:highlight>
                  <a:srgbClr val="FFFFFF"/>
                </a:highlight>
                <a:latin typeface="Google Sans"/>
              </a:rPr>
              <a:t>A</a:t>
            </a:r>
            <a:r>
              <a:rPr lang="en-AU" sz="2400" b="0" i="0" dirty="0">
                <a:solidFill>
                  <a:srgbClr val="202124"/>
                </a:solidFill>
                <a:effectLst/>
                <a:highlight>
                  <a:srgbClr val="FFFFFF"/>
                </a:highlight>
                <a:latin typeface="Google Sans"/>
              </a:rPr>
              <a:t>ncient Egyptian rulers, and </a:t>
            </a:r>
            <a:r>
              <a:rPr lang="en-AU" sz="2400" b="0" i="0" dirty="0">
                <a:solidFill>
                  <a:srgbClr val="040C28"/>
                </a:solidFill>
                <a:effectLst/>
                <a:latin typeface="Google Sans"/>
              </a:rPr>
              <a:t>pharaohs were </a:t>
            </a:r>
            <a:r>
              <a:rPr lang="en-AU" sz="2400" b="1" i="1" dirty="0">
                <a:solidFill>
                  <a:schemeClr val="accent6"/>
                </a:solidFill>
                <a:effectLst/>
                <a:latin typeface="Google Sans"/>
              </a:rPr>
              <a:t>both the heads of state and the religious leaders of their people</a:t>
            </a:r>
            <a:r>
              <a:rPr lang="en-AU" sz="2400" b="0" i="0" dirty="0">
                <a:solidFill>
                  <a:srgbClr val="202124"/>
                </a:solidFill>
                <a:effectLst/>
                <a:highlight>
                  <a:srgbClr val="FFFFFF"/>
                </a:highlight>
                <a:latin typeface="Google Sans"/>
              </a:rPr>
              <a:t>. </a:t>
            </a:r>
          </a:p>
          <a:p>
            <a:pPr marL="0" marR="0" lvl="0" indent="0" algn="ctr" defTabSz="914400" rtl="0" eaLnBrk="0" fontAlgn="base" latinLnBrk="0" hangingPunct="0">
              <a:lnSpc>
                <a:spcPct val="100000"/>
              </a:lnSpc>
              <a:spcBef>
                <a:spcPct val="0"/>
              </a:spcBef>
              <a:spcAft>
                <a:spcPct val="0"/>
              </a:spcAft>
              <a:buClrTx/>
              <a:buSzTx/>
              <a:buFontTx/>
              <a:buNone/>
              <a:tabLst/>
            </a:pPr>
            <a:endParaRPr lang="en-AU" sz="2400" dirty="0">
              <a:solidFill>
                <a:srgbClr val="202124"/>
              </a:solidFill>
              <a:highlight>
                <a:srgbClr val="FFFFFF"/>
              </a:highlight>
              <a:latin typeface="Google Sans"/>
            </a:endParaRPr>
          </a:p>
          <a:p>
            <a:pPr marL="0" marR="0" lvl="0" indent="0" algn="ctr" defTabSz="914400" rtl="0" eaLnBrk="0" fontAlgn="base" latinLnBrk="0" hangingPunct="0">
              <a:lnSpc>
                <a:spcPct val="100000"/>
              </a:lnSpc>
              <a:spcBef>
                <a:spcPct val="0"/>
              </a:spcBef>
              <a:spcAft>
                <a:spcPct val="0"/>
              </a:spcAft>
              <a:buClrTx/>
              <a:buSzTx/>
              <a:buFontTx/>
              <a:buNone/>
              <a:tabLst/>
            </a:pPr>
            <a:r>
              <a:rPr lang="en-AU" sz="2400" b="0" i="0" dirty="0">
                <a:solidFill>
                  <a:srgbClr val="202124"/>
                </a:solidFill>
                <a:effectLst/>
                <a:highlight>
                  <a:srgbClr val="FFFFFF"/>
                </a:highlight>
                <a:latin typeface="Google Sans"/>
              </a:rPr>
              <a:t>The word “pharaoh” means </a:t>
            </a:r>
            <a:br>
              <a:rPr lang="en-AU" sz="2400" b="0" i="0" dirty="0">
                <a:solidFill>
                  <a:srgbClr val="202124"/>
                </a:solidFill>
                <a:effectLst/>
                <a:highlight>
                  <a:srgbClr val="FFFFFF"/>
                </a:highlight>
                <a:latin typeface="Google Sans"/>
              </a:rPr>
            </a:br>
            <a:r>
              <a:rPr lang="en-AU" sz="2400" b="0" i="0" dirty="0">
                <a:solidFill>
                  <a:srgbClr val="202124"/>
                </a:solidFill>
                <a:effectLst/>
                <a:highlight>
                  <a:srgbClr val="FFFFFF"/>
                </a:highlight>
                <a:latin typeface="Google Sans"/>
              </a:rPr>
              <a:t>“</a:t>
            </a:r>
            <a:r>
              <a:rPr lang="en-AU" sz="2400" b="1" i="1" dirty="0">
                <a:solidFill>
                  <a:schemeClr val="accent6"/>
                </a:solidFill>
                <a:effectLst/>
                <a:highlight>
                  <a:srgbClr val="FFFFFF"/>
                </a:highlight>
                <a:latin typeface="Google Sans"/>
              </a:rPr>
              <a:t>Great House</a:t>
            </a:r>
            <a:r>
              <a:rPr lang="en-AU" sz="2400" b="0" i="0" dirty="0">
                <a:solidFill>
                  <a:srgbClr val="202124"/>
                </a:solidFill>
                <a:effectLst/>
                <a:highlight>
                  <a:srgbClr val="FFFFFF"/>
                </a:highlight>
                <a:latin typeface="Google Sans"/>
              </a:rPr>
              <a:t>,” a reference to the palace where the pharaoh resides.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4" name="Straight Connector 3">
            <a:extLst>
              <a:ext uri="{FF2B5EF4-FFF2-40B4-BE49-F238E27FC236}">
                <a16:creationId xmlns:a16="http://schemas.microsoft.com/office/drawing/2014/main" id="{49B4D70E-C8E1-6D36-73B8-B4BB82EEDA4A}"/>
              </a:ext>
            </a:extLst>
          </p:cNvPr>
          <p:cNvCxnSpPr/>
          <p:nvPr/>
        </p:nvCxnSpPr>
        <p:spPr>
          <a:xfrm>
            <a:off x="6096000" y="1978795"/>
            <a:ext cx="0" cy="290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3EB03F-1735-6B92-745C-FC7F2A472818}"/>
              </a:ext>
            </a:extLst>
          </p:cNvPr>
          <p:cNvCxnSpPr>
            <a:cxnSpLocks/>
          </p:cNvCxnSpPr>
          <p:nvPr/>
        </p:nvCxnSpPr>
        <p:spPr>
          <a:xfrm flipH="1">
            <a:off x="1267400" y="5156791"/>
            <a:ext cx="1021576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66D53D-9173-66DD-A387-51CCA1685168}"/>
              </a:ext>
            </a:extLst>
          </p:cNvPr>
          <p:cNvSpPr txBox="1"/>
          <p:nvPr/>
        </p:nvSpPr>
        <p:spPr>
          <a:xfrm>
            <a:off x="9983972" y="127591"/>
            <a:ext cx="1935126" cy="369332"/>
          </a:xfrm>
          <a:prstGeom prst="rect">
            <a:avLst/>
          </a:prstGeom>
          <a:noFill/>
        </p:spPr>
        <p:txBody>
          <a:bodyPr wrap="square" rtlCol="0">
            <a:spAutoFit/>
          </a:bodyPr>
          <a:lstStyle/>
          <a:p>
            <a:pPr algn="r"/>
            <a:r>
              <a:rPr lang="en-US" b="1" i="1" dirty="0">
                <a:solidFill>
                  <a:schemeClr val="accent1">
                    <a:lumMod val="75000"/>
                  </a:schemeClr>
                </a:solidFill>
              </a:rPr>
              <a:t>KEY TERM</a:t>
            </a:r>
          </a:p>
        </p:txBody>
      </p:sp>
      <p:sp>
        <p:nvSpPr>
          <p:cNvPr id="11" name="TextBox 10">
            <a:extLst>
              <a:ext uri="{FF2B5EF4-FFF2-40B4-BE49-F238E27FC236}">
                <a16:creationId xmlns:a16="http://schemas.microsoft.com/office/drawing/2014/main" id="{808AE596-6976-061E-F3E5-F604A21CD4B0}"/>
              </a:ext>
            </a:extLst>
          </p:cNvPr>
          <p:cNvSpPr txBox="1"/>
          <p:nvPr/>
        </p:nvSpPr>
        <p:spPr>
          <a:xfrm>
            <a:off x="3019647" y="5337544"/>
            <a:ext cx="6018027" cy="369332"/>
          </a:xfrm>
          <a:prstGeom prst="rect">
            <a:avLst/>
          </a:prstGeom>
          <a:noFill/>
        </p:spPr>
        <p:txBody>
          <a:bodyPr wrap="square" rtlCol="0">
            <a:spAutoFit/>
          </a:bodyPr>
          <a:lstStyle/>
          <a:p>
            <a:pPr algn="ctr"/>
            <a:r>
              <a:rPr lang="en-US" b="1" i="1" dirty="0"/>
              <a:t>What famous Pharaoh’s do you already know of?</a:t>
            </a:r>
          </a:p>
        </p:txBody>
      </p:sp>
      <p:pic>
        <p:nvPicPr>
          <p:cNvPr id="1026" name="Picture 2" descr="Pharaohs of Ancient Egypt | Pharaoh.se">
            <a:extLst>
              <a:ext uri="{FF2B5EF4-FFF2-40B4-BE49-F238E27FC236}">
                <a16:creationId xmlns:a16="http://schemas.microsoft.com/office/drawing/2014/main" id="{2D640FFC-FC4E-8376-2922-00A2EFD5C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0" y="1847985"/>
            <a:ext cx="3097512" cy="319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25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9ABE-AEB3-DA17-EE17-618B603373CE}"/>
              </a:ext>
            </a:extLst>
          </p:cNvPr>
          <p:cNvSpPr>
            <a:spLocks noGrp="1"/>
          </p:cNvSpPr>
          <p:nvPr>
            <p:ph type="title"/>
          </p:nvPr>
        </p:nvSpPr>
        <p:spPr/>
        <p:txBody>
          <a:bodyPr/>
          <a:lstStyle/>
          <a:p>
            <a:pPr algn="ctr"/>
            <a:r>
              <a:rPr lang="en-US" dirty="0"/>
              <a:t>ACTIVITY – Egyptian Social Hierarchy</a:t>
            </a:r>
          </a:p>
        </p:txBody>
      </p:sp>
      <p:graphicFrame>
        <p:nvGraphicFramePr>
          <p:cNvPr id="5" name="Content Placeholder 2">
            <a:extLst>
              <a:ext uri="{FF2B5EF4-FFF2-40B4-BE49-F238E27FC236}">
                <a16:creationId xmlns:a16="http://schemas.microsoft.com/office/drawing/2014/main" id="{38D61728-692F-84EB-2834-A92B98F3F9AE}"/>
              </a:ext>
            </a:extLst>
          </p:cNvPr>
          <p:cNvGraphicFramePr>
            <a:graphicFrameLocks noGrp="1"/>
          </p:cNvGraphicFramePr>
          <p:nvPr>
            <p:ph idx="1"/>
            <p:extLst>
              <p:ext uri="{D42A27DB-BD31-4B8C-83A1-F6EECF244321}">
                <p14:modId xmlns:p14="http://schemas.microsoft.com/office/powerpoint/2010/main" val="142900086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355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Pharaoh</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kept life in balance </a:t>
            </a:r>
          </a:p>
          <a:p>
            <a:pPr>
              <a:buFont typeface="Arial" panose="020B0604020202020204" pitchFamily="34" charset="0"/>
              <a:buChar char="•"/>
            </a:pPr>
            <a:r>
              <a:rPr lang="en-US" sz="3200" dirty="0"/>
              <a:t> was considered a god-king</a:t>
            </a:r>
          </a:p>
          <a:p>
            <a:pPr>
              <a:buFont typeface="Arial" panose="020B0604020202020204" pitchFamily="34" charset="0"/>
              <a:buChar char="•"/>
            </a:pPr>
            <a:r>
              <a:rPr lang="en-US" sz="3200" dirty="0"/>
              <a:t> had great wealth</a:t>
            </a:r>
          </a:p>
          <a:p>
            <a:pPr>
              <a:buFont typeface="Arial" panose="020B0604020202020204" pitchFamily="34" charset="0"/>
              <a:buChar char="•"/>
            </a:pPr>
            <a:r>
              <a:rPr lang="en-US" sz="3200" dirty="0"/>
              <a:t> was the highest priest in the land</a:t>
            </a:r>
          </a:p>
        </p:txBody>
      </p:sp>
      <p:pic>
        <p:nvPicPr>
          <p:cNvPr id="5" name="Picture 4">
            <a:extLst>
              <a:ext uri="{FF2B5EF4-FFF2-40B4-BE49-F238E27FC236}">
                <a16:creationId xmlns:a16="http://schemas.microsoft.com/office/drawing/2014/main" id="{68BF0E6C-1645-F1CC-0E67-9697D0A03CF7}"/>
              </a:ext>
            </a:extLst>
          </p:cNvPr>
          <p:cNvPicPr>
            <a:picLocks noChangeAspect="1"/>
          </p:cNvPicPr>
          <p:nvPr/>
        </p:nvPicPr>
        <p:blipFill>
          <a:blip r:embed="rId2"/>
          <a:stretch>
            <a:fillRect/>
          </a:stretch>
        </p:blipFill>
        <p:spPr>
          <a:xfrm>
            <a:off x="10784137" y="98084"/>
            <a:ext cx="1241876" cy="1639276"/>
          </a:xfrm>
          <a:prstGeom prst="rect">
            <a:avLst/>
          </a:prstGeom>
        </p:spPr>
      </p:pic>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3"/>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8908192" y="3226171"/>
            <a:ext cx="390144" cy="40565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34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179-12EB-110D-2A12-FC81E14F9589}"/>
              </a:ext>
            </a:extLst>
          </p:cNvPr>
          <p:cNvSpPr>
            <a:spLocks noGrp="1"/>
          </p:cNvSpPr>
          <p:nvPr>
            <p:ph type="title"/>
          </p:nvPr>
        </p:nvSpPr>
        <p:spPr/>
        <p:txBody>
          <a:bodyPr/>
          <a:lstStyle/>
          <a:p>
            <a:r>
              <a:rPr lang="en-US" dirty="0"/>
              <a:t>Vizier</a:t>
            </a:r>
          </a:p>
        </p:txBody>
      </p:sp>
      <p:sp>
        <p:nvSpPr>
          <p:cNvPr id="3" name="Content Placeholder 2">
            <a:extLst>
              <a:ext uri="{FF2B5EF4-FFF2-40B4-BE49-F238E27FC236}">
                <a16:creationId xmlns:a16="http://schemas.microsoft.com/office/drawing/2014/main" id="{FD3CE2AE-93C3-6031-4A8F-FA086D028110}"/>
              </a:ext>
            </a:extLst>
          </p:cNvPr>
          <p:cNvSpPr>
            <a:spLocks noGrp="1"/>
          </p:cNvSpPr>
          <p:nvPr>
            <p:ph sz="half" idx="1"/>
          </p:nvPr>
        </p:nvSpPr>
        <p:spPr>
          <a:xfrm>
            <a:off x="1097280" y="1845734"/>
            <a:ext cx="4741660" cy="4023359"/>
          </a:xfrm>
        </p:spPr>
        <p:txBody>
          <a:bodyPr>
            <a:normAutofit/>
          </a:bodyPr>
          <a:lstStyle/>
          <a:p>
            <a:pPr>
              <a:buFont typeface="Arial" panose="020B0604020202020204" pitchFamily="34" charset="0"/>
              <a:buChar char="•"/>
            </a:pPr>
            <a:r>
              <a:rPr lang="en-US" sz="3200" dirty="0"/>
              <a:t> Second-in-command</a:t>
            </a:r>
          </a:p>
          <a:p>
            <a:pPr>
              <a:buFont typeface="Arial" panose="020B0604020202020204" pitchFamily="34" charset="0"/>
              <a:buChar char="•"/>
            </a:pPr>
            <a:r>
              <a:rPr lang="en-US" sz="3200" dirty="0"/>
              <a:t> Pharaoh’s main advisor</a:t>
            </a:r>
          </a:p>
          <a:p>
            <a:pPr>
              <a:buFont typeface="Arial" panose="020B0604020202020204" pitchFamily="34" charset="0"/>
              <a:buChar char="•"/>
            </a:pPr>
            <a:r>
              <a:rPr lang="en-US" sz="3200" dirty="0"/>
              <a:t> Supervised other officials</a:t>
            </a:r>
          </a:p>
          <a:p>
            <a:pPr>
              <a:buFont typeface="Arial" panose="020B0604020202020204" pitchFamily="34" charset="0"/>
              <a:buChar char="•"/>
            </a:pPr>
            <a:r>
              <a:rPr lang="en-US" sz="3200" dirty="0"/>
              <a:t> Acted as judge for law breakers</a:t>
            </a:r>
          </a:p>
        </p:txBody>
      </p:sp>
      <p:pic>
        <p:nvPicPr>
          <p:cNvPr id="6" name="Picture 5">
            <a:extLst>
              <a:ext uri="{FF2B5EF4-FFF2-40B4-BE49-F238E27FC236}">
                <a16:creationId xmlns:a16="http://schemas.microsoft.com/office/drawing/2014/main" id="{B69050C3-CE96-0D4B-AC68-2A6CD324EE9B}"/>
              </a:ext>
            </a:extLst>
          </p:cNvPr>
          <p:cNvPicPr>
            <a:picLocks noChangeAspect="1"/>
          </p:cNvPicPr>
          <p:nvPr/>
        </p:nvPicPr>
        <p:blipFill>
          <a:blip r:embed="rId2"/>
          <a:stretch>
            <a:fillRect/>
          </a:stretch>
        </p:blipFill>
        <p:spPr>
          <a:xfrm>
            <a:off x="6180516" y="2902045"/>
            <a:ext cx="5845497" cy="3857871"/>
          </a:xfrm>
          <a:prstGeom prst="rect">
            <a:avLst/>
          </a:prstGeom>
        </p:spPr>
      </p:pic>
      <p:sp>
        <p:nvSpPr>
          <p:cNvPr id="7" name="5-point Star 6">
            <a:extLst>
              <a:ext uri="{FF2B5EF4-FFF2-40B4-BE49-F238E27FC236}">
                <a16:creationId xmlns:a16="http://schemas.microsoft.com/office/drawing/2014/main" id="{DBDA7B1B-F8FB-C16B-40B8-6531FCF64059}"/>
              </a:ext>
            </a:extLst>
          </p:cNvPr>
          <p:cNvSpPr/>
          <p:nvPr/>
        </p:nvSpPr>
        <p:spPr>
          <a:xfrm>
            <a:off x="8908192" y="3654584"/>
            <a:ext cx="390144" cy="40565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BC59B0-FDCC-4319-BD99-50C1DE52F94C}"/>
              </a:ext>
            </a:extLst>
          </p:cNvPr>
          <p:cNvSpPr txBox="1"/>
          <p:nvPr/>
        </p:nvSpPr>
        <p:spPr>
          <a:xfrm>
            <a:off x="3048000" y="3244334"/>
            <a:ext cx="6096000" cy="369332"/>
          </a:xfrm>
          <a:prstGeom prst="rect">
            <a:avLst/>
          </a:prstGeom>
          <a:noFill/>
        </p:spPr>
        <p:txBody>
          <a:bodyPr wrap="square">
            <a:spAutoFit/>
          </a:bodyPr>
          <a:lstStyle/>
          <a:p>
            <a:r>
              <a:rPr lang="en-US" dirty="0" err="1"/>
              <a:t>i</a:t>
            </a:r>
            <a:endParaRPr lang="en-US" dirty="0"/>
          </a:p>
        </p:txBody>
      </p:sp>
      <p:pic>
        <p:nvPicPr>
          <p:cNvPr id="9" name="Picture 8">
            <a:extLst>
              <a:ext uri="{FF2B5EF4-FFF2-40B4-BE49-F238E27FC236}">
                <a16:creationId xmlns:a16="http://schemas.microsoft.com/office/drawing/2014/main" id="{A1BB4CC7-1CFA-D5B5-07BF-64F4E03F6BFE}"/>
              </a:ext>
            </a:extLst>
          </p:cNvPr>
          <p:cNvPicPr>
            <a:picLocks noChangeAspect="1"/>
          </p:cNvPicPr>
          <p:nvPr/>
        </p:nvPicPr>
        <p:blipFill>
          <a:blip r:embed="rId3"/>
          <a:stretch>
            <a:fillRect/>
          </a:stretch>
        </p:blipFill>
        <p:spPr>
          <a:xfrm>
            <a:off x="10701222" y="98084"/>
            <a:ext cx="1333500" cy="2336800"/>
          </a:xfrm>
          <a:prstGeom prst="rect">
            <a:avLst/>
          </a:prstGeom>
        </p:spPr>
      </p:pic>
    </p:spTree>
    <p:extLst>
      <p:ext uri="{BB962C8B-B14F-4D97-AF65-F5344CB8AC3E}">
        <p14:creationId xmlns:p14="http://schemas.microsoft.com/office/powerpoint/2010/main" val="2459663960"/>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682</TotalTime>
  <Words>653</Words>
  <Application>Microsoft Macintosh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Google Sans</vt:lpstr>
      <vt:lpstr>Retrospect</vt:lpstr>
      <vt:lpstr>Social/Political Structures</vt:lpstr>
      <vt:lpstr>Watch the following</vt:lpstr>
      <vt:lpstr>Ancient Egypt – This week</vt:lpstr>
      <vt:lpstr>During the New Kingdom period of Ancient Egypt (circa 1550–1070 BCE), the social and political structures were characterised by a hierarchical and centralised system. At the top was the pharaoh, who was considered both a divine ruler and the supreme political authority responsible for maintaining Ma'at (order, justice, and harmony).   The pharaoh was supported by high-ranking officials, including the vizier, who managed the administration, and a class of nobles and priests who held significant power and land. Scribes and artisans played vital roles in record-keeping and the creation of cultural artefacts, while the majority of the population consisted of commoners and farmers who produced food and paid taxes in labour and produce.   Although slaves existed, they were not as central to the economy as in other ancient civilisations. This intricate system of social stratification and governance allowed the New Kingdom to achieve remarkable political stability and cultural prosperity.</vt:lpstr>
      <vt:lpstr>Ma’at</vt:lpstr>
      <vt:lpstr>Pharaoh</vt:lpstr>
      <vt:lpstr>ACTIVITY – Egyptian Social Hierarchy</vt:lpstr>
      <vt:lpstr>Pharaoh</vt:lpstr>
      <vt:lpstr>Vizier</vt:lpstr>
      <vt:lpstr>Chief Priest</vt:lpstr>
      <vt:lpstr>Nobles</vt:lpstr>
      <vt:lpstr>Priestesses</vt:lpstr>
      <vt:lpstr>Scribes</vt:lpstr>
      <vt:lpstr>Soldiers</vt:lpstr>
      <vt:lpstr>Merchants</vt:lpstr>
      <vt:lpstr>Craftsmen</vt:lpstr>
      <vt:lpstr>Farmers</vt:lpstr>
      <vt:lpstr>Slaves</vt:lpstr>
      <vt:lpstr>ACTIVITY - Pharaohs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183</cp:revision>
  <dcterms:created xsi:type="dcterms:W3CDTF">2022-07-13T05:26:46Z</dcterms:created>
  <dcterms:modified xsi:type="dcterms:W3CDTF">2024-06-05T03:31:55Z</dcterms:modified>
</cp:coreProperties>
</file>