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7"/>
  </p:notesMasterIdLst>
  <p:sldIdLst>
    <p:sldId id="256" r:id="rId2"/>
    <p:sldId id="258" r:id="rId3"/>
    <p:sldId id="310" r:id="rId4"/>
    <p:sldId id="311" r:id="rId5"/>
    <p:sldId id="312" r:id="rId6"/>
    <p:sldId id="313" r:id="rId7"/>
    <p:sldId id="314" r:id="rId8"/>
    <p:sldId id="315" r:id="rId9"/>
    <p:sldId id="316" r:id="rId10"/>
    <p:sldId id="317" r:id="rId11"/>
    <p:sldId id="319" r:id="rId12"/>
    <p:sldId id="320" r:id="rId13"/>
    <p:sldId id="318" r:id="rId14"/>
    <p:sldId id="321" r:id="rId15"/>
    <p:sldId id="32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8"/>
    <p:restoredTop sz="92112"/>
  </p:normalViewPr>
  <p:slideViewPr>
    <p:cSldViewPr snapToGrid="0" snapToObjects="1">
      <p:cViewPr varScale="1">
        <p:scale>
          <a:sx n="116" d="100"/>
          <a:sy n="116" d="100"/>
        </p:scale>
        <p:origin x="9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6/5/24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6/5/24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6/5/24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6/5/24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6/5/24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6/5/24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6/5/24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6/5/24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6/5/24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6/5/24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6/5/24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6/5/24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E75F8FC7-2268-462F-AFF6-A4A975C34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ctrTitle"/>
          </p:nvPr>
        </p:nvSpPr>
        <p:spPr>
          <a:xfrm>
            <a:off x="6730000" y="639097"/>
            <a:ext cx="4813072" cy="3686015"/>
          </a:xfrm>
        </p:spPr>
        <p:txBody>
          <a:bodyPr vert="horz" lIns="91440" tIns="45720" rIns="91440" bIns="45720" rtlCol="0">
            <a:normAutofit/>
          </a:bodyPr>
          <a:lstStyle/>
          <a:p>
            <a:r>
              <a:rPr lang="en-US" sz="4800" dirty="0"/>
              <a:t>The 18</a:t>
            </a:r>
            <a:r>
              <a:rPr lang="en-US" sz="4800" baseline="30000" dirty="0"/>
              <a:t>th</a:t>
            </a:r>
            <a:r>
              <a:rPr lang="en-US" sz="4800" dirty="0"/>
              <a:t> Dynasty</a:t>
            </a:r>
          </a:p>
        </p:txBody>
      </p:sp>
      <p:cxnSp>
        <p:nvCxnSpPr>
          <p:cNvPr id="1044" name="Straight Connector 1043">
            <a:extLst>
              <a:ext uri="{FF2B5EF4-FFF2-40B4-BE49-F238E27FC236}">
                <a16:creationId xmlns:a16="http://schemas.microsoft.com/office/drawing/2014/main" id="{BEF45B32-FB97-49CC-B778-CA7CF87BEF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046" name="Rectangle 1045">
            <a:extLst>
              <a:ext uri="{FF2B5EF4-FFF2-40B4-BE49-F238E27FC236}">
                <a16:creationId xmlns:a16="http://schemas.microsoft.com/office/drawing/2014/main" id="{9D1C364C-8702-4ED9-9D23-41CDB298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 name="Rectangle 1047">
            <a:extLst>
              <a:ext uri="{FF2B5EF4-FFF2-40B4-BE49-F238E27FC236}">
                <a16:creationId xmlns:a16="http://schemas.microsoft.com/office/drawing/2014/main" id="{7EE051E9-6C07-4FBB-B4F7-EDF8DDEA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TextBox 5">
            <a:extLst>
              <a:ext uri="{FF2B5EF4-FFF2-40B4-BE49-F238E27FC236}">
                <a16:creationId xmlns:a16="http://schemas.microsoft.com/office/drawing/2014/main" id="{BE982397-4434-23FE-9A4C-A71869EC5254}"/>
              </a:ext>
            </a:extLst>
          </p:cNvPr>
          <p:cNvSpPr txBox="1"/>
          <p:nvPr/>
        </p:nvSpPr>
        <p:spPr>
          <a:xfrm>
            <a:off x="6729999" y="4398898"/>
            <a:ext cx="4366949" cy="1892826"/>
          </a:xfrm>
          <a:prstGeom prst="rect">
            <a:avLst/>
          </a:prstGeom>
          <a:noFill/>
        </p:spPr>
        <p:txBody>
          <a:bodyPr wrap="square" rtlCol="0">
            <a:spAutoFit/>
          </a:bodyPr>
          <a:lstStyle/>
          <a:p>
            <a:pPr>
              <a:spcAft>
                <a:spcPts val="600"/>
              </a:spcAft>
            </a:pPr>
            <a:r>
              <a:rPr lang="en-US" sz="2800" dirty="0">
                <a:solidFill>
                  <a:schemeClr val="accent5">
                    <a:lumMod val="75000"/>
                  </a:schemeClr>
                </a:solidFill>
              </a:rPr>
              <a:t>GOAL/S:  </a:t>
            </a:r>
            <a:r>
              <a:rPr lang="en-US" sz="2800" i="1" u="sng" dirty="0">
                <a:solidFill>
                  <a:schemeClr val="accent5">
                    <a:lumMod val="75000"/>
                  </a:schemeClr>
                </a:solidFill>
              </a:rPr>
              <a:t>Describe</a:t>
            </a:r>
            <a:r>
              <a:rPr lang="en-US" sz="2800" dirty="0">
                <a:solidFill>
                  <a:schemeClr val="accent5">
                    <a:lumMod val="75000"/>
                  </a:schemeClr>
                </a:solidFill>
              </a:rPr>
              <a:t> the 18</a:t>
            </a:r>
            <a:r>
              <a:rPr lang="en-US" sz="2800" baseline="30000" dirty="0">
                <a:solidFill>
                  <a:schemeClr val="accent5">
                    <a:lumMod val="75000"/>
                  </a:schemeClr>
                </a:solidFill>
              </a:rPr>
              <a:t>th</a:t>
            </a:r>
            <a:r>
              <a:rPr lang="en-US" sz="2800" dirty="0">
                <a:solidFill>
                  <a:schemeClr val="accent5">
                    <a:lumMod val="75000"/>
                  </a:schemeClr>
                </a:solidFill>
              </a:rPr>
              <a:t> Dynasty</a:t>
            </a:r>
          </a:p>
          <a:p>
            <a:pPr>
              <a:spcAft>
                <a:spcPts val="600"/>
              </a:spcAft>
            </a:pPr>
            <a:r>
              <a:rPr lang="en-US" sz="2800" i="1" u="sng" dirty="0">
                <a:solidFill>
                  <a:schemeClr val="accent5">
                    <a:lumMod val="75000"/>
                  </a:schemeClr>
                </a:solidFill>
              </a:rPr>
              <a:t>Explain</a:t>
            </a:r>
            <a:r>
              <a:rPr lang="en-US" sz="2800" dirty="0">
                <a:solidFill>
                  <a:schemeClr val="accent5">
                    <a:lumMod val="75000"/>
                  </a:schemeClr>
                </a:solidFill>
              </a:rPr>
              <a:t> Amenhotep IV’s transition to power</a:t>
            </a:r>
            <a:endParaRPr lang="en-US" sz="2800" i="1" u="sng" dirty="0">
              <a:solidFill>
                <a:schemeClr val="accent5">
                  <a:lumMod val="75000"/>
                </a:schemeClr>
              </a:solidFill>
            </a:endParaRPr>
          </a:p>
        </p:txBody>
      </p:sp>
      <p:sp>
        <p:nvSpPr>
          <p:cNvPr id="3" name="Subtitle 2"/>
          <p:cNvSpPr>
            <a:spLocks noGrp="1"/>
          </p:cNvSpPr>
          <p:nvPr>
            <p:ph type="subTitle" idx="1"/>
          </p:nvPr>
        </p:nvSpPr>
        <p:spPr>
          <a:xfrm>
            <a:off x="7241627" y="6453741"/>
            <a:ext cx="4829101" cy="373118"/>
          </a:xfrm>
        </p:spPr>
        <p:txBody>
          <a:bodyPr vert="horz" lIns="91440" tIns="45720" rIns="91440" bIns="45720" rtlCol="0">
            <a:normAutofit fontScale="92500" lnSpcReduction="10000"/>
          </a:bodyPr>
          <a:lstStyle/>
          <a:p>
            <a:pPr algn="r"/>
            <a:r>
              <a:rPr lang="en-US" dirty="0">
                <a:solidFill>
                  <a:schemeClr val="bg1"/>
                </a:solidFill>
              </a:rPr>
              <a:t>Week 9, Lesson 3</a:t>
            </a:r>
          </a:p>
        </p:txBody>
      </p:sp>
      <p:pic>
        <p:nvPicPr>
          <p:cNvPr id="3074" name="Picture 2" descr="King Amenhotep IV &quot;Akhenaten&quot; Facts | Amenhotep IV History | Akhenaten Tomb">
            <a:extLst>
              <a:ext uri="{FF2B5EF4-FFF2-40B4-BE49-F238E27FC236}">
                <a16:creationId xmlns:a16="http://schemas.microsoft.com/office/drawing/2014/main" id="{A7472993-83D1-9A0D-7C35-3482DF3629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434" r="24909"/>
          <a:stretch/>
        </p:blipFill>
        <p:spPr bwMode="auto">
          <a:xfrm>
            <a:off x="1002234" y="1553377"/>
            <a:ext cx="5391799" cy="4520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196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40248-CA6F-FCD2-305F-9EEB5434EAA4}"/>
              </a:ext>
            </a:extLst>
          </p:cNvPr>
          <p:cNvSpPr>
            <a:spLocks noGrp="1"/>
          </p:cNvSpPr>
          <p:nvPr>
            <p:ph type="title"/>
          </p:nvPr>
        </p:nvSpPr>
        <p:spPr/>
        <p:txBody>
          <a:bodyPr/>
          <a:lstStyle/>
          <a:p>
            <a:pPr algn="ctr"/>
            <a:r>
              <a:rPr lang="en-US" dirty="0"/>
              <a:t>TEACHER ONLY – Historical Context</a:t>
            </a:r>
          </a:p>
        </p:txBody>
      </p:sp>
      <p:sp>
        <p:nvSpPr>
          <p:cNvPr id="3" name="Content Placeholder 2">
            <a:extLst>
              <a:ext uri="{FF2B5EF4-FFF2-40B4-BE49-F238E27FC236}">
                <a16:creationId xmlns:a16="http://schemas.microsoft.com/office/drawing/2014/main" id="{269B8D61-E9B1-DF22-3DE1-564EC21C0D6D}"/>
              </a:ext>
            </a:extLst>
          </p:cNvPr>
          <p:cNvSpPr>
            <a:spLocks noGrp="1"/>
          </p:cNvSpPr>
          <p:nvPr>
            <p:ph idx="1"/>
          </p:nvPr>
        </p:nvSpPr>
        <p:spPr/>
        <p:txBody>
          <a:bodyPr/>
          <a:lstStyle/>
          <a:p>
            <a:r>
              <a:rPr lang="en-AU" b="1" dirty="0"/>
              <a:t>Religious Practices</a:t>
            </a:r>
          </a:p>
          <a:p>
            <a:pPr>
              <a:buFont typeface="+mj-lt"/>
              <a:buAutoNum type="arabicPeriod"/>
            </a:pPr>
            <a:r>
              <a:rPr lang="en-AU" b="1" dirty="0"/>
              <a:t>Polytheism</a:t>
            </a:r>
            <a:r>
              <a:rPr lang="en-AU" dirty="0"/>
              <a:t>: Traditional Egyptian religion was polytheistic, with a pantheon of gods and goddesses. Amun-Ra, the king of the gods, was the most prominent deity, and his cult had a significant influence over both religious and political affairs.</a:t>
            </a:r>
          </a:p>
          <a:p>
            <a:pPr>
              <a:buFont typeface="+mj-lt"/>
              <a:buAutoNum type="arabicPeriod"/>
            </a:pPr>
            <a:r>
              <a:rPr lang="en-AU" b="1" dirty="0"/>
              <a:t>Temple Cults</a:t>
            </a:r>
            <a:r>
              <a:rPr lang="en-AU" dirty="0"/>
              <a:t>: Temples dedicated to various gods were </a:t>
            </a:r>
            <a:r>
              <a:rPr lang="en-AU" dirty="0" err="1"/>
              <a:t>centers</a:t>
            </a:r>
            <a:r>
              <a:rPr lang="en-AU" dirty="0"/>
              <a:t> of economic and social life. The priesthood, particularly the priests of Amun, wielded substantial power and controlled vast wealth and resources.</a:t>
            </a:r>
          </a:p>
          <a:p>
            <a:pPr>
              <a:buFont typeface="+mj-lt"/>
              <a:buAutoNum type="arabicPeriod"/>
            </a:pPr>
            <a:r>
              <a:rPr lang="en-AU" b="1" dirty="0"/>
              <a:t>Rituals and Festivals</a:t>
            </a:r>
            <a:r>
              <a:rPr lang="en-AU" dirty="0"/>
              <a:t>: Religious rituals, festivals, and ceremonies were integral to daily life and governance. Pharaohs were seen as divine intermediaries who performed rituals to ensure the </a:t>
            </a:r>
            <a:r>
              <a:rPr lang="en-AU" dirty="0" err="1"/>
              <a:t>favor</a:t>
            </a:r>
            <a:r>
              <a:rPr lang="en-AU" dirty="0"/>
              <a:t> of the gods and the continued prosperity of the land.</a:t>
            </a:r>
          </a:p>
          <a:p>
            <a:endParaRPr lang="en-US" dirty="0"/>
          </a:p>
        </p:txBody>
      </p:sp>
    </p:spTree>
    <p:extLst>
      <p:ext uri="{BB962C8B-B14F-4D97-AF65-F5344CB8AC3E}">
        <p14:creationId xmlns:p14="http://schemas.microsoft.com/office/powerpoint/2010/main" val="2297647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40248-CA6F-FCD2-305F-9EEB5434EAA4}"/>
              </a:ext>
            </a:extLst>
          </p:cNvPr>
          <p:cNvSpPr>
            <a:spLocks noGrp="1"/>
          </p:cNvSpPr>
          <p:nvPr>
            <p:ph type="title"/>
          </p:nvPr>
        </p:nvSpPr>
        <p:spPr/>
        <p:txBody>
          <a:bodyPr/>
          <a:lstStyle/>
          <a:p>
            <a:pPr algn="ctr"/>
            <a:r>
              <a:rPr lang="en-US" dirty="0"/>
              <a:t>TEACHER ONLY – Historical Context</a:t>
            </a:r>
          </a:p>
        </p:txBody>
      </p:sp>
      <p:sp>
        <p:nvSpPr>
          <p:cNvPr id="3" name="Content Placeholder 2">
            <a:extLst>
              <a:ext uri="{FF2B5EF4-FFF2-40B4-BE49-F238E27FC236}">
                <a16:creationId xmlns:a16="http://schemas.microsoft.com/office/drawing/2014/main" id="{269B8D61-E9B1-DF22-3DE1-564EC21C0D6D}"/>
              </a:ext>
            </a:extLst>
          </p:cNvPr>
          <p:cNvSpPr>
            <a:spLocks noGrp="1"/>
          </p:cNvSpPr>
          <p:nvPr>
            <p:ph idx="1"/>
          </p:nvPr>
        </p:nvSpPr>
        <p:spPr/>
        <p:txBody>
          <a:bodyPr/>
          <a:lstStyle/>
          <a:p>
            <a:r>
              <a:rPr lang="en-AU" b="1" dirty="0"/>
              <a:t>Cultural and Artistic Achievements</a:t>
            </a:r>
          </a:p>
          <a:p>
            <a:pPr>
              <a:buFont typeface="+mj-lt"/>
              <a:buAutoNum type="arabicPeriod"/>
            </a:pPr>
            <a:r>
              <a:rPr lang="en-AU" b="1" dirty="0"/>
              <a:t>Architectural Marvels</a:t>
            </a:r>
            <a:r>
              <a:rPr lang="en-AU" dirty="0"/>
              <a:t>: The period before Akhenaten saw the construction of monumental architecture, including grand temples, elaborate tombs in the Valley of the Kings, and impressive statues and obelisks. Amenhotep III's reign was particularly noted for its architectural achievements, such as the Luxor Temple and his mortuary temple in Thebes.</a:t>
            </a:r>
          </a:p>
          <a:p>
            <a:pPr>
              <a:buFont typeface="+mj-lt"/>
              <a:buAutoNum type="arabicPeriod"/>
            </a:pPr>
            <a:r>
              <a:rPr lang="en-AU" b="1" dirty="0"/>
              <a:t>Artistic Flourishing</a:t>
            </a:r>
            <a:r>
              <a:rPr lang="en-AU" dirty="0"/>
              <a:t>: Egyptian art maintained a consistent and formal style that emphasized order, balance, and idealized representations of gods, pharaohs, and daily life. Art and architecture served both religious and political purposes, reinforcing the divine nature of the pharaoh and the stability of the state.</a:t>
            </a:r>
          </a:p>
        </p:txBody>
      </p:sp>
    </p:spTree>
    <p:extLst>
      <p:ext uri="{BB962C8B-B14F-4D97-AF65-F5344CB8AC3E}">
        <p14:creationId xmlns:p14="http://schemas.microsoft.com/office/powerpoint/2010/main" val="2366986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40248-CA6F-FCD2-305F-9EEB5434EAA4}"/>
              </a:ext>
            </a:extLst>
          </p:cNvPr>
          <p:cNvSpPr>
            <a:spLocks noGrp="1"/>
          </p:cNvSpPr>
          <p:nvPr>
            <p:ph type="title"/>
          </p:nvPr>
        </p:nvSpPr>
        <p:spPr/>
        <p:txBody>
          <a:bodyPr/>
          <a:lstStyle/>
          <a:p>
            <a:pPr algn="ctr"/>
            <a:r>
              <a:rPr lang="en-US" dirty="0"/>
              <a:t>TEACHER ONLY – Historical Context</a:t>
            </a:r>
          </a:p>
        </p:txBody>
      </p:sp>
      <p:sp>
        <p:nvSpPr>
          <p:cNvPr id="3" name="Content Placeholder 2">
            <a:extLst>
              <a:ext uri="{FF2B5EF4-FFF2-40B4-BE49-F238E27FC236}">
                <a16:creationId xmlns:a16="http://schemas.microsoft.com/office/drawing/2014/main" id="{269B8D61-E9B1-DF22-3DE1-564EC21C0D6D}"/>
              </a:ext>
            </a:extLst>
          </p:cNvPr>
          <p:cNvSpPr>
            <a:spLocks noGrp="1"/>
          </p:cNvSpPr>
          <p:nvPr>
            <p:ph idx="1"/>
          </p:nvPr>
        </p:nvSpPr>
        <p:spPr/>
        <p:txBody>
          <a:bodyPr/>
          <a:lstStyle/>
          <a:p>
            <a:r>
              <a:rPr lang="en-AU" b="1" dirty="0"/>
              <a:t>Social Structure</a:t>
            </a:r>
          </a:p>
          <a:p>
            <a:pPr>
              <a:buFont typeface="+mj-lt"/>
              <a:buAutoNum type="arabicPeriod"/>
            </a:pPr>
            <a:r>
              <a:rPr lang="en-AU" b="1" dirty="0"/>
              <a:t>Hierarchical Society</a:t>
            </a:r>
            <a:r>
              <a:rPr lang="en-AU" dirty="0"/>
              <a:t>: Egyptian society was highly stratified, with the pharaoh at the top, followed by a class of nobles, priests, scribes, artisans, and peasants. The pharaoh was considered a god-king who maintained </a:t>
            </a:r>
            <a:r>
              <a:rPr lang="en-AU" dirty="0" err="1"/>
              <a:t>Ma'at</a:t>
            </a:r>
            <a:r>
              <a:rPr lang="en-AU" dirty="0"/>
              <a:t>, the divine order.</a:t>
            </a:r>
          </a:p>
          <a:p>
            <a:pPr>
              <a:buFont typeface="+mj-lt"/>
              <a:buAutoNum type="arabicPeriod"/>
            </a:pPr>
            <a:r>
              <a:rPr lang="en-AU" b="1" dirty="0"/>
              <a:t>Agricultural Economy</a:t>
            </a:r>
            <a:r>
              <a:rPr lang="en-AU" dirty="0"/>
              <a:t>: Egypt's economy was primarily based on agriculture, with the Nile River providing fertile land for crops. The predictable flooding of the Nile ensured consistent agricultural productivity, which supported the population and funded large state projects.</a:t>
            </a:r>
          </a:p>
          <a:p>
            <a:pPr>
              <a:buFont typeface="+mj-lt"/>
              <a:buAutoNum type="arabicPeriod"/>
            </a:pPr>
            <a:r>
              <a:rPr lang="en-AU" b="1" dirty="0"/>
              <a:t>Education and Literacy</a:t>
            </a:r>
            <a:r>
              <a:rPr lang="en-AU" dirty="0"/>
              <a:t>: Literacy was relatively rare and primarily limited to scribes and officials who managed the administration, recorded transactions, and composed religious texts. Education for scribes was rigorous and prestigious.</a:t>
            </a:r>
          </a:p>
        </p:txBody>
      </p:sp>
    </p:spTree>
    <p:extLst>
      <p:ext uri="{BB962C8B-B14F-4D97-AF65-F5344CB8AC3E}">
        <p14:creationId xmlns:p14="http://schemas.microsoft.com/office/powerpoint/2010/main" val="49568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60245-B027-B213-B7C3-0EBAA0C16408}"/>
              </a:ext>
            </a:extLst>
          </p:cNvPr>
          <p:cNvSpPr>
            <a:spLocks noGrp="1"/>
          </p:cNvSpPr>
          <p:nvPr>
            <p:ph type="title"/>
          </p:nvPr>
        </p:nvSpPr>
        <p:spPr/>
        <p:txBody>
          <a:bodyPr/>
          <a:lstStyle/>
          <a:p>
            <a:r>
              <a:rPr lang="en-US" dirty="0"/>
              <a:t>Transition to power</a:t>
            </a:r>
          </a:p>
        </p:txBody>
      </p:sp>
      <p:sp>
        <p:nvSpPr>
          <p:cNvPr id="3" name="Content Placeholder 2">
            <a:extLst>
              <a:ext uri="{FF2B5EF4-FFF2-40B4-BE49-F238E27FC236}">
                <a16:creationId xmlns:a16="http://schemas.microsoft.com/office/drawing/2014/main" id="{849586B8-9BF3-FE1F-69EF-F937C887C059}"/>
              </a:ext>
            </a:extLst>
          </p:cNvPr>
          <p:cNvSpPr>
            <a:spLocks noGrp="1"/>
          </p:cNvSpPr>
          <p:nvPr>
            <p:ph idx="1"/>
          </p:nvPr>
        </p:nvSpPr>
        <p:spPr>
          <a:xfrm>
            <a:off x="462707" y="1845734"/>
            <a:ext cx="11380425" cy="4023360"/>
          </a:xfrm>
        </p:spPr>
        <p:txBody>
          <a:bodyPr>
            <a:normAutofit/>
          </a:bodyPr>
          <a:lstStyle/>
          <a:p>
            <a:pPr>
              <a:buFont typeface="Arial" panose="020B0604020202020204" pitchFamily="34" charset="0"/>
              <a:buChar char="•"/>
            </a:pPr>
            <a:r>
              <a:rPr lang="en-AU" i="0" dirty="0">
                <a:solidFill>
                  <a:schemeClr val="tx1"/>
                </a:solidFill>
                <a:effectLst/>
                <a:highlight>
                  <a:srgbClr val="FFFFFF"/>
                </a:highlight>
                <a:latin typeface="Calibri" panose="020F0502020204030204" pitchFamily="34" charset="0"/>
                <a:cs typeface="Calibri" panose="020F0502020204030204" pitchFamily="34" charset="0"/>
              </a:rPr>
              <a:t> Amenhotep III suffered from severe dental problems, arthritis, and possibly obesity in his final years. </a:t>
            </a:r>
            <a:br>
              <a:rPr lang="en-AU" i="0" dirty="0">
                <a:solidFill>
                  <a:schemeClr val="tx1"/>
                </a:solidFill>
                <a:effectLst/>
                <a:highlight>
                  <a:srgbClr val="FFFFFF"/>
                </a:highlight>
                <a:latin typeface="Calibri" panose="020F0502020204030204" pitchFamily="34" charset="0"/>
                <a:cs typeface="Calibri" panose="020F0502020204030204" pitchFamily="34" charset="0"/>
              </a:rPr>
            </a:br>
            <a:endParaRPr lang="en-AU" i="0" dirty="0">
              <a:solidFill>
                <a:schemeClr val="tx1"/>
              </a:solidFill>
              <a:effectLst/>
              <a:highlight>
                <a:srgbClr val="FFFFFF"/>
              </a:highlight>
              <a:latin typeface="Calibri" panose="020F0502020204030204" pitchFamily="34" charset="0"/>
              <a:cs typeface="Calibri" panose="020F0502020204030204" pitchFamily="34" charset="0"/>
            </a:endParaRPr>
          </a:p>
          <a:p>
            <a:pPr lvl="1">
              <a:buFont typeface="Courier New" panose="02070309020205020404" pitchFamily="49" charset="0"/>
              <a:buChar char="o"/>
            </a:pPr>
            <a:r>
              <a:rPr lang="en-AU" sz="1600" i="1" dirty="0">
                <a:solidFill>
                  <a:schemeClr val="tx1"/>
                </a:solidFill>
                <a:effectLst/>
                <a:highlight>
                  <a:srgbClr val="FFFFFF"/>
                </a:highlight>
                <a:latin typeface="Calibri" panose="020F0502020204030204" pitchFamily="34" charset="0"/>
                <a:cs typeface="Calibri" panose="020F0502020204030204" pitchFamily="34" charset="0"/>
              </a:rPr>
              <a:t>He wrote to </a:t>
            </a:r>
            <a:r>
              <a:rPr lang="en-AU" sz="1600" i="1" dirty="0" err="1">
                <a:solidFill>
                  <a:schemeClr val="tx1"/>
                </a:solidFill>
                <a:effectLst/>
                <a:highlight>
                  <a:srgbClr val="FFFFFF"/>
                </a:highlight>
                <a:latin typeface="Calibri" panose="020F0502020204030204" pitchFamily="34" charset="0"/>
                <a:cs typeface="Calibri" panose="020F0502020204030204" pitchFamily="34" charset="0"/>
              </a:rPr>
              <a:t>Tushratta</a:t>
            </a:r>
            <a:r>
              <a:rPr lang="en-AU" sz="1600" i="1" dirty="0">
                <a:solidFill>
                  <a:schemeClr val="tx1"/>
                </a:solidFill>
                <a:effectLst/>
                <a:highlight>
                  <a:srgbClr val="FFFFFF"/>
                </a:highlight>
                <a:latin typeface="Calibri" panose="020F0502020204030204" pitchFamily="34" charset="0"/>
                <a:cs typeface="Calibri" panose="020F0502020204030204" pitchFamily="34" charset="0"/>
              </a:rPr>
              <a:t>, the king of </a:t>
            </a:r>
            <a:r>
              <a:rPr lang="en-AU" sz="1600" i="1" u="none" strike="noStrike" dirty="0">
                <a:solidFill>
                  <a:schemeClr val="tx1"/>
                </a:solidFill>
                <a:effectLst/>
                <a:highlight>
                  <a:srgbClr val="FFFFFF"/>
                </a:highlight>
                <a:latin typeface="Calibri" panose="020F0502020204030204" pitchFamily="34" charset="0"/>
                <a:cs typeface="Calibri" panose="020F0502020204030204" pitchFamily="34" charset="0"/>
              </a:rPr>
              <a:t>Mitanni</a:t>
            </a:r>
            <a:r>
              <a:rPr lang="en-AU" sz="1600" i="1" dirty="0">
                <a:solidFill>
                  <a:schemeClr val="tx1"/>
                </a:solidFill>
                <a:effectLst/>
                <a:highlight>
                  <a:srgbClr val="FFFFFF"/>
                </a:highlight>
                <a:latin typeface="Calibri" panose="020F0502020204030204" pitchFamily="34" charset="0"/>
                <a:cs typeface="Calibri" panose="020F0502020204030204" pitchFamily="34" charset="0"/>
              </a:rPr>
              <a:t> (one of whose daughters, </a:t>
            </a:r>
            <a:r>
              <a:rPr lang="en-AU" sz="1600" i="1" dirty="0" err="1">
                <a:solidFill>
                  <a:schemeClr val="tx1"/>
                </a:solidFill>
                <a:effectLst/>
                <a:highlight>
                  <a:srgbClr val="FFFFFF"/>
                </a:highlight>
                <a:latin typeface="Calibri" panose="020F0502020204030204" pitchFamily="34" charset="0"/>
                <a:cs typeface="Calibri" panose="020F0502020204030204" pitchFamily="34" charset="0"/>
              </a:rPr>
              <a:t>Tadukhepa</a:t>
            </a:r>
            <a:r>
              <a:rPr lang="en-AU" sz="1600" i="1" dirty="0">
                <a:solidFill>
                  <a:schemeClr val="tx1"/>
                </a:solidFill>
                <a:effectLst/>
                <a:highlight>
                  <a:srgbClr val="FFFFFF"/>
                </a:highlight>
                <a:latin typeface="Calibri" panose="020F0502020204030204" pitchFamily="34" charset="0"/>
                <a:cs typeface="Calibri" panose="020F0502020204030204" pitchFamily="34" charset="0"/>
              </a:rPr>
              <a:t>, was among Amenhotep III's lesser wives) to send him the statue of </a:t>
            </a:r>
            <a:r>
              <a:rPr lang="en-AU" sz="1600" i="1" u="none" strike="noStrike" dirty="0">
                <a:solidFill>
                  <a:schemeClr val="tx1"/>
                </a:solidFill>
                <a:effectLst/>
                <a:highlight>
                  <a:srgbClr val="FFFFFF"/>
                </a:highlight>
                <a:latin typeface="Calibri" panose="020F0502020204030204" pitchFamily="34" charset="0"/>
                <a:cs typeface="Calibri" panose="020F0502020204030204" pitchFamily="34" charset="0"/>
              </a:rPr>
              <a:t>Ishtar</a:t>
            </a:r>
            <a:r>
              <a:rPr lang="en-AU" sz="1600" i="1" dirty="0">
                <a:solidFill>
                  <a:schemeClr val="tx1"/>
                </a:solidFill>
                <a:effectLst/>
                <a:highlight>
                  <a:srgbClr val="FFFFFF"/>
                </a:highlight>
                <a:latin typeface="Calibri" panose="020F0502020204030204" pitchFamily="34" charset="0"/>
                <a:cs typeface="Calibri" panose="020F0502020204030204" pitchFamily="34" charset="0"/>
              </a:rPr>
              <a:t> that had visited Egypt before, at his wedding to </a:t>
            </a:r>
            <a:r>
              <a:rPr lang="en-AU" sz="1600" i="1" dirty="0" err="1">
                <a:solidFill>
                  <a:schemeClr val="tx1"/>
                </a:solidFill>
                <a:effectLst/>
                <a:highlight>
                  <a:srgbClr val="FFFFFF"/>
                </a:highlight>
                <a:latin typeface="Calibri" panose="020F0502020204030204" pitchFamily="34" charset="0"/>
                <a:cs typeface="Calibri" panose="020F0502020204030204" pitchFamily="34" charset="0"/>
              </a:rPr>
              <a:t>Tadukhepa</a:t>
            </a:r>
            <a:r>
              <a:rPr lang="en-AU" sz="1600" i="1" dirty="0">
                <a:solidFill>
                  <a:schemeClr val="tx1"/>
                </a:solidFill>
                <a:effectLst/>
                <a:highlight>
                  <a:srgbClr val="FFFFFF"/>
                </a:highlight>
                <a:latin typeface="Calibri" panose="020F0502020204030204" pitchFamily="34" charset="0"/>
                <a:cs typeface="Calibri" panose="020F0502020204030204" pitchFamily="34" charset="0"/>
              </a:rPr>
              <a:t>, to heal him. </a:t>
            </a:r>
          </a:p>
          <a:p>
            <a:pPr lvl="1">
              <a:buFont typeface="Courier New" panose="02070309020205020404" pitchFamily="49" charset="0"/>
              <a:buChar char="o"/>
            </a:pPr>
            <a:r>
              <a:rPr lang="en-AU" sz="1600" i="1" dirty="0">
                <a:solidFill>
                  <a:schemeClr val="tx1"/>
                </a:solidFill>
                <a:effectLst/>
                <a:highlight>
                  <a:srgbClr val="FFFFFF"/>
                </a:highlight>
                <a:latin typeface="Calibri" panose="020F0502020204030204" pitchFamily="34" charset="0"/>
                <a:cs typeface="Calibri" panose="020F0502020204030204" pitchFamily="34" charset="0"/>
              </a:rPr>
              <a:t>Whether the statue was sent is a matter of controversy in the modern day and what, precisely, was ailing Amenhotep III is likewise. It has been suggested that his dental problems resulted in an abscess which killed him, but this has been disputed.</a:t>
            </a:r>
            <a:endParaRPr lang="en-AU" sz="1600" i="1" dirty="0">
              <a:solidFill>
                <a:schemeClr val="tx1"/>
              </a:solidFill>
              <a:highlight>
                <a:srgbClr val="FFFFFF"/>
              </a:highlight>
              <a:latin typeface="Calibri" panose="020F0502020204030204" pitchFamily="34" charset="0"/>
              <a:cs typeface="Calibri" panose="020F0502020204030204" pitchFamily="34" charset="0"/>
            </a:endParaRPr>
          </a:p>
          <a:p>
            <a:pPr>
              <a:buFont typeface="Arial" panose="020B0604020202020204" pitchFamily="34" charset="0"/>
              <a:buChar char="•"/>
            </a:pPr>
            <a:r>
              <a:rPr lang="en-AU" i="0" dirty="0">
                <a:solidFill>
                  <a:schemeClr val="tx1"/>
                </a:solidFill>
                <a:effectLst/>
                <a:highlight>
                  <a:srgbClr val="FFFFFF"/>
                </a:highlight>
                <a:latin typeface="Calibri" panose="020F0502020204030204" pitchFamily="34" charset="0"/>
                <a:cs typeface="Calibri" panose="020F0502020204030204" pitchFamily="34" charset="0"/>
              </a:rPr>
              <a:t>He died in 1353 BCE, and letters from foreign rulers, such as </a:t>
            </a:r>
            <a:r>
              <a:rPr lang="en-AU" i="0" dirty="0" err="1">
                <a:solidFill>
                  <a:schemeClr val="tx1"/>
                </a:solidFill>
                <a:effectLst/>
                <a:highlight>
                  <a:srgbClr val="FFFFFF"/>
                </a:highlight>
                <a:latin typeface="Calibri" panose="020F0502020204030204" pitchFamily="34" charset="0"/>
                <a:cs typeface="Calibri" panose="020F0502020204030204" pitchFamily="34" charset="0"/>
              </a:rPr>
              <a:t>Tushratta</a:t>
            </a:r>
            <a:r>
              <a:rPr lang="en-AU" i="0" dirty="0">
                <a:solidFill>
                  <a:schemeClr val="tx1"/>
                </a:solidFill>
                <a:effectLst/>
                <a:highlight>
                  <a:srgbClr val="FFFFFF"/>
                </a:highlight>
                <a:latin typeface="Calibri" panose="020F0502020204030204" pitchFamily="34" charset="0"/>
                <a:cs typeface="Calibri" panose="020F0502020204030204" pitchFamily="34" charset="0"/>
              </a:rPr>
              <a:t>, express their grief on his passing and their condolences to Queen </a:t>
            </a:r>
            <a:r>
              <a:rPr lang="en-AU" i="0" dirty="0" err="1">
                <a:solidFill>
                  <a:schemeClr val="tx1"/>
                </a:solidFill>
                <a:effectLst/>
                <a:highlight>
                  <a:srgbClr val="FFFFFF"/>
                </a:highlight>
                <a:latin typeface="Calibri" panose="020F0502020204030204" pitchFamily="34" charset="0"/>
                <a:cs typeface="Calibri" panose="020F0502020204030204" pitchFamily="34" charset="0"/>
              </a:rPr>
              <a:t>Tiye</a:t>
            </a:r>
            <a:r>
              <a:rPr lang="en-AU" i="0" dirty="0">
                <a:solidFill>
                  <a:schemeClr val="tx1"/>
                </a:solidFill>
                <a:effectLst/>
                <a:highlight>
                  <a:srgbClr val="FFFFFF"/>
                </a:highlight>
                <a:latin typeface="Calibri" panose="020F0502020204030204" pitchFamily="34" charset="0"/>
                <a:cs typeface="Calibri" panose="020F0502020204030204" pitchFamily="34" charset="0"/>
              </a:rPr>
              <a:t>. </a:t>
            </a:r>
          </a:p>
          <a:p>
            <a:pPr>
              <a:buFont typeface="Arial" panose="020B0604020202020204" pitchFamily="34" charset="0"/>
              <a:buChar char="•"/>
            </a:pPr>
            <a:r>
              <a:rPr lang="en-AU" i="0" dirty="0">
                <a:solidFill>
                  <a:schemeClr val="tx1"/>
                </a:solidFill>
                <a:effectLst/>
                <a:highlight>
                  <a:srgbClr val="FFFFFF"/>
                </a:highlight>
                <a:latin typeface="Calibri" panose="020F0502020204030204" pitchFamily="34" charset="0"/>
                <a:cs typeface="Calibri" panose="020F0502020204030204" pitchFamily="34" charset="0"/>
              </a:rPr>
              <a:t>These letters also make clear that these monarchs hoped to continue the same good relations with Egypt under the new king as they had with Amenhotep III. With Amenhotep III's passing, his son, then called Amenhotep IV, began his reign.</a:t>
            </a:r>
            <a:endParaRPr lang="en-US"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9466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81BBE-10B8-58F5-365C-7EF0AFA8007D}"/>
              </a:ext>
            </a:extLst>
          </p:cNvPr>
          <p:cNvSpPr>
            <a:spLocks noGrp="1"/>
          </p:cNvSpPr>
          <p:nvPr>
            <p:ph type="ctrTitle"/>
          </p:nvPr>
        </p:nvSpPr>
        <p:spPr/>
        <p:txBody>
          <a:bodyPr/>
          <a:lstStyle/>
          <a:p>
            <a:r>
              <a:rPr lang="en-US" dirty="0"/>
              <a:t>Watch the following</a:t>
            </a:r>
          </a:p>
        </p:txBody>
      </p:sp>
      <p:sp>
        <p:nvSpPr>
          <p:cNvPr id="3" name="Subtitle 2">
            <a:extLst>
              <a:ext uri="{FF2B5EF4-FFF2-40B4-BE49-F238E27FC236}">
                <a16:creationId xmlns:a16="http://schemas.microsoft.com/office/drawing/2014/main" id="{41A37319-ECD4-88E6-9F15-E36966D4AD40}"/>
              </a:ext>
            </a:extLst>
          </p:cNvPr>
          <p:cNvSpPr>
            <a:spLocks noGrp="1"/>
          </p:cNvSpPr>
          <p:nvPr>
            <p:ph type="subTitle" idx="1"/>
          </p:nvPr>
        </p:nvSpPr>
        <p:spPr/>
        <p:txBody>
          <a:bodyPr/>
          <a:lstStyle/>
          <a:p>
            <a:r>
              <a:rPr lang="en-US" dirty="0"/>
              <a:t>https://</a:t>
            </a:r>
            <a:r>
              <a:rPr lang="en-US" dirty="0" err="1"/>
              <a:t>www.youtube.com</a:t>
            </a:r>
            <a:r>
              <a:rPr lang="en-US" dirty="0"/>
              <a:t>/</a:t>
            </a:r>
            <a:r>
              <a:rPr lang="en-US" dirty="0" err="1"/>
              <a:t>watch?v</a:t>
            </a:r>
            <a:r>
              <a:rPr lang="en-US" dirty="0"/>
              <a:t>=C3IDB_KimCQ&amp;ab_channel=</a:t>
            </a:r>
            <a:r>
              <a:rPr lang="en-US" dirty="0" err="1"/>
              <a:t>OverlySarcasticProductions</a:t>
            </a:r>
            <a:endParaRPr lang="en-US" dirty="0"/>
          </a:p>
        </p:txBody>
      </p:sp>
    </p:spTree>
    <p:extLst>
      <p:ext uri="{BB962C8B-B14F-4D97-AF65-F5344CB8AC3E}">
        <p14:creationId xmlns:p14="http://schemas.microsoft.com/office/powerpoint/2010/main" val="642139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8949AF-2700-8698-5F1A-5DCD6DC68800}"/>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8000">
                <a:solidFill>
                  <a:schemeClr val="tx1">
                    <a:lumMod val="85000"/>
                    <a:lumOff val="15000"/>
                  </a:schemeClr>
                </a:solidFill>
              </a:rPr>
              <a:t>SUMMARY</a:t>
            </a:r>
          </a:p>
        </p:txBody>
      </p:sp>
      <p:sp>
        <p:nvSpPr>
          <p:cNvPr id="16" name="Rectangle 15">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0FAEA007-0727-A9B0-391F-5BDEE4AF9F6D}"/>
              </a:ext>
            </a:extLst>
          </p:cNvPr>
          <p:cNvSpPr>
            <a:spLocks noGrp="1"/>
          </p:cNvSpPr>
          <p:nvPr>
            <p:ph idx="1"/>
          </p:nvPr>
        </p:nvSpPr>
        <p:spPr>
          <a:xfrm>
            <a:off x="1100051" y="5225240"/>
            <a:ext cx="10058400" cy="1143000"/>
          </a:xfrm>
        </p:spPr>
        <p:txBody>
          <a:bodyPr vert="horz" lIns="91440" tIns="45720" rIns="91440" bIns="45720" rtlCol="0">
            <a:normAutofit/>
          </a:bodyPr>
          <a:lstStyle/>
          <a:p>
            <a:pPr marL="0" indent="0">
              <a:buNone/>
            </a:pPr>
            <a:r>
              <a:rPr lang="en-US" sz="2400" cap="all" spc="200">
                <a:solidFill>
                  <a:srgbClr val="FFFFFF"/>
                </a:solidFill>
                <a:latin typeface="+mj-lt"/>
              </a:rPr>
              <a:t>Describe in 2 – 3 sentences, the conditions in Egypt that led to Amenhotep IV gaining power</a:t>
            </a:r>
          </a:p>
        </p:txBody>
      </p:sp>
    </p:spTree>
    <p:extLst>
      <p:ext uri="{BB962C8B-B14F-4D97-AF65-F5344CB8AC3E}">
        <p14:creationId xmlns:p14="http://schemas.microsoft.com/office/powerpoint/2010/main" val="3475686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Rectangle 8">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1" name="Straight Connector 10">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6D72739-6745-A658-A3E1-3A4D145FB962}"/>
              </a:ext>
            </a:extLst>
          </p:cNvPr>
          <p:cNvSpPr>
            <a:spLocks noGrp="1"/>
          </p:cNvSpPr>
          <p:nvPr>
            <p:ph type="title"/>
          </p:nvPr>
        </p:nvSpPr>
        <p:spPr>
          <a:xfrm>
            <a:off x="399245" y="270456"/>
            <a:ext cx="11475076" cy="4380664"/>
          </a:xfrm>
        </p:spPr>
        <p:txBody>
          <a:bodyPr vert="horz" lIns="91440" tIns="45720" rIns="91440" bIns="45720" rtlCol="0" anchor="b">
            <a:normAutofit/>
          </a:bodyPr>
          <a:lstStyle/>
          <a:p>
            <a:pPr algn="ctr"/>
            <a:r>
              <a:rPr lang="en-US" sz="3800" b="0" i="0" dirty="0">
                <a:solidFill>
                  <a:srgbClr val="FFFFFF"/>
                </a:solidFill>
                <a:effectLst/>
              </a:rPr>
              <a:t>The Eighteenth Dynasty of Egypt (notated Dynasty XVIII, alternatively 18th Dynasty or Dynasty 18) is classified as the first dynasty of the New Kingdom of Egypt, the era in which ancient Egypt achieved the peak of its power. </a:t>
            </a:r>
            <a:br>
              <a:rPr lang="en-US" sz="3800" b="0" i="0" dirty="0">
                <a:solidFill>
                  <a:srgbClr val="FFFFFF"/>
                </a:solidFill>
                <a:effectLst/>
              </a:rPr>
            </a:br>
            <a:br>
              <a:rPr lang="en-US" sz="3800" b="0" i="0" dirty="0">
                <a:solidFill>
                  <a:srgbClr val="FFFFFF"/>
                </a:solidFill>
                <a:effectLst/>
              </a:rPr>
            </a:br>
            <a:r>
              <a:rPr lang="en-US" sz="3800" b="0" i="0" dirty="0">
                <a:solidFill>
                  <a:srgbClr val="FFFFFF"/>
                </a:solidFill>
                <a:effectLst/>
              </a:rPr>
              <a:t>The Eighteenth Dynasty spanned the period from 1550/1549 to 1292 BC</a:t>
            </a:r>
            <a:r>
              <a:rPr lang="en-US" sz="3800" dirty="0">
                <a:solidFill>
                  <a:srgbClr val="FFFFFF"/>
                </a:solidFill>
              </a:rPr>
              <a:t>E.</a:t>
            </a:r>
          </a:p>
        </p:txBody>
      </p:sp>
      <p:pic>
        <p:nvPicPr>
          <p:cNvPr id="3" name="Picture 2" descr="A red circle with a cross&#10;&#10;Description automatically generated">
            <a:extLst>
              <a:ext uri="{FF2B5EF4-FFF2-40B4-BE49-F238E27FC236}">
                <a16:creationId xmlns:a16="http://schemas.microsoft.com/office/drawing/2014/main" id="{E7EBA998-E908-B617-5B32-718D15C0FE02}"/>
              </a:ext>
            </a:extLst>
          </p:cNvPr>
          <p:cNvPicPr>
            <a:picLocks noChangeAspect="1"/>
          </p:cNvPicPr>
          <p:nvPr/>
        </p:nvPicPr>
        <p:blipFill>
          <a:blip r:embed="rId2"/>
          <a:stretch>
            <a:fillRect/>
          </a:stretch>
        </p:blipFill>
        <p:spPr>
          <a:xfrm>
            <a:off x="224316" y="5680529"/>
            <a:ext cx="983342" cy="983342"/>
          </a:xfrm>
          <a:prstGeom prst="rect">
            <a:avLst/>
          </a:prstGeom>
        </p:spPr>
      </p:pic>
    </p:spTree>
    <p:extLst>
      <p:ext uri="{BB962C8B-B14F-4D97-AF65-F5344CB8AC3E}">
        <p14:creationId xmlns:p14="http://schemas.microsoft.com/office/powerpoint/2010/main" val="36806677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D63EA-68F5-5794-3F55-1C59211F1B7B}"/>
              </a:ext>
            </a:extLst>
          </p:cNvPr>
          <p:cNvSpPr>
            <a:spLocks noGrp="1"/>
          </p:cNvSpPr>
          <p:nvPr>
            <p:ph type="title"/>
          </p:nvPr>
        </p:nvSpPr>
        <p:spPr/>
        <p:txBody>
          <a:bodyPr/>
          <a:lstStyle/>
          <a:p>
            <a:r>
              <a:rPr lang="en-US" dirty="0"/>
              <a:t>Dynasty</a:t>
            </a:r>
          </a:p>
        </p:txBody>
      </p:sp>
      <p:sp>
        <p:nvSpPr>
          <p:cNvPr id="3" name="Content Placeholder 2">
            <a:extLst>
              <a:ext uri="{FF2B5EF4-FFF2-40B4-BE49-F238E27FC236}">
                <a16:creationId xmlns:a16="http://schemas.microsoft.com/office/drawing/2014/main" id="{1C2C48C6-A9A8-8A57-E007-AAEE98EED3CE}"/>
              </a:ext>
            </a:extLst>
          </p:cNvPr>
          <p:cNvSpPr>
            <a:spLocks noGrp="1"/>
          </p:cNvSpPr>
          <p:nvPr>
            <p:ph idx="1"/>
          </p:nvPr>
        </p:nvSpPr>
        <p:spPr>
          <a:xfrm>
            <a:off x="415636" y="1943254"/>
            <a:ext cx="5125841" cy="3274907"/>
          </a:xfrm>
        </p:spPr>
        <p:txBody>
          <a:bodyPr>
            <a:normAutofit fontScale="92500"/>
          </a:bodyPr>
          <a:lstStyle/>
          <a:p>
            <a:pPr marL="0" indent="0" algn="ctr">
              <a:buNone/>
            </a:pPr>
            <a:r>
              <a:rPr lang="en-US" sz="2800" b="1" u="sng" dirty="0">
                <a:solidFill>
                  <a:schemeClr val="tx1"/>
                </a:solidFill>
                <a:latin typeface="Calibri" panose="020F0502020204030204" pitchFamily="34" charset="0"/>
                <a:cs typeface="Calibri" panose="020F0502020204030204" pitchFamily="34" charset="0"/>
              </a:rPr>
              <a:t>DEFINITION: </a:t>
            </a:r>
          </a:p>
          <a:p>
            <a:pPr marL="0" indent="0" algn="ctr">
              <a:buNone/>
            </a:pPr>
            <a:endParaRPr lang="en-US" sz="2800" b="1" u="sng" dirty="0">
              <a:solidFill>
                <a:schemeClr val="tx1"/>
              </a:solidFill>
              <a:latin typeface="Calibri" panose="020F0502020204030204" pitchFamily="34" charset="0"/>
              <a:cs typeface="Calibri" panose="020F0502020204030204" pitchFamily="34" charset="0"/>
            </a:endParaRPr>
          </a:p>
          <a:p>
            <a:pPr algn="ctr"/>
            <a:r>
              <a:rPr lang="en-AU" sz="2400" b="0" i="0" dirty="0">
                <a:solidFill>
                  <a:srgbClr val="202122"/>
                </a:solidFill>
                <a:effectLst/>
                <a:highlight>
                  <a:srgbClr val="FFFFFF"/>
                </a:highlight>
                <a:latin typeface="Calibri" panose="020F0502020204030204" pitchFamily="34" charset="0"/>
                <a:cs typeface="Calibri" panose="020F0502020204030204" pitchFamily="34" charset="0"/>
              </a:rPr>
              <a:t>A series of rulers sharing a common origin. </a:t>
            </a:r>
            <a:endParaRPr lang="en-AU" sz="2400" dirty="0">
              <a:solidFill>
                <a:srgbClr val="202122"/>
              </a:solidFill>
              <a:highlight>
                <a:srgbClr val="FFFFFF"/>
              </a:highlight>
              <a:latin typeface="Calibri" panose="020F0502020204030204" pitchFamily="34" charset="0"/>
              <a:cs typeface="Calibri" panose="020F0502020204030204" pitchFamily="34" charset="0"/>
            </a:endParaRPr>
          </a:p>
          <a:p>
            <a:pPr algn="ctr"/>
            <a:r>
              <a:rPr lang="en-AU" sz="2400" b="0" i="0" dirty="0">
                <a:solidFill>
                  <a:srgbClr val="202122"/>
                </a:solidFill>
                <a:effectLst/>
                <a:highlight>
                  <a:srgbClr val="FFFFFF"/>
                </a:highlight>
                <a:latin typeface="Calibri" panose="020F0502020204030204" pitchFamily="34" charset="0"/>
                <a:cs typeface="Calibri" panose="020F0502020204030204" pitchFamily="34" charset="0"/>
              </a:rPr>
              <a:t>Traditionally divided into 33 </a:t>
            </a:r>
            <a:r>
              <a:rPr lang="en-AU" sz="2400" b="1" i="1" dirty="0">
                <a:solidFill>
                  <a:schemeClr val="accent6"/>
                </a:solidFill>
                <a:effectLst/>
                <a:highlight>
                  <a:srgbClr val="FFFFFF"/>
                </a:highlight>
                <a:latin typeface="Calibri" panose="020F0502020204030204" pitchFamily="34" charset="0"/>
                <a:cs typeface="Calibri" panose="020F0502020204030204" pitchFamily="34" charset="0"/>
              </a:rPr>
              <a:t>pharaonic</a:t>
            </a:r>
            <a:r>
              <a:rPr lang="en-AU" sz="2400" b="0" i="0" dirty="0">
                <a:solidFill>
                  <a:srgbClr val="202122"/>
                </a:solidFill>
                <a:effectLst/>
                <a:highlight>
                  <a:srgbClr val="FFFFFF"/>
                </a:highlight>
                <a:latin typeface="Calibri" panose="020F0502020204030204" pitchFamily="34" charset="0"/>
                <a:cs typeface="Calibri" panose="020F0502020204030204" pitchFamily="34" charset="0"/>
              </a:rPr>
              <a:t> dynasties; these dynasties are commonly grouped by modern scholars into “</a:t>
            </a:r>
            <a:r>
              <a:rPr lang="en-AU" sz="2400" b="1" i="1" dirty="0">
                <a:solidFill>
                  <a:schemeClr val="accent6"/>
                </a:solidFill>
                <a:effectLst/>
                <a:highlight>
                  <a:srgbClr val="FFFFFF"/>
                </a:highlight>
                <a:latin typeface="Calibri" panose="020F0502020204030204" pitchFamily="34" charset="0"/>
                <a:cs typeface="Calibri" panose="020F0502020204030204" pitchFamily="34" charset="0"/>
              </a:rPr>
              <a:t>Kingdoms</a:t>
            </a:r>
            <a:r>
              <a:rPr lang="en-AU" sz="2400" b="0" i="0" dirty="0">
                <a:solidFill>
                  <a:srgbClr val="202122"/>
                </a:solidFill>
                <a:effectLst/>
                <a:highlight>
                  <a:srgbClr val="FFFFFF"/>
                </a:highlight>
                <a:latin typeface="Calibri" panose="020F0502020204030204" pitchFamily="34" charset="0"/>
                <a:cs typeface="Calibri" panose="020F0502020204030204" pitchFamily="34" charset="0"/>
              </a:rPr>
              <a:t>” and “</a:t>
            </a:r>
            <a:r>
              <a:rPr lang="en-AU" sz="2400" b="1" i="1" dirty="0">
                <a:solidFill>
                  <a:schemeClr val="accent6"/>
                </a:solidFill>
                <a:highlight>
                  <a:srgbClr val="FFFFFF"/>
                </a:highlight>
                <a:latin typeface="Calibri" panose="020F0502020204030204" pitchFamily="34" charset="0"/>
                <a:cs typeface="Calibri" panose="020F0502020204030204" pitchFamily="34" charset="0"/>
              </a:rPr>
              <a:t>Intermediate Periods</a:t>
            </a:r>
            <a:r>
              <a:rPr lang="en-AU" sz="2400" dirty="0">
                <a:solidFill>
                  <a:srgbClr val="202122"/>
                </a:solidFill>
                <a:highlight>
                  <a:srgbClr val="FFFFFF"/>
                </a:highlight>
                <a:latin typeface="Calibri" panose="020F0502020204030204" pitchFamily="34" charset="0"/>
                <a:cs typeface="Calibri" panose="020F0502020204030204" pitchFamily="34" charset="0"/>
              </a:rPr>
              <a:t>”</a:t>
            </a:r>
            <a:endParaRPr lang="en-AU" sz="2800" b="1" i="1" dirty="0">
              <a:solidFill>
                <a:schemeClr val="accent6"/>
              </a:solidFill>
              <a:latin typeface="Calibri" panose="020F0502020204030204" pitchFamily="34" charset="0"/>
              <a:cs typeface="Calibri" panose="020F0502020204030204" pitchFamily="34" charset="0"/>
            </a:endParaRPr>
          </a:p>
        </p:txBody>
      </p:sp>
      <p:cxnSp>
        <p:nvCxnSpPr>
          <p:cNvPr id="5" name="Straight Connector 4">
            <a:extLst>
              <a:ext uri="{FF2B5EF4-FFF2-40B4-BE49-F238E27FC236}">
                <a16:creationId xmlns:a16="http://schemas.microsoft.com/office/drawing/2014/main" id="{0DD9776E-5171-0A50-50C2-1265D91E44C8}"/>
              </a:ext>
            </a:extLst>
          </p:cNvPr>
          <p:cNvCxnSpPr/>
          <p:nvPr/>
        </p:nvCxnSpPr>
        <p:spPr>
          <a:xfrm>
            <a:off x="5541477" y="1845734"/>
            <a:ext cx="0" cy="3578321"/>
          </a:xfrm>
          <a:prstGeom prst="line">
            <a:avLst/>
          </a:prstGeom>
        </p:spPr>
        <p:style>
          <a:lnRef idx="1">
            <a:schemeClr val="accent2"/>
          </a:lnRef>
          <a:fillRef idx="0">
            <a:schemeClr val="accent2"/>
          </a:fillRef>
          <a:effectRef idx="0">
            <a:schemeClr val="accent2"/>
          </a:effectRef>
          <a:fontRef idx="minor">
            <a:schemeClr val="tx1"/>
          </a:fontRef>
        </p:style>
      </p:cxnSp>
      <p:cxnSp>
        <p:nvCxnSpPr>
          <p:cNvPr id="6" name="Straight Connector 5">
            <a:extLst>
              <a:ext uri="{FF2B5EF4-FFF2-40B4-BE49-F238E27FC236}">
                <a16:creationId xmlns:a16="http://schemas.microsoft.com/office/drawing/2014/main" id="{00FC9ECF-E926-C059-8A0A-2CFDCB80E996}"/>
              </a:ext>
            </a:extLst>
          </p:cNvPr>
          <p:cNvCxnSpPr>
            <a:cxnSpLocks/>
          </p:cNvCxnSpPr>
          <p:nvPr/>
        </p:nvCxnSpPr>
        <p:spPr>
          <a:xfrm flipH="1">
            <a:off x="914400" y="5424055"/>
            <a:ext cx="10723418" cy="0"/>
          </a:xfrm>
          <a:prstGeom prst="line">
            <a:avLst/>
          </a:prstGeom>
        </p:spPr>
        <p:style>
          <a:lnRef idx="1">
            <a:schemeClr val="accent2"/>
          </a:lnRef>
          <a:fillRef idx="0">
            <a:schemeClr val="accent2"/>
          </a:fillRef>
          <a:effectRef idx="0">
            <a:schemeClr val="accent2"/>
          </a:effectRef>
          <a:fontRef idx="minor">
            <a:schemeClr val="tx1"/>
          </a:fontRef>
        </p:style>
      </p:cxnSp>
      <p:sp>
        <p:nvSpPr>
          <p:cNvPr id="10" name="Content Placeholder 2">
            <a:extLst>
              <a:ext uri="{FF2B5EF4-FFF2-40B4-BE49-F238E27FC236}">
                <a16:creationId xmlns:a16="http://schemas.microsoft.com/office/drawing/2014/main" id="{DCBEE533-EDF7-8268-580F-F73906707C04}"/>
              </a:ext>
            </a:extLst>
          </p:cNvPr>
          <p:cNvSpPr txBox="1">
            <a:spLocks/>
          </p:cNvSpPr>
          <p:nvPr/>
        </p:nvSpPr>
        <p:spPr>
          <a:xfrm>
            <a:off x="415636" y="5629949"/>
            <a:ext cx="11623953" cy="48129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2400" b="1" u="sng" dirty="0">
                <a:solidFill>
                  <a:schemeClr val="accent6"/>
                </a:solidFill>
              </a:rPr>
              <a:t>SYNONYMS: bloodline, ancestry, lineage</a:t>
            </a:r>
          </a:p>
        </p:txBody>
      </p:sp>
      <p:sp>
        <p:nvSpPr>
          <p:cNvPr id="7" name="TextBox 6">
            <a:extLst>
              <a:ext uri="{FF2B5EF4-FFF2-40B4-BE49-F238E27FC236}">
                <a16:creationId xmlns:a16="http://schemas.microsoft.com/office/drawing/2014/main" id="{361E8D19-DD03-42E3-0439-3C3BED4BD812}"/>
              </a:ext>
            </a:extLst>
          </p:cNvPr>
          <p:cNvSpPr txBox="1"/>
          <p:nvPr/>
        </p:nvSpPr>
        <p:spPr>
          <a:xfrm>
            <a:off x="9838063" y="154236"/>
            <a:ext cx="2115238" cy="369332"/>
          </a:xfrm>
          <a:prstGeom prst="rect">
            <a:avLst/>
          </a:prstGeom>
          <a:noFill/>
        </p:spPr>
        <p:txBody>
          <a:bodyPr wrap="square" rtlCol="0">
            <a:spAutoFit/>
          </a:bodyPr>
          <a:lstStyle/>
          <a:p>
            <a:pPr algn="r"/>
            <a:r>
              <a:rPr lang="en-US" b="1" i="1" dirty="0">
                <a:solidFill>
                  <a:schemeClr val="accent6"/>
                </a:solidFill>
              </a:rPr>
              <a:t>KEY TERM</a:t>
            </a:r>
          </a:p>
        </p:txBody>
      </p:sp>
      <p:pic>
        <p:nvPicPr>
          <p:cNvPr id="1026" name="Picture 2">
            <a:extLst>
              <a:ext uri="{FF2B5EF4-FFF2-40B4-BE49-F238E27FC236}">
                <a16:creationId xmlns:a16="http://schemas.microsoft.com/office/drawing/2014/main" id="{8D4E62B4-C033-C5FE-4A42-D372F12C5A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797" y="1817338"/>
            <a:ext cx="6187561" cy="3503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6354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3" name="Straight Connector 22">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EE362070-691D-44DB-98D4-BC61774B0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5A7EFE9C-DAE7-4ECA-BDB2-34E2534B8A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02060B4-9D9A-CC1A-7849-421C24F6FB34}"/>
              </a:ext>
            </a:extLst>
          </p:cNvPr>
          <p:cNvSpPr>
            <a:spLocks noGrp="1"/>
          </p:cNvSpPr>
          <p:nvPr>
            <p:ph type="title"/>
          </p:nvPr>
        </p:nvSpPr>
        <p:spPr>
          <a:xfrm>
            <a:off x="3835327" y="1944907"/>
            <a:ext cx="7900650" cy="3566160"/>
          </a:xfrm>
        </p:spPr>
        <p:txBody>
          <a:bodyPr vert="horz" lIns="91440" tIns="45720" rIns="91440" bIns="45720" rtlCol="0" anchor="b">
            <a:noAutofit/>
          </a:bodyPr>
          <a:lstStyle/>
          <a:p>
            <a:pPr algn="ctr"/>
            <a:r>
              <a:rPr lang="en-US" sz="2000" b="0" i="0" dirty="0">
                <a:solidFill>
                  <a:schemeClr val="tx1">
                    <a:lumMod val="85000"/>
                    <a:lumOff val="15000"/>
                  </a:schemeClr>
                </a:solidFill>
                <a:effectLst/>
              </a:rPr>
              <a:t>Ahmose I was the first pharaoh of this new dynasty, known as the 18th Dynasty, and its rulers would be some of the most prosperous and powerful in all of Egyptian history. </a:t>
            </a:r>
            <a:br>
              <a:rPr lang="en-US" sz="2000" b="0" i="0" dirty="0">
                <a:solidFill>
                  <a:schemeClr val="tx1">
                    <a:lumMod val="85000"/>
                    <a:lumOff val="15000"/>
                  </a:schemeClr>
                </a:solidFill>
                <a:effectLst/>
              </a:rPr>
            </a:br>
            <a:r>
              <a:rPr lang="en-US" sz="2000" b="0" i="0" dirty="0">
                <a:solidFill>
                  <a:schemeClr val="tx1">
                    <a:lumMod val="85000"/>
                    <a:lumOff val="15000"/>
                  </a:schemeClr>
                </a:solidFill>
                <a:effectLst/>
              </a:rPr>
              <a:t> </a:t>
            </a:r>
            <a:br>
              <a:rPr lang="en-US" sz="2000" b="0" i="0" dirty="0">
                <a:solidFill>
                  <a:schemeClr val="tx1">
                    <a:lumMod val="85000"/>
                    <a:lumOff val="15000"/>
                  </a:schemeClr>
                </a:solidFill>
                <a:effectLst/>
              </a:rPr>
            </a:br>
            <a:r>
              <a:rPr lang="en-US" sz="2000" b="0" i="0" dirty="0">
                <a:solidFill>
                  <a:schemeClr val="tx1">
                    <a:lumMod val="85000"/>
                    <a:lumOff val="15000"/>
                  </a:schemeClr>
                </a:solidFill>
                <a:effectLst/>
              </a:rPr>
              <a:t>Each one continued to grow Egypt's influence through successful military conquests which, in turn, funded some of Egypt's most famous monuments. </a:t>
            </a:r>
            <a:br>
              <a:rPr lang="en-US" sz="2000" b="0" i="0" dirty="0">
                <a:solidFill>
                  <a:schemeClr val="tx1">
                    <a:lumMod val="85000"/>
                    <a:lumOff val="15000"/>
                  </a:schemeClr>
                </a:solidFill>
                <a:effectLst/>
              </a:rPr>
            </a:br>
            <a:r>
              <a:rPr lang="en-US" sz="2000" b="0" i="0" dirty="0">
                <a:solidFill>
                  <a:schemeClr val="tx1">
                    <a:lumMod val="85000"/>
                    <a:lumOff val="15000"/>
                  </a:schemeClr>
                </a:solidFill>
                <a:effectLst/>
              </a:rPr>
              <a:t>Also, during this time, the city of Thebes became the most important location in Egypt, as pharaohs chose to build new palaces there and invest in the massive temple complex of Amun, called Karnak.</a:t>
            </a:r>
            <a:br>
              <a:rPr lang="en-US" sz="2000" b="0" i="0" dirty="0">
                <a:solidFill>
                  <a:schemeClr val="tx1">
                    <a:lumMod val="85000"/>
                    <a:lumOff val="15000"/>
                  </a:schemeClr>
                </a:solidFill>
                <a:effectLst/>
              </a:rPr>
            </a:br>
            <a:r>
              <a:rPr lang="en-US" sz="2000" b="0" i="0" dirty="0">
                <a:solidFill>
                  <a:schemeClr val="tx1">
                    <a:lumMod val="85000"/>
                    <a:lumOff val="15000"/>
                  </a:schemeClr>
                </a:solidFill>
                <a:effectLst/>
              </a:rPr>
              <a:t> </a:t>
            </a:r>
            <a:br>
              <a:rPr lang="en-US" sz="2000" b="0" i="0" dirty="0">
                <a:solidFill>
                  <a:schemeClr val="tx1">
                    <a:lumMod val="85000"/>
                    <a:lumOff val="15000"/>
                  </a:schemeClr>
                </a:solidFill>
                <a:effectLst/>
              </a:rPr>
            </a:br>
            <a:r>
              <a:rPr lang="en-US" sz="2000" b="0" i="0" dirty="0">
                <a:solidFill>
                  <a:schemeClr val="tx1">
                    <a:lumMod val="85000"/>
                    <a:lumOff val="15000"/>
                  </a:schemeClr>
                </a:solidFill>
                <a:effectLst/>
              </a:rPr>
              <a:t>Under the rule of Ahmose's successor, Amenhotep I (who ruled from around 1514 to 1493 BCE), the pharaohs began building their burial complexes on the western bank of the Nile River at Thebes, rather than in grand pyramids at Giza, as they did in the Old Kingdom.</a:t>
            </a:r>
            <a:br>
              <a:rPr lang="en-US" sz="2000" b="0" i="0" dirty="0">
                <a:solidFill>
                  <a:schemeClr val="tx1">
                    <a:lumMod val="85000"/>
                    <a:lumOff val="15000"/>
                  </a:schemeClr>
                </a:solidFill>
                <a:effectLst/>
              </a:rPr>
            </a:br>
            <a:r>
              <a:rPr lang="en-US" sz="2000" b="0" i="0" dirty="0">
                <a:solidFill>
                  <a:schemeClr val="tx1">
                    <a:lumMod val="85000"/>
                    <a:lumOff val="15000"/>
                  </a:schemeClr>
                </a:solidFill>
                <a:effectLst/>
              </a:rPr>
              <a:t> </a:t>
            </a:r>
            <a:br>
              <a:rPr lang="en-US" sz="2000" b="0" i="0" dirty="0">
                <a:solidFill>
                  <a:schemeClr val="tx1">
                    <a:lumMod val="85000"/>
                    <a:lumOff val="15000"/>
                  </a:schemeClr>
                </a:solidFill>
                <a:effectLst/>
              </a:rPr>
            </a:br>
            <a:r>
              <a:rPr lang="en-US" sz="2000" b="0" i="0" dirty="0">
                <a:solidFill>
                  <a:schemeClr val="tx1">
                    <a:lumMod val="85000"/>
                    <a:lumOff val="15000"/>
                  </a:schemeClr>
                </a:solidFill>
                <a:effectLst/>
              </a:rPr>
              <a:t>The naturally occurring valley in this new location was ideal for the construction of royal tombs.</a:t>
            </a:r>
            <a:r>
              <a:rPr lang="en-US" sz="2000" dirty="0">
                <a:solidFill>
                  <a:schemeClr val="tx1">
                    <a:lumMod val="85000"/>
                    <a:lumOff val="15000"/>
                  </a:schemeClr>
                </a:solidFill>
              </a:rPr>
              <a:t> </a:t>
            </a:r>
            <a:r>
              <a:rPr lang="en-US" sz="2000" b="0" i="0" dirty="0">
                <a:solidFill>
                  <a:schemeClr val="tx1">
                    <a:lumMod val="85000"/>
                    <a:lumOff val="15000"/>
                  </a:schemeClr>
                </a:solidFill>
                <a:effectLst/>
              </a:rPr>
              <a:t>This area became known as the Valley of the Kings.</a:t>
            </a:r>
            <a:br>
              <a:rPr lang="en-US" sz="2000" b="0" i="0" dirty="0">
                <a:solidFill>
                  <a:schemeClr val="tx1">
                    <a:lumMod val="85000"/>
                    <a:lumOff val="15000"/>
                  </a:schemeClr>
                </a:solidFill>
                <a:effectLst/>
              </a:rPr>
            </a:br>
            <a:br>
              <a:rPr lang="en-US" sz="2000" dirty="0">
                <a:solidFill>
                  <a:schemeClr val="tx1">
                    <a:lumMod val="85000"/>
                    <a:lumOff val="15000"/>
                  </a:schemeClr>
                </a:solidFill>
              </a:rPr>
            </a:br>
            <a:endParaRPr lang="en-US" sz="2000" dirty="0">
              <a:solidFill>
                <a:schemeClr val="tx1">
                  <a:lumMod val="85000"/>
                  <a:lumOff val="15000"/>
                </a:schemeClr>
              </a:solidFill>
            </a:endParaRPr>
          </a:p>
        </p:txBody>
      </p:sp>
      <p:pic>
        <p:nvPicPr>
          <p:cNvPr id="6" name="Graphic 5" descr="Castle scene">
            <a:extLst>
              <a:ext uri="{FF2B5EF4-FFF2-40B4-BE49-F238E27FC236}">
                <a16:creationId xmlns:a16="http://schemas.microsoft.com/office/drawing/2014/main" id="{B00F461E-3905-9A65-31AF-C99E516FC1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9818" y="1944907"/>
            <a:ext cx="2449486" cy="2449486"/>
          </a:xfrm>
          <a:prstGeom prst="rect">
            <a:avLst/>
          </a:prstGeom>
        </p:spPr>
      </p:pic>
      <p:sp>
        <p:nvSpPr>
          <p:cNvPr id="19" name="Rectangle 18">
            <a:extLst>
              <a:ext uri="{FF2B5EF4-FFF2-40B4-BE49-F238E27FC236}">
                <a16:creationId xmlns:a16="http://schemas.microsoft.com/office/drawing/2014/main" id="{3F0CE275-BAEC-48E9-B00C-1B635C68F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A22C524A-01E1-4209-AE20-DA64F7CB1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 name="Picture 3" descr="A red circle with a cross&#10;&#10;Description automatically generated">
            <a:extLst>
              <a:ext uri="{FF2B5EF4-FFF2-40B4-BE49-F238E27FC236}">
                <a16:creationId xmlns:a16="http://schemas.microsoft.com/office/drawing/2014/main" id="{A819D775-8061-AA3E-22A3-37603FFE1550}"/>
              </a:ext>
            </a:extLst>
          </p:cNvPr>
          <p:cNvPicPr>
            <a:picLocks noChangeAspect="1"/>
          </p:cNvPicPr>
          <p:nvPr/>
        </p:nvPicPr>
        <p:blipFill>
          <a:blip r:embed="rId4"/>
          <a:stretch>
            <a:fillRect/>
          </a:stretch>
        </p:blipFill>
        <p:spPr>
          <a:xfrm>
            <a:off x="224316" y="5680529"/>
            <a:ext cx="983342" cy="983342"/>
          </a:xfrm>
          <a:prstGeom prst="rect">
            <a:avLst/>
          </a:prstGeom>
        </p:spPr>
      </p:pic>
    </p:spTree>
    <p:extLst>
      <p:ext uri="{BB962C8B-B14F-4D97-AF65-F5344CB8AC3E}">
        <p14:creationId xmlns:p14="http://schemas.microsoft.com/office/powerpoint/2010/main" val="1484719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e entire royal family tree of the 18th dynasty by 123Guus on DeviantArt |  Ancient egypt history, Egyptian history, Ancient egypt art">
            <a:extLst>
              <a:ext uri="{FF2B5EF4-FFF2-40B4-BE49-F238E27FC236}">
                <a16:creationId xmlns:a16="http://schemas.microsoft.com/office/drawing/2014/main" id="{38FAF341-0623-452F-1008-DE55E64DBCBA}"/>
              </a:ext>
            </a:extLst>
          </p:cNvPr>
          <p:cNvPicPr>
            <a:picLocks noChangeAspect="1"/>
          </p:cNvPicPr>
          <p:nvPr/>
        </p:nvPicPr>
        <p:blipFill rotWithShape="1">
          <a:blip r:embed="rId2">
            <a:extLst>
              <a:ext uri="{28A0092B-C50C-407E-A947-70E740481C1C}">
                <a14:useLocalDpi xmlns:a14="http://schemas.microsoft.com/office/drawing/2010/main" val="0"/>
              </a:ext>
            </a:extLst>
          </a:blip>
          <a:srcRect t="44942"/>
          <a:stretch/>
        </p:blipFill>
        <p:spPr bwMode="auto">
          <a:xfrm>
            <a:off x="665352" y="284573"/>
            <a:ext cx="6662039" cy="6288853"/>
          </a:xfrm>
          <a:prstGeom prst="rect">
            <a:avLst/>
          </a:prstGeom>
          <a:noFill/>
          <a:ln>
            <a:noFill/>
          </a:ln>
        </p:spPr>
      </p:pic>
      <p:sp>
        <p:nvSpPr>
          <p:cNvPr id="3" name="TextBox 2">
            <a:extLst>
              <a:ext uri="{FF2B5EF4-FFF2-40B4-BE49-F238E27FC236}">
                <a16:creationId xmlns:a16="http://schemas.microsoft.com/office/drawing/2014/main" id="{9F4CCBB4-5E2B-3A6E-6044-F12FBCFEAAB6}"/>
              </a:ext>
            </a:extLst>
          </p:cNvPr>
          <p:cNvSpPr txBox="1"/>
          <p:nvPr/>
        </p:nvSpPr>
        <p:spPr>
          <a:xfrm>
            <a:off x="7755875" y="1975251"/>
            <a:ext cx="3910988" cy="1815882"/>
          </a:xfrm>
          <a:prstGeom prst="rect">
            <a:avLst/>
          </a:prstGeom>
          <a:noFill/>
        </p:spPr>
        <p:txBody>
          <a:bodyPr wrap="square" rtlCol="0">
            <a:spAutoFit/>
          </a:bodyPr>
          <a:lstStyle/>
          <a:p>
            <a:pPr algn="ctr"/>
            <a:r>
              <a:rPr lang="en-US" sz="2800" dirty="0"/>
              <a:t>Cut out the </a:t>
            </a:r>
          </a:p>
          <a:p>
            <a:pPr algn="ctr"/>
            <a:r>
              <a:rPr lang="en-US" sz="2800" b="1" i="1" dirty="0">
                <a:solidFill>
                  <a:schemeClr val="accent6"/>
                </a:solidFill>
              </a:rPr>
              <a:t>18</a:t>
            </a:r>
            <a:r>
              <a:rPr lang="en-US" sz="2800" b="1" i="1" baseline="30000" dirty="0">
                <a:solidFill>
                  <a:schemeClr val="accent6"/>
                </a:solidFill>
              </a:rPr>
              <a:t>th</a:t>
            </a:r>
            <a:r>
              <a:rPr lang="en-US" sz="2800" b="1" i="1" dirty="0">
                <a:solidFill>
                  <a:schemeClr val="accent6"/>
                </a:solidFill>
              </a:rPr>
              <a:t> Dynasty family tree</a:t>
            </a:r>
          </a:p>
          <a:p>
            <a:pPr algn="ctr"/>
            <a:endParaRPr lang="en-US" sz="2800" dirty="0"/>
          </a:p>
          <a:p>
            <a:pPr algn="ctr"/>
            <a:r>
              <a:rPr lang="en-US" sz="2800" dirty="0"/>
              <a:t>Stick it in your book</a:t>
            </a:r>
          </a:p>
        </p:txBody>
      </p:sp>
      <p:sp>
        <p:nvSpPr>
          <p:cNvPr id="4" name="Oval 3">
            <a:extLst>
              <a:ext uri="{FF2B5EF4-FFF2-40B4-BE49-F238E27FC236}">
                <a16:creationId xmlns:a16="http://schemas.microsoft.com/office/drawing/2014/main" id="{92AE9AD8-1E61-FCF5-A4A8-CEC002BEE0F8}"/>
              </a:ext>
            </a:extLst>
          </p:cNvPr>
          <p:cNvSpPr/>
          <p:nvPr/>
        </p:nvSpPr>
        <p:spPr>
          <a:xfrm>
            <a:off x="3996371" y="3007605"/>
            <a:ext cx="707831" cy="870332"/>
          </a:xfrm>
          <a:prstGeom prst="ellipse">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2B38288-F7A2-F92D-232F-B11634EF78B9}"/>
              </a:ext>
            </a:extLst>
          </p:cNvPr>
          <p:cNvSpPr/>
          <p:nvPr/>
        </p:nvSpPr>
        <p:spPr>
          <a:xfrm>
            <a:off x="766593" y="3281190"/>
            <a:ext cx="707831" cy="870332"/>
          </a:xfrm>
          <a:prstGeom prst="ellipse">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8741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2B691-48A8-2A93-766B-39508E360D31}"/>
              </a:ext>
            </a:extLst>
          </p:cNvPr>
          <p:cNvSpPr>
            <a:spLocks noGrp="1"/>
          </p:cNvSpPr>
          <p:nvPr>
            <p:ph type="title"/>
          </p:nvPr>
        </p:nvSpPr>
        <p:spPr>
          <a:xfrm>
            <a:off x="1097280" y="286603"/>
            <a:ext cx="10058400" cy="1450757"/>
          </a:xfrm>
        </p:spPr>
        <p:txBody>
          <a:bodyPr>
            <a:normAutofit/>
          </a:bodyPr>
          <a:lstStyle/>
          <a:p>
            <a:r>
              <a:rPr lang="en-US" dirty="0"/>
              <a:t>Amenhotep III (c.1386 – 1353 BCE)</a:t>
            </a:r>
          </a:p>
        </p:txBody>
      </p:sp>
      <p:sp>
        <p:nvSpPr>
          <p:cNvPr id="3" name="Content Placeholder 2">
            <a:extLst>
              <a:ext uri="{FF2B5EF4-FFF2-40B4-BE49-F238E27FC236}">
                <a16:creationId xmlns:a16="http://schemas.microsoft.com/office/drawing/2014/main" id="{C4D3C5C9-A858-8BF1-A7BF-D6F1BE2A8705}"/>
              </a:ext>
            </a:extLst>
          </p:cNvPr>
          <p:cNvSpPr>
            <a:spLocks noGrp="1"/>
          </p:cNvSpPr>
          <p:nvPr>
            <p:ph idx="1"/>
          </p:nvPr>
        </p:nvSpPr>
        <p:spPr>
          <a:xfrm>
            <a:off x="447284" y="1922852"/>
            <a:ext cx="7683164" cy="4023360"/>
          </a:xfrm>
        </p:spPr>
        <p:txBody>
          <a:bodyPr>
            <a:normAutofit fontScale="92500"/>
          </a:bodyPr>
          <a:lstStyle/>
          <a:p>
            <a:pPr>
              <a:buFont typeface="Arial" panose="020B0604020202020204" pitchFamily="34" charset="0"/>
              <a:buChar char="•"/>
            </a:pPr>
            <a:r>
              <a:rPr lang="en-AU" sz="1800" i="0" dirty="0">
                <a:effectLst/>
                <a:highlight>
                  <a:srgbClr val="FFFFFF"/>
                </a:highlight>
                <a:latin typeface="Calibri" panose="020F0502020204030204" pitchFamily="34" charset="0"/>
                <a:cs typeface="Calibri" panose="020F0502020204030204" pitchFamily="34" charset="0"/>
              </a:rPr>
              <a:t> ninth king of the 18th Dynasty </a:t>
            </a:r>
          </a:p>
          <a:p>
            <a:pPr>
              <a:buFont typeface="Arial" panose="020B0604020202020204" pitchFamily="34" charset="0"/>
              <a:buChar char="•"/>
            </a:pPr>
            <a:r>
              <a:rPr lang="en-AU" sz="1800" dirty="0">
                <a:highlight>
                  <a:srgbClr val="FFFFFF"/>
                </a:highlight>
                <a:latin typeface="Calibri" panose="020F0502020204030204" pitchFamily="34" charset="0"/>
                <a:cs typeface="Calibri" panose="020F0502020204030204" pitchFamily="34" charset="0"/>
              </a:rPr>
              <a:t> </a:t>
            </a:r>
            <a:r>
              <a:rPr lang="en-AU" sz="1800" i="0" dirty="0">
                <a:effectLst/>
                <a:highlight>
                  <a:srgbClr val="FFFFFF"/>
                </a:highlight>
                <a:latin typeface="Calibri" panose="020F0502020204030204" pitchFamily="34" charset="0"/>
                <a:cs typeface="Calibri" panose="020F0502020204030204" pitchFamily="34" charset="0"/>
              </a:rPr>
              <a:t>He was the son of the </a:t>
            </a:r>
            <a:r>
              <a:rPr lang="en-AU" sz="1800" i="0" u="none" strike="noStrike" dirty="0">
                <a:effectLst/>
                <a:highlight>
                  <a:srgbClr val="FFFFFF"/>
                </a:highlight>
                <a:latin typeface="Calibri" panose="020F0502020204030204" pitchFamily="34" charset="0"/>
                <a:cs typeface="Calibri" panose="020F0502020204030204" pitchFamily="34" charset="0"/>
              </a:rPr>
              <a:t>pharaoh</a:t>
            </a:r>
            <a:r>
              <a:rPr lang="en-AU" sz="1800" i="0" dirty="0">
                <a:effectLst/>
                <a:highlight>
                  <a:srgbClr val="FFFFFF"/>
                </a:highlight>
                <a:latin typeface="Calibri" panose="020F0502020204030204" pitchFamily="34" charset="0"/>
                <a:cs typeface="Calibri" panose="020F0502020204030204" pitchFamily="34" charset="0"/>
              </a:rPr>
              <a:t> </a:t>
            </a:r>
            <a:r>
              <a:rPr lang="en-AU" sz="1800" i="0" dirty="0" err="1">
                <a:effectLst/>
                <a:highlight>
                  <a:srgbClr val="FFFFFF"/>
                </a:highlight>
                <a:latin typeface="Calibri" panose="020F0502020204030204" pitchFamily="34" charset="0"/>
                <a:cs typeface="Calibri" panose="020F0502020204030204" pitchFamily="34" charset="0"/>
              </a:rPr>
              <a:t>Tuthmosis</a:t>
            </a:r>
            <a:r>
              <a:rPr lang="en-AU" sz="1800" i="0" dirty="0">
                <a:effectLst/>
                <a:highlight>
                  <a:srgbClr val="FFFFFF"/>
                </a:highlight>
                <a:latin typeface="Calibri" panose="020F0502020204030204" pitchFamily="34" charset="0"/>
                <a:cs typeface="Calibri" panose="020F0502020204030204" pitchFamily="34" charset="0"/>
              </a:rPr>
              <a:t> IV and his lesser wife </a:t>
            </a:r>
            <a:r>
              <a:rPr lang="en-AU" sz="1800" i="0" dirty="0" err="1">
                <a:effectLst/>
                <a:highlight>
                  <a:srgbClr val="FFFFFF"/>
                </a:highlight>
                <a:latin typeface="Calibri" panose="020F0502020204030204" pitchFamily="34" charset="0"/>
                <a:cs typeface="Calibri" panose="020F0502020204030204" pitchFamily="34" charset="0"/>
              </a:rPr>
              <a:t>Mutemwiya</a:t>
            </a:r>
            <a:r>
              <a:rPr lang="en-AU" sz="1800" i="0" dirty="0">
                <a:effectLst/>
                <a:highlight>
                  <a:srgbClr val="FFFFFF"/>
                </a:highlight>
                <a:latin typeface="Calibri" panose="020F0502020204030204" pitchFamily="34" charset="0"/>
                <a:cs typeface="Calibri" panose="020F0502020204030204" pitchFamily="34" charset="0"/>
              </a:rPr>
              <a:t>, husband of Queen </a:t>
            </a:r>
            <a:r>
              <a:rPr lang="en-AU" sz="1800" i="0" u="none" strike="noStrike" dirty="0" err="1">
                <a:effectLst/>
                <a:highlight>
                  <a:srgbClr val="FFFFFF"/>
                </a:highlight>
                <a:latin typeface="Calibri" panose="020F0502020204030204" pitchFamily="34" charset="0"/>
                <a:cs typeface="Calibri" panose="020F0502020204030204" pitchFamily="34" charset="0"/>
              </a:rPr>
              <a:t>Tiye</a:t>
            </a:r>
            <a:r>
              <a:rPr lang="en-AU" sz="1800" i="0" dirty="0">
                <a:effectLst/>
                <a:highlight>
                  <a:srgbClr val="FFFFFF"/>
                </a:highlight>
                <a:latin typeface="Calibri" panose="020F0502020204030204" pitchFamily="34" charset="0"/>
                <a:cs typeface="Calibri" panose="020F0502020204030204" pitchFamily="34" charset="0"/>
              </a:rPr>
              <a:t>, father of </a:t>
            </a:r>
            <a:r>
              <a:rPr lang="en-AU" sz="1800" i="0" u="none" strike="noStrike" dirty="0">
                <a:effectLst/>
                <a:highlight>
                  <a:srgbClr val="FFFFFF"/>
                </a:highlight>
                <a:latin typeface="Calibri" panose="020F0502020204030204" pitchFamily="34" charset="0"/>
                <a:cs typeface="Calibri" panose="020F0502020204030204" pitchFamily="34" charset="0"/>
              </a:rPr>
              <a:t>Akhenaten</a:t>
            </a:r>
            <a:r>
              <a:rPr lang="en-AU" sz="1800" i="0" dirty="0">
                <a:effectLst/>
                <a:highlight>
                  <a:srgbClr val="FFFFFF"/>
                </a:highlight>
                <a:latin typeface="Calibri" panose="020F0502020204030204" pitchFamily="34" charset="0"/>
                <a:cs typeface="Calibri" panose="020F0502020204030204" pitchFamily="34" charset="0"/>
              </a:rPr>
              <a:t>, and grandfather of </a:t>
            </a:r>
            <a:r>
              <a:rPr lang="en-AU" sz="1800" i="0" u="none" strike="noStrike" dirty="0">
                <a:effectLst/>
                <a:highlight>
                  <a:srgbClr val="FFFFFF"/>
                </a:highlight>
                <a:latin typeface="Calibri" panose="020F0502020204030204" pitchFamily="34" charset="0"/>
                <a:cs typeface="Calibri" panose="020F0502020204030204" pitchFamily="34" charset="0"/>
              </a:rPr>
              <a:t>Tutankhamun</a:t>
            </a:r>
            <a:r>
              <a:rPr lang="en-AU" sz="1800" i="0" dirty="0">
                <a:effectLst/>
                <a:highlight>
                  <a:srgbClr val="FFFFFF"/>
                </a:highlight>
                <a:latin typeface="Calibri" panose="020F0502020204030204" pitchFamily="34" charset="0"/>
                <a:cs typeface="Calibri" panose="020F0502020204030204" pitchFamily="34" charset="0"/>
              </a:rPr>
              <a:t> and </a:t>
            </a:r>
            <a:r>
              <a:rPr lang="en-AU" sz="1800" i="0" u="none" strike="noStrike" dirty="0" err="1">
                <a:effectLst/>
                <a:highlight>
                  <a:srgbClr val="FFFFFF"/>
                </a:highlight>
                <a:latin typeface="Calibri" panose="020F0502020204030204" pitchFamily="34" charset="0"/>
                <a:cs typeface="Calibri" panose="020F0502020204030204" pitchFamily="34" charset="0"/>
              </a:rPr>
              <a:t>Ankhsenamun</a:t>
            </a:r>
            <a:r>
              <a:rPr lang="en-AU" sz="1800" i="0" dirty="0">
                <a:effectLst/>
                <a:highlight>
                  <a:srgbClr val="FFFFFF"/>
                </a:highlight>
                <a:latin typeface="Calibri" panose="020F0502020204030204" pitchFamily="34" charset="0"/>
                <a:cs typeface="Calibri" panose="020F0502020204030204" pitchFamily="34" charset="0"/>
              </a:rPr>
              <a:t>. </a:t>
            </a:r>
          </a:p>
          <a:p>
            <a:pPr>
              <a:buFont typeface="Arial" panose="020B0604020202020204" pitchFamily="34" charset="0"/>
              <a:buChar char="•"/>
            </a:pPr>
            <a:r>
              <a:rPr lang="en-AU" sz="1800" dirty="0">
                <a:highlight>
                  <a:srgbClr val="FFFFFF"/>
                </a:highlight>
                <a:latin typeface="Calibri" panose="020F0502020204030204" pitchFamily="34" charset="0"/>
                <a:cs typeface="Calibri" panose="020F0502020204030204" pitchFamily="34" charset="0"/>
              </a:rPr>
              <a:t> </a:t>
            </a:r>
            <a:r>
              <a:rPr lang="en-AU" sz="1800" i="0" u="sng" dirty="0">
                <a:effectLst/>
                <a:highlight>
                  <a:srgbClr val="FFFFFF"/>
                </a:highlight>
                <a:latin typeface="Calibri" panose="020F0502020204030204" pitchFamily="34" charset="0"/>
                <a:cs typeface="Calibri" panose="020F0502020204030204" pitchFamily="34" charset="0"/>
              </a:rPr>
              <a:t>greatest contribution to </a:t>
            </a:r>
            <a:r>
              <a:rPr lang="en-AU" sz="1800" i="0" u="sng" strike="noStrike" dirty="0">
                <a:effectLst/>
                <a:highlight>
                  <a:srgbClr val="FFFFFF"/>
                </a:highlight>
                <a:latin typeface="Calibri" panose="020F0502020204030204" pitchFamily="34" charset="0"/>
                <a:cs typeface="Calibri" panose="020F0502020204030204" pitchFamily="34" charset="0"/>
              </a:rPr>
              <a:t>Egyptian culture</a:t>
            </a:r>
            <a:r>
              <a:rPr lang="en-AU" sz="1800" i="0" u="sng" dirty="0">
                <a:effectLst/>
                <a:highlight>
                  <a:srgbClr val="FFFFFF"/>
                </a:highlight>
                <a:latin typeface="Calibri" panose="020F0502020204030204" pitchFamily="34" charset="0"/>
                <a:cs typeface="Calibri" panose="020F0502020204030204" pitchFamily="34" charset="0"/>
              </a:rPr>
              <a:t> </a:t>
            </a:r>
          </a:p>
          <a:p>
            <a:pPr lvl="1">
              <a:buFont typeface="Courier New" panose="02070309020205020404" pitchFamily="49" charset="0"/>
              <a:buChar char="o"/>
            </a:pPr>
            <a:r>
              <a:rPr lang="en-AU" i="0" dirty="0">
                <a:effectLst/>
                <a:highlight>
                  <a:srgbClr val="FFFFFF"/>
                </a:highlight>
                <a:latin typeface="Calibri" panose="020F0502020204030204" pitchFamily="34" charset="0"/>
                <a:cs typeface="Calibri" panose="020F0502020204030204" pitchFamily="34" charset="0"/>
              </a:rPr>
              <a:t>maintaining peace and prosperity</a:t>
            </a:r>
          </a:p>
          <a:p>
            <a:pPr lvl="1">
              <a:buFont typeface="Courier New" panose="02070309020205020404" pitchFamily="49" charset="0"/>
              <a:buChar char="o"/>
            </a:pPr>
            <a:r>
              <a:rPr lang="en-AU" i="0" dirty="0">
                <a:effectLst/>
                <a:highlight>
                  <a:srgbClr val="FFFFFF"/>
                </a:highlight>
                <a:latin typeface="Calibri" panose="020F0502020204030204" pitchFamily="34" charset="0"/>
                <a:cs typeface="Calibri" panose="020F0502020204030204" pitchFamily="34" charset="0"/>
              </a:rPr>
              <a:t>enabled him to devote his time to the arts</a:t>
            </a:r>
          </a:p>
          <a:p>
            <a:pPr>
              <a:buFont typeface="Arial" panose="020B0604020202020204" pitchFamily="34" charset="0"/>
              <a:buChar char="•"/>
            </a:pPr>
            <a:r>
              <a:rPr lang="en-AU" sz="1800" dirty="0">
                <a:highlight>
                  <a:srgbClr val="FFFFFF"/>
                </a:highlight>
                <a:latin typeface="Calibri" panose="020F0502020204030204" pitchFamily="34" charset="0"/>
                <a:cs typeface="Calibri" panose="020F0502020204030204" pitchFamily="34" charset="0"/>
              </a:rPr>
              <a:t> m</a:t>
            </a:r>
            <a:r>
              <a:rPr lang="en-AU" sz="1800" i="0" dirty="0">
                <a:effectLst/>
                <a:highlight>
                  <a:srgbClr val="FFFFFF"/>
                </a:highlight>
                <a:latin typeface="Calibri" panose="020F0502020204030204" pitchFamily="34" charset="0"/>
                <a:cs typeface="Calibri" panose="020F0502020204030204" pitchFamily="34" charset="0"/>
              </a:rPr>
              <a:t>any of the most impressive structures of ancient Egypt were built under his reign </a:t>
            </a:r>
          </a:p>
          <a:p>
            <a:pPr>
              <a:buFont typeface="Arial" panose="020B0604020202020204" pitchFamily="34" charset="0"/>
              <a:buChar char="•"/>
            </a:pPr>
            <a:r>
              <a:rPr lang="en-AU" sz="1800" dirty="0">
                <a:highlight>
                  <a:srgbClr val="FFFFFF"/>
                </a:highlight>
                <a:latin typeface="Calibri" panose="020F0502020204030204" pitchFamily="34" charset="0"/>
                <a:cs typeface="Calibri" panose="020F0502020204030204" pitchFamily="34" charset="0"/>
              </a:rPr>
              <a:t> </a:t>
            </a:r>
            <a:r>
              <a:rPr lang="en-AU" sz="1800" i="0" dirty="0">
                <a:effectLst/>
                <a:highlight>
                  <a:srgbClr val="FFFFFF"/>
                </a:highlight>
                <a:latin typeface="Calibri" panose="020F0502020204030204" pitchFamily="34" charset="0"/>
                <a:cs typeface="Calibri" panose="020F0502020204030204" pitchFamily="34" charset="0"/>
              </a:rPr>
              <a:t>through military campaigns he strengthened the borders of his land &amp; expanded them</a:t>
            </a:r>
          </a:p>
          <a:p>
            <a:pPr>
              <a:buFont typeface="Arial" panose="020B0604020202020204" pitchFamily="34" charset="0"/>
              <a:buChar char="•"/>
            </a:pPr>
            <a:r>
              <a:rPr lang="en-AU" sz="1800" dirty="0">
                <a:highlight>
                  <a:srgbClr val="FFFFFF"/>
                </a:highlight>
                <a:latin typeface="Calibri" panose="020F0502020204030204" pitchFamily="34" charset="0"/>
                <a:cs typeface="Calibri" panose="020F0502020204030204" pitchFamily="34" charset="0"/>
              </a:rPr>
              <a:t> r</a:t>
            </a:r>
            <a:r>
              <a:rPr lang="en-AU" sz="1800" i="0" dirty="0">
                <a:effectLst/>
                <a:highlight>
                  <a:srgbClr val="FFFFFF"/>
                </a:highlight>
                <a:latin typeface="Calibri" panose="020F0502020204030204" pitchFamily="34" charset="0"/>
                <a:cs typeface="Calibri" panose="020F0502020204030204" pitchFamily="34" charset="0"/>
              </a:rPr>
              <a:t>uled Egypt with </a:t>
            </a:r>
            <a:r>
              <a:rPr lang="en-AU" sz="1800" i="0" dirty="0" err="1">
                <a:effectLst/>
                <a:highlight>
                  <a:srgbClr val="FFFFFF"/>
                </a:highlight>
                <a:latin typeface="Calibri" panose="020F0502020204030204" pitchFamily="34" charset="0"/>
                <a:cs typeface="Calibri" panose="020F0502020204030204" pitchFamily="34" charset="0"/>
              </a:rPr>
              <a:t>Tiye</a:t>
            </a:r>
            <a:r>
              <a:rPr lang="en-AU" sz="1800" i="0" dirty="0">
                <a:effectLst/>
                <a:highlight>
                  <a:srgbClr val="FFFFFF"/>
                </a:highlight>
                <a:latin typeface="Calibri" panose="020F0502020204030204" pitchFamily="34" charset="0"/>
                <a:cs typeface="Calibri" panose="020F0502020204030204" pitchFamily="34" charset="0"/>
              </a:rPr>
              <a:t> for 38 years until his </a:t>
            </a:r>
            <a:r>
              <a:rPr lang="en-AU" sz="1800" i="0" u="none" strike="noStrike" dirty="0">
                <a:effectLst/>
                <a:highlight>
                  <a:srgbClr val="FFFFFF"/>
                </a:highlight>
                <a:latin typeface="Calibri" panose="020F0502020204030204" pitchFamily="34" charset="0"/>
                <a:cs typeface="Calibri" panose="020F0502020204030204" pitchFamily="34" charset="0"/>
              </a:rPr>
              <a:t>death</a:t>
            </a:r>
            <a:r>
              <a:rPr lang="en-AU" sz="1800" i="0" dirty="0">
                <a:effectLst/>
                <a:highlight>
                  <a:srgbClr val="FFFFFF"/>
                </a:highlight>
                <a:latin typeface="Calibri" panose="020F0502020204030204" pitchFamily="34" charset="0"/>
                <a:cs typeface="Calibri" panose="020F0502020204030204" pitchFamily="34" charset="0"/>
              </a:rPr>
              <a:t> </a:t>
            </a:r>
          </a:p>
          <a:p>
            <a:pPr>
              <a:buFont typeface="Arial" panose="020B0604020202020204" pitchFamily="34" charset="0"/>
              <a:buChar char="•"/>
            </a:pPr>
            <a:r>
              <a:rPr lang="en-AU" sz="1800" i="0" dirty="0">
                <a:effectLst/>
                <a:highlight>
                  <a:srgbClr val="FFFFFF"/>
                </a:highlight>
                <a:latin typeface="Calibri" panose="020F0502020204030204" pitchFamily="34" charset="0"/>
                <a:cs typeface="Calibri" panose="020F0502020204030204" pitchFamily="34" charset="0"/>
              </a:rPr>
              <a:t> succeeded by Amenhotep IV, later known as Akhenaten.</a:t>
            </a:r>
          </a:p>
          <a:p>
            <a:pPr>
              <a:buFont typeface="Arial" panose="020B0604020202020204" pitchFamily="34" charset="0"/>
              <a:buChar char="•"/>
            </a:pPr>
            <a:endParaRPr lang="en-US" sz="1800" dirty="0">
              <a:latin typeface="Calibri" panose="020F0502020204030204" pitchFamily="34" charset="0"/>
              <a:cs typeface="Calibri" panose="020F0502020204030204" pitchFamily="34" charset="0"/>
            </a:endParaRPr>
          </a:p>
        </p:txBody>
      </p:sp>
      <p:pic>
        <p:nvPicPr>
          <p:cNvPr id="2050" name="Picture 2" descr="Amenhotep III (by Trustees of the British Museum, Copyright)">
            <a:extLst>
              <a:ext uri="{FF2B5EF4-FFF2-40B4-BE49-F238E27FC236}">
                <a16:creationId xmlns:a16="http://schemas.microsoft.com/office/drawing/2014/main" id="{638F1FA1-9A93-A2CC-6721-E9E42C2378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439" r="2238"/>
          <a:stretch/>
        </p:blipFill>
        <p:spPr bwMode="auto">
          <a:xfrm>
            <a:off x="8609607" y="2199026"/>
            <a:ext cx="3135109" cy="3471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260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5FCDD7-E232-607F-9F19-D03015146787}"/>
              </a:ext>
            </a:extLst>
          </p:cNvPr>
          <p:cNvSpPr>
            <a:spLocks noGrp="1"/>
          </p:cNvSpPr>
          <p:nvPr>
            <p:ph type="title"/>
          </p:nvPr>
        </p:nvSpPr>
        <p:spPr>
          <a:xfrm>
            <a:off x="1097280" y="286603"/>
            <a:ext cx="10058400" cy="1450757"/>
          </a:xfrm>
        </p:spPr>
        <p:txBody>
          <a:bodyPr>
            <a:normAutofit/>
          </a:bodyPr>
          <a:lstStyle/>
          <a:p>
            <a:pPr algn="ctr"/>
            <a:r>
              <a:rPr lang="en-US" u="sng" dirty="0"/>
              <a:t>ACTIVITY – Historical Context</a:t>
            </a:r>
          </a:p>
        </p:txBody>
      </p:sp>
      <p:pic>
        <p:nvPicPr>
          <p:cNvPr id="7" name="Graphic 6" descr="Open Book">
            <a:extLst>
              <a:ext uri="{FF2B5EF4-FFF2-40B4-BE49-F238E27FC236}">
                <a16:creationId xmlns:a16="http://schemas.microsoft.com/office/drawing/2014/main" id="{1E472D68-7825-164B-EE38-FCC551F2B5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6432" y="2104325"/>
            <a:ext cx="3094997" cy="3094997"/>
          </a:xfrm>
          <a:prstGeom prst="rect">
            <a:avLst/>
          </a:prstGeom>
        </p:spPr>
      </p:pic>
      <p:sp>
        <p:nvSpPr>
          <p:cNvPr id="3" name="Content Placeholder 2">
            <a:extLst>
              <a:ext uri="{FF2B5EF4-FFF2-40B4-BE49-F238E27FC236}">
                <a16:creationId xmlns:a16="http://schemas.microsoft.com/office/drawing/2014/main" id="{2BA3E9B5-C5F6-3209-36AF-7B5A6C834D0A}"/>
              </a:ext>
            </a:extLst>
          </p:cNvPr>
          <p:cNvSpPr>
            <a:spLocks noGrp="1"/>
          </p:cNvSpPr>
          <p:nvPr>
            <p:ph idx="1"/>
          </p:nvPr>
        </p:nvSpPr>
        <p:spPr>
          <a:xfrm>
            <a:off x="4639733" y="2834640"/>
            <a:ext cx="6515947" cy="4023360"/>
          </a:xfrm>
        </p:spPr>
        <p:txBody>
          <a:bodyPr>
            <a:normAutofit/>
          </a:bodyPr>
          <a:lstStyle/>
          <a:p>
            <a:pPr algn="ctr"/>
            <a:r>
              <a:rPr lang="en-US" sz="3600" dirty="0"/>
              <a:t>Create a class </a:t>
            </a:r>
            <a:r>
              <a:rPr lang="en-US" sz="3600" dirty="0" err="1"/>
              <a:t>mindmap</a:t>
            </a:r>
            <a:r>
              <a:rPr lang="en-US" sz="3600" dirty="0"/>
              <a:t>/study notes about the historical context of the transition to power to Amenhotep IV/Akhenaten</a:t>
            </a:r>
          </a:p>
        </p:txBody>
      </p:sp>
      <p:sp>
        <p:nvSpPr>
          <p:cNvPr id="12" name="Rectangle 11">
            <a:extLst>
              <a:ext uri="{FF2B5EF4-FFF2-40B4-BE49-F238E27FC236}">
                <a16:creationId xmlns:a16="http://schemas.microsoft.com/office/drawing/2014/main" id="{77C34054-98F8-4229-885E-04C525969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22AAB964-B835-4B93-A1F3-4A30D1F38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960148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966357E2-1127-0CE1-A548-59F857233A32}"/>
              </a:ext>
            </a:extLst>
          </p:cNvPr>
          <p:cNvSpPr/>
          <p:nvPr/>
        </p:nvSpPr>
        <p:spPr>
          <a:xfrm>
            <a:off x="5012675" y="2544896"/>
            <a:ext cx="2016086" cy="15203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Historical Context</a:t>
            </a:r>
          </a:p>
        </p:txBody>
      </p:sp>
      <p:cxnSp>
        <p:nvCxnSpPr>
          <p:cNvPr id="4" name="Straight Arrow Connector 3">
            <a:extLst>
              <a:ext uri="{FF2B5EF4-FFF2-40B4-BE49-F238E27FC236}">
                <a16:creationId xmlns:a16="http://schemas.microsoft.com/office/drawing/2014/main" id="{44D4CCCB-5936-60D7-E017-CBDE78FF7CF7}"/>
              </a:ext>
            </a:extLst>
          </p:cNvPr>
          <p:cNvCxnSpPr>
            <a:stCxn id="2" idx="7"/>
          </p:cNvCxnSpPr>
          <p:nvPr/>
        </p:nvCxnSpPr>
        <p:spPr>
          <a:xfrm flipV="1">
            <a:off x="6733512" y="1883884"/>
            <a:ext cx="978295" cy="883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61501C8-DDFC-BF78-C88B-A0E5A7F2795B}"/>
              </a:ext>
            </a:extLst>
          </p:cNvPr>
          <p:cNvCxnSpPr>
            <a:stCxn id="2" idx="1"/>
          </p:cNvCxnSpPr>
          <p:nvPr/>
        </p:nvCxnSpPr>
        <p:spPr>
          <a:xfrm flipH="1" flipV="1">
            <a:off x="4483865" y="1883884"/>
            <a:ext cx="824059" cy="883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70A0BF6-FAD4-9183-005C-6FD4A81E3570}"/>
              </a:ext>
            </a:extLst>
          </p:cNvPr>
          <p:cNvCxnSpPr>
            <a:stCxn id="2" idx="5"/>
          </p:cNvCxnSpPr>
          <p:nvPr/>
        </p:nvCxnSpPr>
        <p:spPr>
          <a:xfrm>
            <a:off x="6733512" y="3842577"/>
            <a:ext cx="813042" cy="740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483583B-C3F1-F5F2-8898-ECEA20B42AC9}"/>
              </a:ext>
            </a:extLst>
          </p:cNvPr>
          <p:cNvCxnSpPr>
            <a:stCxn id="2" idx="3"/>
          </p:cNvCxnSpPr>
          <p:nvPr/>
        </p:nvCxnSpPr>
        <p:spPr>
          <a:xfrm flipH="1">
            <a:off x="4483865" y="3842577"/>
            <a:ext cx="824059" cy="740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4B8DA9D-421F-21A1-E1E9-3BB2C144C97B}"/>
              </a:ext>
            </a:extLst>
          </p:cNvPr>
          <p:cNvSpPr txBox="1"/>
          <p:nvPr/>
        </p:nvSpPr>
        <p:spPr>
          <a:xfrm>
            <a:off x="6411816" y="1576107"/>
            <a:ext cx="3503364" cy="307777"/>
          </a:xfrm>
          <a:prstGeom prst="rect">
            <a:avLst/>
          </a:prstGeom>
          <a:noFill/>
        </p:spPr>
        <p:txBody>
          <a:bodyPr wrap="square" rtlCol="0">
            <a:spAutoFit/>
          </a:bodyPr>
          <a:lstStyle/>
          <a:p>
            <a:pPr algn="ctr"/>
            <a:r>
              <a:rPr lang="en-US" sz="1400" b="1" i="1" dirty="0">
                <a:solidFill>
                  <a:schemeClr val="accent6"/>
                </a:solidFill>
              </a:rPr>
              <a:t>Political and economic stability</a:t>
            </a:r>
          </a:p>
        </p:txBody>
      </p:sp>
      <p:sp>
        <p:nvSpPr>
          <p:cNvPr id="12" name="TextBox 11">
            <a:extLst>
              <a:ext uri="{FF2B5EF4-FFF2-40B4-BE49-F238E27FC236}">
                <a16:creationId xmlns:a16="http://schemas.microsoft.com/office/drawing/2014/main" id="{E11719CA-416E-6AF6-8AF3-E56ECA037912}"/>
              </a:ext>
            </a:extLst>
          </p:cNvPr>
          <p:cNvSpPr txBox="1"/>
          <p:nvPr/>
        </p:nvSpPr>
        <p:spPr>
          <a:xfrm>
            <a:off x="2908452" y="1535044"/>
            <a:ext cx="3503364" cy="307777"/>
          </a:xfrm>
          <a:prstGeom prst="rect">
            <a:avLst/>
          </a:prstGeom>
          <a:noFill/>
        </p:spPr>
        <p:txBody>
          <a:bodyPr wrap="square" rtlCol="0">
            <a:spAutoFit/>
          </a:bodyPr>
          <a:lstStyle/>
          <a:p>
            <a:pPr algn="ctr"/>
            <a:r>
              <a:rPr lang="en-US" sz="1400" b="1" i="1" dirty="0">
                <a:solidFill>
                  <a:schemeClr val="accent6"/>
                </a:solidFill>
              </a:rPr>
              <a:t>Religious Practices</a:t>
            </a:r>
          </a:p>
        </p:txBody>
      </p:sp>
      <p:sp>
        <p:nvSpPr>
          <p:cNvPr id="13" name="TextBox 12">
            <a:extLst>
              <a:ext uri="{FF2B5EF4-FFF2-40B4-BE49-F238E27FC236}">
                <a16:creationId xmlns:a16="http://schemas.microsoft.com/office/drawing/2014/main" id="{46B7286F-92F3-5345-F746-995D32A92F5C}"/>
              </a:ext>
            </a:extLst>
          </p:cNvPr>
          <p:cNvSpPr txBox="1"/>
          <p:nvPr/>
        </p:nvSpPr>
        <p:spPr>
          <a:xfrm>
            <a:off x="2732183" y="4572347"/>
            <a:ext cx="3503364" cy="307777"/>
          </a:xfrm>
          <a:prstGeom prst="rect">
            <a:avLst/>
          </a:prstGeom>
          <a:noFill/>
        </p:spPr>
        <p:txBody>
          <a:bodyPr wrap="square" rtlCol="0">
            <a:spAutoFit/>
          </a:bodyPr>
          <a:lstStyle/>
          <a:p>
            <a:pPr algn="ctr"/>
            <a:r>
              <a:rPr lang="en-US" sz="1400" b="1" i="1" dirty="0">
                <a:solidFill>
                  <a:schemeClr val="accent6"/>
                </a:solidFill>
              </a:rPr>
              <a:t>Cultural and artistic achievements</a:t>
            </a:r>
          </a:p>
        </p:txBody>
      </p:sp>
      <p:sp>
        <p:nvSpPr>
          <p:cNvPr id="14" name="TextBox 13">
            <a:extLst>
              <a:ext uri="{FF2B5EF4-FFF2-40B4-BE49-F238E27FC236}">
                <a16:creationId xmlns:a16="http://schemas.microsoft.com/office/drawing/2014/main" id="{6630B26C-D6DC-E43F-FA63-5CF88BB3C62C}"/>
              </a:ext>
            </a:extLst>
          </p:cNvPr>
          <p:cNvSpPr txBox="1"/>
          <p:nvPr/>
        </p:nvSpPr>
        <p:spPr>
          <a:xfrm>
            <a:off x="5956453" y="4586368"/>
            <a:ext cx="3503364" cy="307777"/>
          </a:xfrm>
          <a:prstGeom prst="rect">
            <a:avLst/>
          </a:prstGeom>
          <a:noFill/>
        </p:spPr>
        <p:txBody>
          <a:bodyPr wrap="square" rtlCol="0">
            <a:spAutoFit/>
          </a:bodyPr>
          <a:lstStyle/>
          <a:p>
            <a:pPr algn="ctr"/>
            <a:r>
              <a:rPr lang="en-US" sz="1400" b="1" i="1" dirty="0">
                <a:solidFill>
                  <a:schemeClr val="accent6"/>
                </a:solidFill>
              </a:rPr>
              <a:t>Social Structure</a:t>
            </a:r>
          </a:p>
        </p:txBody>
      </p:sp>
    </p:spTree>
    <p:extLst>
      <p:ext uri="{BB962C8B-B14F-4D97-AF65-F5344CB8AC3E}">
        <p14:creationId xmlns:p14="http://schemas.microsoft.com/office/powerpoint/2010/main" val="444198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40248-CA6F-FCD2-305F-9EEB5434EAA4}"/>
              </a:ext>
            </a:extLst>
          </p:cNvPr>
          <p:cNvSpPr>
            <a:spLocks noGrp="1"/>
          </p:cNvSpPr>
          <p:nvPr>
            <p:ph type="title"/>
          </p:nvPr>
        </p:nvSpPr>
        <p:spPr/>
        <p:txBody>
          <a:bodyPr/>
          <a:lstStyle/>
          <a:p>
            <a:pPr algn="ctr"/>
            <a:r>
              <a:rPr lang="en-US" dirty="0"/>
              <a:t>TEACHER ONLY – Historical Context</a:t>
            </a:r>
          </a:p>
        </p:txBody>
      </p:sp>
      <p:sp>
        <p:nvSpPr>
          <p:cNvPr id="3" name="Content Placeholder 2">
            <a:extLst>
              <a:ext uri="{FF2B5EF4-FFF2-40B4-BE49-F238E27FC236}">
                <a16:creationId xmlns:a16="http://schemas.microsoft.com/office/drawing/2014/main" id="{269B8D61-E9B1-DF22-3DE1-564EC21C0D6D}"/>
              </a:ext>
            </a:extLst>
          </p:cNvPr>
          <p:cNvSpPr>
            <a:spLocks noGrp="1"/>
          </p:cNvSpPr>
          <p:nvPr>
            <p:ph idx="1"/>
          </p:nvPr>
        </p:nvSpPr>
        <p:spPr/>
        <p:txBody>
          <a:bodyPr/>
          <a:lstStyle/>
          <a:p>
            <a:r>
              <a:rPr lang="en-AU" b="1" dirty="0"/>
              <a:t>Political and Economic Stability</a:t>
            </a:r>
          </a:p>
          <a:p>
            <a:pPr>
              <a:buFont typeface="+mj-lt"/>
              <a:buAutoNum type="arabicPeriod"/>
            </a:pPr>
            <a:r>
              <a:rPr lang="en-AU" b="1" dirty="0"/>
              <a:t>Powerful Dynasty</a:t>
            </a:r>
            <a:r>
              <a:rPr lang="en-AU" dirty="0"/>
              <a:t>: Akhenaten's father, Amenhotep III, ruled during a time of unprecedented prosperity and power for Egypt. The 18th Dynasty, to which they both belonged, was known for strong pharaohs who expanded Egypt's influence and wealth.</a:t>
            </a:r>
          </a:p>
          <a:p>
            <a:pPr>
              <a:buFont typeface="+mj-lt"/>
              <a:buAutoNum type="arabicPeriod"/>
            </a:pPr>
            <a:r>
              <a:rPr lang="en-AU" b="1" dirty="0"/>
              <a:t>Trade and Wealth</a:t>
            </a:r>
            <a:r>
              <a:rPr lang="en-AU" dirty="0"/>
              <a:t>: Egypt engaged in extensive trade with </a:t>
            </a:r>
            <a:r>
              <a:rPr lang="en-AU" dirty="0" err="1"/>
              <a:t>neighboring</a:t>
            </a:r>
            <a:r>
              <a:rPr lang="en-AU" dirty="0"/>
              <a:t> regions, including Nubia, the Near East, and the Mediterranean. This trade brought wealth, luxury goods, and exotic materials into Egypt, contributing to the kingdom's prosperity.</a:t>
            </a:r>
          </a:p>
          <a:p>
            <a:pPr>
              <a:buFont typeface="+mj-lt"/>
              <a:buAutoNum type="arabicPeriod"/>
            </a:pPr>
            <a:r>
              <a:rPr lang="en-AU" b="1" dirty="0"/>
              <a:t>Military Prowess</a:t>
            </a:r>
            <a:r>
              <a:rPr lang="en-AU" dirty="0"/>
              <a:t>: The pharaohs before Akhenaten maintained a strong military presence, securing Egypt's borders and exerting influence over vassal states in Canaan and Syria. Campaigns led by pharaohs such as Thutmose III expanded Egypt's empire and control over vital trade routes.</a:t>
            </a:r>
          </a:p>
          <a:p>
            <a:endParaRPr lang="en-US" dirty="0"/>
          </a:p>
        </p:txBody>
      </p:sp>
    </p:spTree>
    <p:extLst>
      <p:ext uri="{BB962C8B-B14F-4D97-AF65-F5344CB8AC3E}">
        <p14:creationId xmlns:p14="http://schemas.microsoft.com/office/powerpoint/2010/main" val="962940970"/>
      </p:ext>
    </p:extLst>
  </p:cSld>
  <p:clrMapOvr>
    <a:masterClrMapping/>
  </p:clrMapOvr>
</p:sld>
</file>

<file path=ppt/theme/theme1.xml><?xml version="1.0" encoding="utf-8"?>
<a:theme xmlns:a="http://schemas.openxmlformats.org/drawingml/2006/main" name="Retrospect">
  <a:themeElements>
    <a:clrScheme name="Custom 16">
      <a:dk1>
        <a:srgbClr val="000000"/>
      </a:dk1>
      <a:lt1>
        <a:srgbClr val="FFFFFF"/>
      </a:lt1>
      <a:dk2>
        <a:srgbClr val="344068"/>
      </a:dk2>
      <a:lt2>
        <a:srgbClr val="D9E0E6"/>
      </a:lt2>
      <a:accent1>
        <a:srgbClr val="DA97FB"/>
      </a:accent1>
      <a:accent2>
        <a:srgbClr val="925FFD"/>
      </a:accent2>
      <a:accent3>
        <a:srgbClr val="521B92"/>
      </a:accent3>
      <a:accent4>
        <a:srgbClr val="E89CFF"/>
      </a:accent4>
      <a:accent5>
        <a:srgbClr val="A84BE1"/>
      </a:accent5>
      <a:accent6>
        <a:srgbClr val="8838E6"/>
      </a:accent6>
      <a:hlink>
        <a:srgbClr val="300A99"/>
      </a:hlink>
      <a:folHlink>
        <a:srgbClr val="6E5CA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{36CBF037-A368-844E-AAD3-A3BE395EBCEA}tf16401369</Template>
  <TotalTime>876</TotalTime>
  <Words>1239</Words>
  <Application>Microsoft Macintosh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Courier New</vt:lpstr>
      <vt:lpstr>Retrospect</vt:lpstr>
      <vt:lpstr>The 18th Dynasty</vt:lpstr>
      <vt:lpstr>The Eighteenth Dynasty of Egypt (notated Dynasty XVIII, alternatively 18th Dynasty or Dynasty 18) is classified as the first dynasty of the New Kingdom of Egypt, the era in which ancient Egypt achieved the peak of its power.   The Eighteenth Dynasty spanned the period from 1550/1549 to 1292 BCE.</vt:lpstr>
      <vt:lpstr>Dynasty</vt:lpstr>
      <vt:lpstr>Ahmose I was the first pharaoh of this new dynasty, known as the 18th Dynasty, and its rulers would be some of the most prosperous and powerful in all of Egyptian history.    Each one continued to grow Egypt's influence through successful military conquests which, in turn, funded some of Egypt's most famous monuments.  Also, during this time, the city of Thebes became the most important location in Egypt, as pharaohs chose to build new palaces there and invest in the massive temple complex of Amun, called Karnak.   Under the rule of Ahmose's successor, Amenhotep I (who ruled from around 1514 to 1493 BCE), the pharaohs began building their burial complexes on the western bank of the Nile River at Thebes, rather than in grand pyramids at Giza, as they did in the Old Kingdom.   The naturally occurring valley in this new location was ideal for the construction of royal tombs. This area became known as the Valley of the Kings.  </vt:lpstr>
      <vt:lpstr>PowerPoint Presentation</vt:lpstr>
      <vt:lpstr>Amenhotep III (c.1386 – 1353 BCE)</vt:lpstr>
      <vt:lpstr>ACTIVITY – Historical Context</vt:lpstr>
      <vt:lpstr>PowerPoint Presentation</vt:lpstr>
      <vt:lpstr>TEACHER ONLY – Historical Context</vt:lpstr>
      <vt:lpstr>TEACHER ONLY – Historical Context</vt:lpstr>
      <vt:lpstr>TEACHER ONLY – Historical Context</vt:lpstr>
      <vt:lpstr>TEACHER ONLY – Historical Context</vt:lpstr>
      <vt:lpstr>Transition to power</vt:lpstr>
      <vt:lpstr>Watch the following</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262</cp:revision>
  <dcterms:created xsi:type="dcterms:W3CDTF">2022-07-13T05:26:46Z</dcterms:created>
  <dcterms:modified xsi:type="dcterms:W3CDTF">2024-06-05T07:11:34Z</dcterms:modified>
</cp:coreProperties>
</file>