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474" r:id="rId3"/>
    <p:sldId id="257" r:id="rId4"/>
    <p:sldId id="457" r:id="rId5"/>
    <p:sldId id="458" r:id="rId6"/>
    <p:sldId id="459" r:id="rId7"/>
    <p:sldId id="460" r:id="rId8"/>
    <p:sldId id="461" r:id="rId9"/>
    <p:sldId id="462" r:id="rId10"/>
    <p:sldId id="270" r:id="rId11"/>
    <p:sldId id="463" r:id="rId12"/>
    <p:sldId id="271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67F"/>
    <a:srgbClr val="E6B720"/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83F1AA-181E-4368-8F13-9CEC83FB09CD}" v="9" dt="2023-02-07T03:54:10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F483F1AA-181E-4368-8F13-9CEC83FB09CD}"/>
    <pc:docChg chg="addSld modSld">
      <pc:chgData name="TAN Mei Yi [Harrisdale Senior High School]" userId="f9f029c9-d743-4d60-9f2c-e74bdec1ab07" providerId="ADAL" clId="{F483F1AA-181E-4368-8F13-9CEC83FB09CD}" dt="2023-02-07T03:54:10.143" v="24" actId="20577"/>
      <pc:docMkLst>
        <pc:docMk/>
      </pc:docMkLst>
      <pc:sldChg chg="modSp mod">
        <pc:chgData name="TAN Mei Yi [Harrisdale Senior High School]" userId="f9f029c9-d743-4d60-9f2c-e74bdec1ab07" providerId="ADAL" clId="{F483F1AA-181E-4368-8F13-9CEC83FB09CD}" dt="2023-02-06T06:51:21.931" v="16" actId="20577"/>
        <pc:sldMkLst>
          <pc:docMk/>
          <pc:sldMk cId="1024223050" sldId="257"/>
        </pc:sldMkLst>
        <pc:spChg chg="mod">
          <ac:chgData name="TAN Mei Yi [Harrisdale Senior High School]" userId="f9f029c9-d743-4d60-9f2c-e74bdec1ab07" providerId="ADAL" clId="{F483F1AA-181E-4368-8F13-9CEC83FB09CD}" dt="2023-02-06T06:51:21.931" v="16" actId="20577"/>
          <ac:spMkLst>
            <pc:docMk/>
            <pc:sldMk cId="1024223050" sldId="257"/>
            <ac:spMk id="3" creationId="{71F16321-0481-4864-9BAE-CEDD0246CFF9}"/>
          </ac:spMkLst>
        </pc:spChg>
        <pc:spChg chg="mod">
          <ac:chgData name="TAN Mei Yi [Harrisdale Senior High School]" userId="f9f029c9-d743-4d60-9f2c-e74bdec1ab07" providerId="ADAL" clId="{F483F1AA-181E-4368-8F13-9CEC83FB09CD}" dt="2023-02-06T06:51:13.783" v="8" actId="20577"/>
          <ac:spMkLst>
            <pc:docMk/>
            <pc:sldMk cId="1024223050" sldId="257"/>
            <ac:spMk id="4" creationId="{5FB6EBF3-E891-2B20-0F7B-8FBE2840E938}"/>
          </ac:spMkLst>
        </pc:spChg>
      </pc:sldChg>
      <pc:sldChg chg="modSp">
        <pc:chgData name="TAN Mei Yi [Harrisdale Senior High School]" userId="f9f029c9-d743-4d60-9f2c-e74bdec1ab07" providerId="ADAL" clId="{F483F1AA-181E-4368-8F13-9CEC83FB09CD}" dt="2023-02-07T03:54:10.143" v="24" actId="20577"/>
        <pc:sldMkLst>
          <pc:docMk/>
          <pc:sldMk cId="3745732521" sldId="461"/>
        </pc:sldMkLst>
        <pc:spChg chg="mod">
          <ac:chgData name="TAN Mei Yi [Harrisdale Senior High School]" userId="f9f029c9-d743-4d60-9f2c-e74bdec1ab07" providerId="ADAL" clId="{F483F1AA-181E-4368-8F13-9CEC83FB09CD}" dt="2023-02-07T03:54:07.465" v="22" actId="20577"/>
          <ac:spMkLst>
            <pc:docMk/>
            <pc:sldMk cId="3745732521" sldId="461"/>
            <ac:spMk id="6" creationId="{C603789D-F1BA-C14A-25EF-E4F86E9199B1}"/>
          </ac:spMkLst>
        </pc:spChg>
        <pc:spChg chg="mod">
          <ac:chgData name="TAN Mei Yi [Harrisdale Senior High School]" userId="f9f029c9-d743-4d60-9f2c-e74bdec1ab07" providerId="ADAL" clId="{F483F1AA-181E-4368-8F13-9CEC83FB09CD}" dt="2023-02-07T03:54:10.143" v="24" actId="20577"/>
          <ac:spMkLst>
            <pc:docMk/>
            <pc:sldMk cId="3745732521" sldId="461"/>
            <ac:spMk id="9" creationId="{AAAB64A5-A2AF-7C93-C635-16DC70B74A48}"/>
          </ac:spMkLst>
        </pc:spChg>
      </pc:sldChg>
      <pc:sldChg chg="add">
        <pc:chgData name="TAN Mei Yi [Harrisdale Senior High School]" userId="f9f029c9-d743-4d60-9f2c-e74bdec1ab07" providerId="ADAL" clId="{F483F1AA-181E-4368-8F13-9CEC83FB09CD}" dt="2023-02-06T06:51:04.533" v="0"/>
        <pc:sldMkLst>
          <pc:docMk/>
          <pc:sldMk cId="3579803338" sldId="4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870.png"/><Relationship Id="rId7" Type="http://schemas.openxmlformats.org/officeDocument/2006/relationships/image" Target="../media/image830.png"/><Relationship Id="rId12" Type="http://schemas.openxmlformats.org/officeDocument/2006/relationships/image" Target="../media/image9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0.png"/><Relationship Id="rId11" Type="http://schemas.openxmlformats.org/officeDocument/2006/relationships/image" Target="../media/image940.png"/><Relationship Id="rId5" Type="http://schemas.openxmlformats.org/officeDocument/2006/relationships/image" Target="../media/image890.png"/><Relationship Id="rId10" Type="http://schemas.openxmlformats.org/officeDocument/2006/relationships/image" Target="../media/image930.png"/><Relationship Id="rId4" Type="http://schemas.openxmlformats.org/officeDocument/2006/relationships/image" Target="../media/image880.png"/><Relationship Id="rId9" Type="http://schemas.openxmlformats.org/officeDocument/2006/relationships/image" Target="../media/image9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7571" y="1148189"/>
            <a:ext cx="11701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</a:t>
            </a:r>
            <a:r>
              <a:rPr lang="en-AU" sz="3200" b="1" dirty="0"/>
              <a:t> </a:t>
            </a:r>
            <a:r>
              <a:rPr lang="en-GB" sz="3200" b="1" dirty="0"/>
              <a:t>apply the quotient rule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97571" y="4014071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Examine and use the quotient rule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4211-F25C-45A6-963C-8F989624E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53449"/>
                <a:ext cx="11934825" cy="7842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sz="2400" dirty="0"/>
                  <a:t>Determine the equation of the tangent to the curve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AU" sz="2400" dirty="0"/>
                  <a:t> at the point (3, 0.75)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4211-F25C-45A6-963C-8F989624E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53449"/>
                <a:ext cx="11934825" cy="784225"/>
              </a:xfrm>
              <a:blipFill>
                <a:blip r:embed="rId2"/>
                <a:stretch>
                  <a:fillRect l="-766" t="-15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7F9A839-C0A5-1583-C4BD-C4E518A6A5B0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B4740E-A38B-7696-645C-36C138572277}"/>
                  </a:ext>
                </a:extLst>
              </p:cNvPr>
              <p:cNvSpPr txBox="1"/>
              <p:nvPr/>
            </p:nvSpPr>
            <p:spPr>
              <a:xfrm>
                <a:off x="376963" y="1513583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=2,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B4740E-A38B-7696-645C-36C138572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63" y="1513583"/>
                <a:ext cx="4547859" cy="369332"/>
              </a:xfrm>
              <a:prstGeom prst="rect">
                <a:avLst/>
              </a:prstGeom>
              <a:blipFill>
                <a:blip r:embed="rId3"/>
                <a:stretch>
                  <a:fillRect l="-402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58475F-E171-A93A-7530-ABD1C469ECE5}"/>
                  </a:ext>
                </a:extLst>
              </p:cNvPr>
              <p:cNvSpPr txBox="1"/>
              <p:nvPr/>
            </p:nvSpPr>
            <p:spPr>
              <a:xfrm>
                <a:off x="173033" y="1137016"/>
                <a:ext cx="6137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−3  ,    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58475F-E171-A93A-7530-ABD1C469E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33" y="1137016"/>
                <a:ext cx="6137358" cy="369332"/>
              </a:xfrm>
              <a:prstGeom prst="rect">
                <a:avLst/>
              </a:prstGeom>
              <a:blipFill>
                <a:blip r:embed="rId4"/>
                <a:stretch>
                  <a:fillRect l="-794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6D92BD67-ECFA-B85A-B40F-FF053F725B9F}"/>
                  </a:ext>
                </a:extLst>
              </p:cNvPr>
              <p:cNvSpPr txBox="1"/>
              <p:nvPr/>
            </p:nvSpPr>
            <p:spPr>
              <a:xfrm>
                <a:off x="173033" y="2102162"/>
                <a:ext cx="6757351" cy="555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		(using Quotient Rule)</a:t>
                </a:r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6D92BD67-ECFA-B85A-B40F-FF053F725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33" y="2102162"/>
                <a:ext cx="6757351" cy="555601"/>
              </a:xfrm>
              <a:prstGeom prst="rect">
                <a:avLst/>
              </a:prstGeom>
              <a:blipFill>
                <a:blip r:embed="rId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C839E22-2D45-12F0-E6E2-DD60228D3B13}"/>
                  </a:ext>
                </a:extLst>
              </p:cNvPr>
              <p:cNvSpPr txBox="1"/>
              <p:nvPr/>
            </p:nvSpPr>
            <p:spPr>
              <a:xfrm>
                <a:off x="492466" y="2731693"/>
                <a:ext cx="4547859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−(2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C839E22-2D45-12F0-E6E2-DD60228D3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66" y="2731693"/>
                <a:ext cx="4547859" cy="669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9EAB4A97-CC2B-F80B-5857-77C581D45141}"/>
                  </a:ext>
                </a:extLst>
              </p:cNvPr>
              <p:cNvSpPr txBox="1"/>
              <p:nvPr/>
            </p:nvSpPr>
            <p:spPr>
              <a:xfrm>
                <a:off x="492465" y="3436213"/>
                <a:ext cx="4547859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9EAB4A97-CC2B-F80B-5857-77C581D45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65" y="3436213"/>
                <a:ext cx="4547859" cy="669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9AE8FA71-F0A0-60E8-E17E-45854AED9174}"/>
                  </a:ext>
                </a:extLst>
              </p:cNvPr>
              <p:cNvSpPr txBox="1"/>
              <p:nvPr/>
            </p:nvSpPr>
            <p:spPr>
              <a:xfrm>
                <a:off x="9803" y="4140733"/>
                <a:ext cx="2984140" cy="1017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Subst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into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br>
                  <a:rPr lang="en-US" b="0" dirty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9AE8FA71-F0A0-60E8-E17E-45854AED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" y="4140733"/>
                <a:ext cx="2984140" cy="1017266"/>
              </a:xfrm>
              <a:prstGeom prst="rect">
                <a:avLst/>
              </a:prstGeom>
              <a:blipFill>
                <a:blip r:embed="rId8"/>
                <a:stretch>
                  <a:fillRect l="-18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AB4CAA5-3C12-6FEC-3C5E-D25C22411395}"/>
                  </a:ext>
                </a:extLst>
              </p:cNvPr>
              <p:cNvSpPr txBox="1"/>
              <p:nvPr/>
            </p:nvSpPr>
            <p:spPr>
              <a:xfrm>
                <a:off x="173032" y="5389312"/>
                <a:ext cx="3715573" cy="48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Gradient of tangent at point =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AB4CAA5-3C12-6FEC-3C5E-D25C2241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32" y="5389312"/>
                <a:ext cx="3715573" cy="489686"/>
              </a:xfrm>
              <a:prstGeom prst="rect">
                <a:avLst/>
              </a:prstGeom>
              <a:blipFill>
                <a:blip r:embed="rId9"/>
                <a:stretch>
                  <a:fillRect l="-1311"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1DCAE1FD-6066-D62C-BF18-0C8D88944506}"/>
                  </a:ext>
                </a:extLst>
              </p:cNvPr>
              <p:cNvSpPr txBox="1"/>
              <p:nvPr/>
            </p:nvSpPr>
            <p:spPr>
              <a:xfrm>
                <a:off x="7159369" y="1483851"/>
                <a:ext cx="3715573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1DCAE1FD-6066-D62C-BF18-0C8D88944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69" y="1483851"/>
                <a:ext cx="3715573" cy="6183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F5759D79-65A2-A3C3-FC56-DF78A0E4B6D8}"/>
                  </a:ext>
                </a:extLst>
              </p:cNvPr>
              <p:cNvSpPr txBox="1"/>
              <p:nvPr/>
            </p:nvSpPr>
            <p:spPr>
              <a:xfrm>
                <a:off x="7234767" y="2242643"/>
                <a:ext cx="3715573" cy="48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Substi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𝑖𝑛𝑡𝑜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F5759D79-65A2-A3C3-FC56-DF78A0E4B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67" y="2242643"/>
                <a:ext cx="3715573" cy="489686"/>
              </a:xfrm>
              <a:prstGeom prst="rect">
                <a:avLst/>
              </a:prstGeom>
              <a:blipFill>
                <a:blip r:embed="rId11"/>
                <a:stretch>
                  <a:fillRect l="-1478"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4D40CD6-FCFE-0986-3F39-AE88ADE950FE}"/>
                  </a:ext>
                </a:extLst>
              </p:cNvPr>
              <p:cNvSpPr txBox="1"/>
              <p:nvPr/>
            </p:nvSpPr>
            <p:spPr>
              <a:xfrm>
                <a:off x="7159369" y="2741275"/>
                <a:ext cx="3715573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(3)+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4D40CD6-FCFE-0986-3F39-AE88ADE95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69" y="2741275"/>
                <a:ext cx="3715573" cy="6183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7BEC0994-4298-51A5-33D7-A80C28701C35}"/>
                  </a:ext>
                </a:extLst>
              </p:cNvPr>
              <p:cNvSpPr txBox="1"/>
              <p:nvPr/>
            </p:nvSpPr>
            <p:spPr>
              <a:xfrm>
                <a:off x="7234767" y="3486996"/>
                <a:ext cx="3715573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7BEC0994-4298-51A5-33D7-A80C28701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67" y="3486996"/>
                <a:ext cx="3715573" cy="6127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CB531915-E580-903C-6E8C-6A9608AF5D2E}"/>
                  </a:ext>
                </a:extLst>
              </p:cNvPr>
              <p:cNvSpPr txBox="1"/>
              <p:nvPr/>
            </p:nvSpPr>
            <p:spPr>
              <a:xfrm>
                <a:off x="7080763" y="4236084"/>
                <a:ext cx="3715573" cy="888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tangent</m:t>
                      </m:r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CB531915-E580-903C-6E8C-6A9608AF5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763" y="4236084"/>
                <a:ext cx="3715573" cy="8889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70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4211-F25C-45A6-963C-8F989624E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53449"/>
                <a:ext cx="11934825" cy="7842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sz="2400" dirty="0"/>
                  <a:t>Determine the equation of the tangent to the curve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AU" sz="2400" dirty="0"/>
                  <a:t>  where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54211-F25C-45A6-963C-8F989624E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53449"/>
                <a:ext cx="11934825" cy="784225"/>
              </a:xfrm>
              <a:blipFill>
                <a:blip r:embed="rId2"/>
                <a:stretch>
                  <a:fillRect l="-7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7F9A839-C0A5-1583-C4BD-C4E518A6A5B0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6D92BD67-ECFA-B85A-B40F-FF053F725B9F}"/>
                  </a:ext>
                </a:extLst>
              </p:cNvPr>
              <p:cNvSpPr txBox="1"/>
              <p:nvPr/>
            </p:nvSpPr>
            <p:spPr>
              <a:xfrm>
                <a:off x="257175" y="1321682"/>
                <a:ext cx="6757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6D92BD67-ECFA-B85A-B40F-FF053F725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1321682"/>
                <a:ext cx="6757351" cy="369332"/>
              </a:xfrm>
              <a:prstGeom prst="rect">
                <a:avLst/>
              </a:prstGeom>
              <a:blipFill>
                <a:blip r:embed="rId3"/>
                <a:stretch>
                  <a:fillRect l="-721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217603-24B7-8720-C52F-BDE90106D620}"/>
                  </a:ext>
                </a:extLst>
              </p:cNvPr>
              <p:cNvSpPr txBox="1"/>
              <p:nvPr/>
            </p:nvSpPr>
            <p:spPr>
              <a:xfrm>
                <a:off x="0" y="1749367"/>
                <a:ext cx="4112729" cy="713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217603-24B7-8720-C52F-BDE90106D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49367"/>
                <a:ext cx="4112729" cy="713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1C1C3A-33E8-FD62-9199-E6FF2AC409D5}"/>
                  </a:ext>
                </a:extLst>
              </p:cNvPr>
              <p:cNvSpPr txBox="1"/>
              <p:nvPr/>
            </p:nvSpPr>
            <p:spPr>
              <a:xfrm>
                <a:off x="-1" y="2462447"/>
                <a:ext cx="4112729" cy="713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+1]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1C1C3A-33E8-FD62-9199-E6FF2AC40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462447"/>
                <a:ext cx="4112729" cy="713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4F62E-6B2D-33DC-8403-EB8249D3068F}"/>
                  </a:ext>
                </a:extLst>
              </p:cNvPr>
              <p:cNvSpPr txBox="1"/>
              <p:nvPr/>
            </p:nvSpPr>
            <p:spPr>
              <a:xfrm>
                <a:off x="-476879" y="3099198"/>
                <a:ext cx="4112729" cy="659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4F62E-6B2D-33DC-8403-EB8249D3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6879" y="3099198"/>
                <a:ext cx="4112729" cy="659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5353D-B315-E6E4-3133-7428D331EAD7}"/>
                  </a:ext>
                </a:extLst>
              </p:cNvPr>
              <p:cNvSpPr txBox="1"/>
              <p:nvPr/>
            </p:nvSpPr>
            <p:spPr>
              <a:xfrm>
                <a:off x="99391" y="3841456"/>
                <a:ext cx="6757351" cy="498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5353D-B315-E6E4-3133-7428D331E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1" y="3841456"/>
                <a:ext cx="6757351" cy="498663"/>
              </a:xfrm>
              <a:prstGeom prst="rect">
                <a:avLst/>
              </a:prstGeom>
              <a:blipFill>
                <a:blip r:embed="rId7"/>
                <a:stretch>
                  <a:fillRect l="-721" b="-73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73CE6B-66A7-8C47-C318-D22CF615861A}"/>
                  </a:ext>
                </a:extLst>
              </p:cNvPr>
              <p:cNvSpPr txBox="1"/>
              <p:nvPr/>
            </p:nvSpPr>
            <p:spPr>
              <a:xfrm>
                <a:off x="68537" y="4340119"/>
                <a:ext cx="67573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equation of tangent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73CE6B-66A7-8C47-C318-D22CF6158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7" y="4340119"/>
                <a:ext cx="6757351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0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33F1A-CB81-4820-959D-EB7F7B0EB6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12919"/>
                <a:ext cx="11991975" cy="1148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Determine the gradient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AU" sz="2400" dirty="0"/>
                  <a:t> at the points where the graph intersects the line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AU" sz="2400" dirty="0"/>
                  <a:t> and state the coordinates of these points of intersection. 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33F1A-CB81-4820-959D-EB7F7B0EB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12919"/>
                <a:ext cx="11991975" cy="1148504"/>
              </a:xfrm>
              <a:blipFill>
                <a:blip r:embed="rId2"/>
                <a:stretch>
                  <a:fillRect l="-763" t="-1064" b="-5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C3B6BC-3FC2-41F7-B4B2-E9B2E959A745}"/>
                  </a:ext>
                </a:extLst>
              </p:cNvPr>
              <p:cNvSpPr txBox="1"/>
              <p:nvPr/>
            </p:nvSpPr>
            <p:spPr>
              <a:xfrm>
                <a:off x="-108084" y="1770840"/>
                <a:ext cx="3210110" cy="2715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d>
                        <m:d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+1=2</m:t>
                      </m:r>
                      <m:sSup>
                        <m:sSup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+3=0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C3B6BC-3FC2-41F7-B4B2-E9B2E959A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084" y="1770840"/>
                <a:ext cx="3210110" cy="2715936"/>
              </a:xfrm>
              <a:prstGeom prst="rect">
                <a:avLst/>
              </a:prstGeom>
              <a:blipFill>
                <a:blip r:embed="rId3"/>
                <a:stretch>
                  <a:fillRect b="-2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973377-47A8-4214-B3AB-972D063D9D85}"/>
                  </a:ext>
                </a:extLst>
              </p:cNvPr>
              <p:cNvSpPr txBox="1"/>
              <p:nvPr/>
            </p:nvSpPr>
            <p:spPr>
              <a:xfrm>
                <a:off x="10619" y="4649032"/>
                <a:ext cx="585172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=0.5+2=2.5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r>
                  <a:rPr lang="en-AU" sz="2000" dirty="0">
                    <a:solidFill>
                      <a:srgbClr val="00206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=3+2=5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endParaRPr lang="en-AU" sz="2000" dirty="0">
                  <a:solidFill>
                    <a:srgbClr val="002060"/>
                  </a:solidFill>
                </a:endParaRPr>
              </a:p>
              <a:p>
                <a:r>
                  <a:rPr lang="en-AU" sz="2000" dirty="0">
                    <a:solidFill>
                      <a:srgbClr val="002060"/>
                    </a:solidFill>
                  </a:rPr>
                  <a:t>Thus the points of intersection are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(0.5,2.5)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973377-47A8-4214-B3AB-972D063D9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" y="4649032"/>
                <a:ext cx="5851722" cy="1938992"/>
              </a:xfrm>
              <a:prstGeom prst="rect">
                <a:avLst/>
              </a:prstGeom>
              <a:blipFill>
                <a:blip r:embed="rId4"/>
                <a:stretch>
                  <a:fillRect l="-1146" t="-1887" b="-47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FBB643-8D10-47B1-9E71-4D642B307F80}"/>
                  </a:ext>
                </a:extLst>
              </p:cNvPr>
              <p:cNvSpPr txBox="1"/>
              <p:nvPr/>
            </p:nvSpPr>
            <p:spPr>
              <a:xfrm>
                <a:off x="7387907" y="3811703"/>
                <a:ext cx="3007362" cy="1274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the gradient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endParaRPr lang="en-AU" sz="2000" dirty="0">
                  <a:solidFill>
                    <a:srgbClr val="002060"/>
                  </a:solidFill>
                </a:endParaRPr>
              </a:p>
              <a:p>
                <a:r>
                  <a:rPr lang="en-AU" sz="2000" dirty="0">
                    <a:solidFill>
                      <a:srgbClr val="00206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the gradient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FBB643-8D10-47B1-9E71-4D642B307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907" y="3811703"/>
                <a:ext cx="3007362" cy="1274323"/>
              </a:xfrm>
              <a:prstGeom prst="rect">
                <a:avLst/>
              </a:prstGeom>
              <a:blipFill>
                <a:blip r:embed="rId5"/>
                <a:stretch>
                  <a:fillRect l="-2231" b="-28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69143F-87D8-48A4-B83E-93E16E8B2DF3}"/>
                  </a:ext>
                </a:extLst>
              </p:cNvPr>
              <p:cNvSpPr txBox="1"/>
              <p:nvPr/>
            </p:nvSpPr>
            <p:spPr>
              <a:xfrm>
                <a:off x="5791201" y="2120727"/>
                <a:ext cx="6200774" cy="1690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AU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−(13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+1)(2)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AU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endParaRPr lang="en-AU" sz="2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sSup>
                            <m:sSupPr>
                              <m:ctrlPr>
                                <a:rPr lang="en-AU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69143F-87D8-48A4-B83E-93E16E8B2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1" y="2120727"/>
                <a:ext cx="6200774" cy="16909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B1CBF4-42F4-CF26-8F87-5F14ECE5432B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20223-F341-F6E4-76A6-83A480A790F3}"/>
              </a:ext>
            </a:extLst>
          </p:cNvPr>
          <p:cNvSpPr txBox="1"/>
          <p:nvPr/>
        </p:nvSpPr>
        <p:spPr>
          <a:xfrm>
            <a:off x="10619" y="1542990"/>
            <a:ext cx="5333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Equate equation to determine intersection points</a:t>
            </a:r>
            <a:endParaRPr lang="en-AU" sz="2000" u="sng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B4E21-709D-37EB-116F-43AA37600C80}"/>
              </a:ext>
            </a:extLst>
          </p:cNvPr>
          <p:cNvSpPr txBox="1"/>
          <p:nvPr/>
        </p:nvSpPr>
        <p:spPr>
          <a:xfrm>
            <a:off x="6554194" y="1589512"/>
            <a:ext cx="391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Differentiate to determine gradient</a:t>
            </a:r>
            <a:endParaRPr lang="en-AU" sz="20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 fontScale="92500"/>
          </a:bodyPr>
          <a:lstStyle/>
          <a:p>
            <a:pPr algn="l"/>
            <a:r>
              <a:rPr lang="en-AU" sz="4000" dirty="0"/>
              <a:t>Complete Cambridge Ex 4K Except Q4C and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E25251-ECE5-E8B7-F1B4-5E2409070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56" r="4350"/>
          <a:stretch/>
        </p:blipFill>
        <p:spPr>
          <a:xfrm>
            <a:off x="7930497" y="10312"/>
            <a:ext cx="4261503" cy="112603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9" y="680795"/>
                <a:ext cx="9923589" cy="9514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Differentiate the following with respect to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AU" sz="2400" dirty="0"/>
                  <a:t>	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9" y="680795"/>
                <a:ext cx="9923589" cy="951452"/>
              </a:xfrm>
              <a:blipFill>
                <a:blip r:embed="rId3"/>
                <a:stretch>
                  <a:fillRect l="-799" t="-108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0" y="1723179"/>
                <a:ext cx="6137358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Rewrite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3179"/>
                <a:ext cx="6137358" cy="459100"/>
              </a:xfrm>
              <a:prstGeom prst="rect">
                <a:avLst/>
              </a:prstGeom>
              <a:blipFill>
                <a:blip r:embed="rId4"/>
                <a:stretch>
                  <a:fillRect l="-794"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7B5D6F-41B2-F803-F895-D239D1DBEFCE}"/>
                  </a:ext>
                </a:extLst>
              </p:cNvPr>
              <p:cNvSpPr txBox="1"/>
              <p:nvPr/>
            </p:nvSpPr>
            <p:spPr>
              <a:xfrm>
                <a:off x="328229" y="2732311"/>
                <a:ext cx="5331427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7B5D6F-41B2-F803-F895-D239D1DBE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9" y="2732311"/>
                <a:ext cx="5331427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50432B-8EB9-ED4A-3A09-F3B518BCA5FA}"/>
                  </a:ext>
                </a:extLst>
              </p:cNvPr>
              <p:cNvSpPr txBox="1"/>
              <p:nvPr/>
            </p:nvSpPr>
            <p:spPr>
              <a:xfrm>
                <a:off x="94003" y="2182279"/>
                <a:ext cx="6137358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),        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50432B-8EB9-ED4A-3A09-F3B518BCA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3" y="2182279"/>
                <a:ext cx="6137358" cy="459100"/>
              </a:xfrm>
              <a:prstGeom prst="rect">
                <a:avLst/>
              </a:prstGeom>
              <a:blipFill>
                <a:blip r:embed="rId6"/>
                <a:stretch>
                  <a:fillRect l="-794"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EB6EB-E5BA-E9D0-F0E7-1D94A878F979}"/>
                  </a:ext>
                </a:extLst>
              </p:cNvPr>
              <p:cNvSpPr txBox="1"/>
              <p:nvPr/>
            </p:nvSpPr>
            <p:spPr>
              <a:xfrm>
                <a:off x="94003" y="3459838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EB6EB-E5BA-E9D0-F0E7-1D94A878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3" y="3459838"/>
                <a:ext cx="454785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32156C-02A1-A8B4-6E77-6E9F2BDBA28D}"/>
                  </a:ext>
                </a:extLst>
              </p:cNvPr>
              <p:cNvSpPr txBox="1"/>
              <p:nvPr/>
            </p:nvSpPr>
            <p:spPr>
              <a:xfrm>
                <a:off x="439324" y="4187365"/>
                <a:ext cx="4880521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32156C-02A1-A8B4-6E77-6E9F2BDBA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4" y="4187365"/>
                <a:ext cx="4880521" cy="459100"/>
              </a:xfrm>
              <a:prstGeom prst="rect">
                <a:avLst/>
              </a:prstGeom>
              <a:blipFill>
                <a:blip r:embed="rId8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DE6F2A-F377-DF47-535D-19E3B304F39A}"/>
                  </a:ext>
                </a:extLst>
              </p:cNvPr>
              <p:cNvSpPr txBox="1"/>
              <p:nvPr/>
            </p:nvSpPr>
            <p:spPr>
              <a:xfrm>
                <a:off x="439324" y="4685342"/>
                <a:ext cx="4880521" cy="685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DE6F2A-F377-DF47-535D-19E3B304F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4" y="4685342"/>
                <a:ext cx="4880521" cy="6851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04362A-3A37-59D2-D2CF-FA427A3FEE82}"/>
                  </a:ext>
                </a:extLst>
              </p:cNvPr>
              <p:cNvSpPr txBox="1"/>
              <p:nvPr/>
            </p:nvSpPr>
            <p:spPr>
              <a:xfrm>
                <a:off x="439324" y="5468485"/>
                <a:ext cx="4880521" cy="682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04362A-3A37-59D2-D2CF-FA427A3FE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4" y="5468485"/>
                <a:ext cx="4880521" cy="6823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008D3E8-2A67-79B3-B0E6-B5034AA36E81}"/>
              </a:ext>
            </a:extLst>
          </p:cNvPr>
          <p:cNvSpPr txBox="1">
            <a:spLocks/>
          </p:cNvSpPr>
          <p:nvPr/>
        </p:nvSpPr>
        <p:spPr>
          <a:xfrm>
            <a:off x="439324" y="6329315"/>
            <a:ext cx="3589469" cy="45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(Quotient Rule in function notation)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F5390E-3DF7-461C-EA0B-F6CF2C8B0525}"/>
              </a:ext>
            </a:extLst>
          </p:cNvPr>
          <p:cNvSpPr txBox="1">
            <a:spLocks/>
          </p:cNvSpPr>
          <p:nvPr/>
        </p:nvSpPr>
        <p:spPr>
          <a:xfrm>
            <a:off x="6159637" y="1527393"/>
            <a:ext cx="5422762" cy="558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How would this be represented in Leibniz notation?</a:t>
            </a:r>
            <a:endParaRPr lang="en-AU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C901C2-6192-5136-C4B3-6D3A554C1D4C}"/>
                  </a:ext>
                </a:extLst>
              </p:cNvPr>
              <p:cNvSpPr txBox="1"/>
              <p:nvPr/>
            </p:nvSpPr>
            <p:spPr>
              <a:xfrm>
                <a:off x="6451135" y="2302730"/>
                <a:ext cx="4902665" cy="504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are functions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C901C2-6192-5136-C4B3-6D3A554C1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35" y="2302730"/>
                <a:ext cx="4902665" cy="504112"/>
              </a:xfrm>
              <a:prstGeom prst="rect">
                <a:avLst/>
              </a:prstGeom>
              <a:blipFill>
                <a:blip r:embed="rId11"/>
                <a:stretch>
                  <a:fillRect l="-1242" b="-97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3CF04C-F3FC-EB1E-2044-474D7A3C133E}"/>
              </a:ext>
            </a:extLst>
          </p:cNvPr>
          <p:cNvCxnSpPr/>
          <p:nvPr/>
        </p:nvCxnSpPr>
        <p:spPr>
          <a:xfrm>
            <a:off x="5998128" y="1575021"/>
            <a:ext cx="0" cy="498517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32FDD4-B60E-8600-00F9-1239D027AFF0}"/>
                  </a:ext>
                </a:extLst>
              </p:cNvPr>
              <p:cNvSpPr txBox="1"/>
              <p:nvPr/>
            </p:nvSpPr>
            <p:spPr>
              <a:xfrm>
                <a:off x="6537890" y="3119877"/>
                <a:ext cx="4547859" cy="1037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32FDD4-B60E-8600-00F9-1239D027A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890" y="3119877"/>
                <a:ext cx="4547859" cy="10375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80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16321-0481-4864-9BAE-CEDD0246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781050"/>
                <a:ext cx="11868150" cy="2171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>
                    <a:solidFill>
                      <a:schemeClr val="tx1"/>
                    </a:solidFill>
                  </a:rPr>
                  <a:t>The </a:t>
                </a:r>
                <a:r>
                  <a:rPr lang="en-AU" sz="2400" b="1">
                    <a:solidFill>
                      <a:schemeClr val="tx1"/>
                    </a:solidFill>
                  </a:rPr>
                  <a:t>quotient </a:t>
                </a:r>
                <a:r>
                  <a:rPr lang="en-AU" sz="2400" b="1" dirty="0">
                    <a:solidFill>
                      <a:schemeClr val="tx1"/>
                    </a:solidFill>
                  </a:rPr>
                  <a:t>rule </a:t>
                </a:r>
                <a:r>
                  <a:rPr lang="en-AU" sz="2400" dirty="0">
                    <a:solidFill>
                      <a:schemeClr val="tx1"/>
                    </a:solidFill>
                  </a:rPr>
                  <a:t>tells us the derivative of when one derivative is divided by another</a:t>
                </a: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,</a:t>
                </a:r>
                <a:br>
                  <a:rPr lang="en-AU" sz="2400" dirty="0">
                    <a:solidFill>
                      <a:schemeClr val="tx1"/>
                    </a:solidFill>
                  </a:rPr>
                </a:br>
                <a:endParaRPr lang="en-AU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AU" sz="2400" dirty="0">
                    <a:solidFill>
                      <a:srgbClr val="002060"/>
                    </a:solidFill>
                  </a:rPr>
                </a:br>
                <a:endParaRPr lang="en-AU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16321-0481-4864-9BAE-CEDD0246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81050"/>
                <a:ext cx="11868150" cy="2171875"/>
              </a:xfrm>
              <a:blipFill>
                <a:blip r:embed="rId2"/>
                <a:stretch>
                  <a:fillRect l="-770" t="-39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FB6EBF3-E891-2B20-0F7B-8FBE2840E938}"/>
              </a:ext>
            </a:extLst>
          </p:cNvPr>
          <p:cNvSpPr txBox="1"/>
          <p:nvPr/>
        </p:nvSpPr>
        <p:spPr>
          <a:xfrm>
            <a:off x="0" y="0"/>
            <a:ext cx="269192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Quotient Rule</a:t>
            </a:r>
            <a:endParaRPr lang="en-AU" sz="3200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D5A5D9-F829-BD97-0AF7-1519857ACB74}"/>
              </a:ext>
            </a:extLst>
          </p:cNvPr>
          <p:cNvSpPr txBox="1">
            <a:spLocks/>
          </p:cNvSpPr>
          <p:nvPr/>
        </p:nvSpPr>
        <p:spPr>
          <a:xfrm>
            <a:off x="8097910" y="2057801"/>
            <a:ext cx="2898775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(Function Notation)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D571007-1081-62FC-4162-6924E5D09B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3136612"/>
                <a:ext cx="2898775" cy="584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D571007-1081-62FC-4162-6924E5D09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3136612"/>
                <a:ext cx="2898775" cy="584775"/>
              </a:xfrm>
              <a:prstGeom prst="rect">
                <a:avLst/>
              </a:prstGeom>
              <a:blipFill>
                <a:blip r:embed="rId3"/>
                <a:stretch>
                  <a:fillRect l="-3151" t="-6316" b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2DBC2-31EE-FD0F-02CD-0582C001102D}"/>
                  </a:ext>
                </a:extLst>
              </p:cNvPr>
              <p:cNvSpPr txBox="1"/>
              <p:nvPr/>
            </p:nvSpPr>
            <p:spPr>
              <a:xfrm>
                <a:off x="2173943" y="3631744"/>
                <a:ext cx="6199464" cy="1037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AU" sz="2400" dirty="0">
                    <a:solidFill>
                      <a:srgbClr val="002060"/>
                    </a:solidFill>
                  </a:rPr>
                </a:br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2DBC2-31EE-FD0F-02CD-0582C0011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943" y="3631744"/>
                <a:ext cx="6199464" cy="1037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1B542B-6DF0-C027-1A9D-873EA76BC8BC}"/>
              </a:ext>
            </a:extLst>
          </p:cNvPr>
          <p:cNvSpPr txBox="1">
            <a:spLocks/>
          </p:cNvSpPr>
          <p:nvPr/>
        </p:nvSpPr>
        <p:spPr>
          <a:xfrm>
            <a:off x="8097909" y="3717699"/>
            <a:ext cx="2898775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(Leibniz Notation)</a:t>
            </a:r>
            <a:endParaRPr lang="en-AU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B1DCD6-B35A-649D-3983-DA210508B1D1}"/>
              </a:ext>
            </a:extLst>
          </p:cNvPr>
          <p:cNvSpPr txBox="1">
            <a:spLocks/>
          </p:cNvSpPr>
          <p:nvPr/>
        </p:nvSpPr>
        <p:spPr>
          <a:xfrm>
            <a:off x="71437" y="5492175"/>
            <a:ext cx="2898775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In Formula Sheet:</a:t>
            </a:r>
            <a:endParaRPr lang="en-AU" sz="24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AEAEB-FCB5-45AA-A71C-F69CED76A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729" y="5014959"/>
            <a:ext cx="7480450" cy="1689015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42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8" y="680794"/>
                <a:ext cx="6333689" cy="870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000" b="1" dirty="0"/>
                  <a:t>Differentiate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000" b="1" dirty="0"/>
                  <a:t>with respect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AU" sz="2000" b="1" dirty="0"/>
              </a:p>
              <a:p>
                <a:pPr marL="0" indent="0">
                  <a:buNone/>
                </a:pPr>
                <a:endParaRPr lang="en-AU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8" y="680794"/>
                <a:ext cx="6333689" cy="870223"/>
              </a:xfrm>
              <a:blipFill>
                <a:blip r:embed="rId2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290557" y="2424369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=1,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7" y="2424369"/>
                <a:ext cx="4547859" cy="369332"/>
              </a:xfrm>
              <a:prstGeom prst="rect">
                <a:avLst/>
              </a:prstGeom>
              <a:blipFill>
                <a:blip r:embed="rId3"/>
                <a:stretch>
                  <a:fillRect l="-402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0" y="1797025"/>
                <a:ext cx="61373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Method 1: Using Function Notation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−2,  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025"/>
                <a:ext cx="6137358" cy="646331"/>
              </a:xfrm>
              <a:prstGeom prst="rect">
                <a:avLst/>
              </a:prstGeom>
              <a:blipFill>
                <a:blip r:embed="rId4"/>
                <a:stretch>
                  <a:fillRect l="-794" t="-566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/>
              <p:nvPr/>
            </p:nvSpPr>
            <p:spPr>
              <a:xfrm>
                <a:off x="127860" y="2978657"/>
                <a:ext cx="4547859" cy="678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60" y="2978657"/>
                <a:ext cx="4547859" cy="6784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/>
              <p:nvPr/>
            </p:nvSpPr>
            <p:spPr>
              <a:xfrm>
                <a:off x="442956" y="3657112"/>
                <a:ext cx="4547859" cy="713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−2)(2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+4)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56" y="3657112"/>
                <a:ext cx="4547859" cy="713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4443787-E681-740F-DA9B-637330C17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3016" y="25361"/>
            <a:ext cx="6587702" cy="148744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99531D-BF08-32D5-FAF1-6D49C877BBEF}"/>
                  </a:ext>
                </a:extLst>
              </p:cNvPr>
              <p:cNvSpPr txBox="1"/>
              <p:nvPr/>
            </p:nvSpPr>
            <p:spPr>
              <a:xfrm>
                <a:off x="442955" y="4414645"/>
                <a:ext cx="4547859" cy="713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−(2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−8)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99531D-BF08-32D5-FAF1-6D49C877B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55" y="4414645"/>
                <a:ext cx="4547859" cy="7130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B4103E-D5B8-A990-5E4D-2D86CE8702AA}"/>
                  </a:ext>
                </a:extLst>
              </p:cNvPr>
              <p:cNvSpPr txBox="1"/>
              <p:nvPr/>
            </p:nvSpPr>
            <p:spPr>
              <a:xfrm>
                <a:off x="442954" y="5172178"/>
                <a:ext cx="4547859" cy="687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+9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B4103E-D5B8-A990-5E4D-2D86CE87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54" y="5172178"/>
                <a:ext cx="4547859" cy="6873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7F9944-2C78-9E52-76D5-87E583A8C48C}"/>
                  </a:ext>
                </a:extLst>
              </p:cNvPr>
              <p:cNvSpPr txBox="1"/>
              <p:nvPr/>
            </p:nvSpPr>
            <p:spPr>
              <a:xfrm>
                <a:off x="6582888" y="2443356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=1,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7F9944-2C78-9E52-76D5-87E583A8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888" y="2443356"/>
                <a:ext cx="4547859" cy="6182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BD9FCB-2F1C-1F07-BCD9-C412E494E6CA}"/>
                  </a:ext>
                </a:extLst>
              </p:cNvPr>
              <p:cNvSpPr txBox="1"/>
              <p:nvPr/>
            </p:nvSpPr>
            <p:spPr>
              <a:xfrm>
                <a:off x="6292331" y="1816012"/>
                <a:ext cx="61373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Method 2: Using Leibniz Notation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−2,  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BD9FCB-2F1C-1F07-BCD9-C412E494E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31" y="1816012"/>
                <a:ext cx="6137358" cy="646331"/>
              </a:xfrm>
              <a:prstGeom prst="rect">
                <a:avLst/>
              </a:prstGeom>
              <a:blipFill>
                <a:blip r:embed="rId11"/>
                <a:stretch>
                  <a:fillRect l="-794" t="-566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B803CD-44C0-E147-BA6A-7120E7EF32BC}"/>
                  </a:ext>
                </a:extLst>
              </p:cNvPr>
              <p:cNvSpPr txBox="1"/>
              <p:nvPr/>
            </p:nvSpPr>
            <p:spPr>
              <a:xfrm>
                <a:off x="6420191" y="2997644"/>
                <a:ext cx="4547859" cy="801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B803CD-44C0-E147-BA6A-7120E7EF3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191" y="2997644"/>
                <a:ext cx="4547859" cy="8011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4A481-822B-0967-063E-09CAAA7D8B1B}"/>
                  </a:ext>
                </a:extLst>
              </p:cNvPr>
              <p:cNvSpPr txBox="1"/>
              <p:nvPr/>
            </p:nvSpPr>
            <p:spPr>
              <a:xfrm>
                <a:off x="6748328" y="3903516"/>
                <a:ext cx="4547859" cy="713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−2)(2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+4)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4A481-822B-0967-063E-09CAAA7D8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328" y="3903516"/>
                <a:ext cx="4547859" cy="7130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6AC3BF-15F8-0D87-91DD-89229683E531}"/>
                  </a:ext>
                </a:extLst>
              </p:cNvPr>
              <p:cNvSpPr txBox="1"/>
              <p:nvPr/>
            </p:nvSpPr>
            <p:spPr>
              <a:xfrm>
                <a:off x="6748327" y="4661049"/>
                <a:ext cx="4547859" cy="713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−(2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−8)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6AC3BF-15F8-0D87-91DD-89229683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327" y="4661049"/>
                <a:ext cx="4547859" cy="7130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022B25-8CCE-EBCD-5337-282A08B54CE6}"/>
                  </a:ext>
                </a:extLst>
              </p:cNvPr>
              <p:cNvSpPr txBox="1"/>
              <p:nvPr/>
            </p:nvSpPr>
            <p:spPr>
              <a:xfrm>
                <a:off x="6748326" y="5418582"/>
                <a:ext cx="4547859" cy="687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+9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022B25-8CCE-EBCD-5337-282A08B54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326" y="5418582"/>
                <a:ext cx="4547859" cy="6873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9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8" y="680794"/>
                <a:ext cx="6333689" cy="870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000" b="1" dirty="0"/>
                  <a:t>Differentiate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000" b="1" dirty="0"/>
                  <a:t>with respect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AU" sz="2000" b="1" dirty="0"/>
              </a:p>
              <a:p>
                <a:pPr marL="0" indent="0">
                  <a:buNone/>
                </a:pPr>
                <a:endParaRPr lang="en-AU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8" y="680794"/>
                <a:ext cx="6333689" cy="870223"/>
              </a:xfrm>
              <a:blipFill>
                <a:blip r:embed="rId2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290557" y="2424369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7" y="2424369"/>
                <a:ext cx="4547859" cy="369332"/>
              </a:xfrm>
              <a:prstGeom prst="rect">
                <a:avLst/>
              </a:prstGeom>
              <a:blipFill>
                <a:blip r:embed="rId3"/>
                <a:stretch>
                  <a:fillRect l="-402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0" y="1797025"/>
                <a:ext cx="6137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025"/>
                <a:ext cx="6137358" cy="369332"/>
              </a:xfrm>
              <a:prstGeom prst="rect">
                <a:avLst/>
              </a:prstGeom>
              <a:blipFill>
                <a:blip r:embed="rId4"/>
                <a:stretch>
                  <a:fillRect l="-794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/>
              <p:nvPr/>
            </p:nvSpPr>
            <p:spPr>
              <a:xfrm>
                <a:off x="127860" y="2978657"/>
                <a:ext cx="4547859" cy="678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60" y="2978657"/>
                <a:ext cx="4547859" cy="6784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/>
              <p:nvPr/>
            </p:nvSpPr>
            <p:spPr>
              <a:xfrm>
                <a:off x="442956" y="3701565"/>
                <a:ext cx="4547859" cy="70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56" y="3701565"/>
                <a:ext cx="4547859" cy="703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4443787-E681-740F-DA9B-637330C17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3016" y="25361"/>
            <a:ext cx="6587702" cy="148744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52AFD4-43B8-576B-633E-ADEE8D6007E0}"/>
                  </a:ext>
                </a:extLst>
              </p:cNvPr>
              <p:cNvSpPr txBox="1"/>
              <p:nvPr/>
            </p:nvSpPr>
            <p:spPr>
              <a:xfrm>
                <a:off x="442956" y="4404706"/>
                <a:ext cx="4547859" cy="70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+1−2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52AFD4-43B8-576B-633E-ADEE8D600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56" y="4404706"/>
                <a:ext cx="4547859" cy="7031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FDA632-719F-E5C2-4433-5931A6755391}"/>
                  </a:ext>
                </a:extLst>
              </p:cNvPr>
              <p:cNvSpPr txBox="1"/>
              <p:nvPr/>
            </p:nvSpPr>
            <p:spPr>
              <a:xfrm>
                <a:off x="437325" y="5236773"/>
                <a:ext cx="4547859" cy="70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FDA632-719F-E5C2-4433-5931A675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5" y="5236773"/>
                <a:ext cx="4547859" cy="703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7EBF-D1E3-B223-C44A-F497414FD1C1}"/>
                  </a:ext>
                </a:extLst>
              </p:cNvPr>
              <p:cNvSpPr txBox="1"/>
              <p:nvPr/>
            </p:nvSpPr>
            <p:spPr>
              <a:xfrm>
                <a:off x="437324" y="6068840"/>
                <a:ext cx="4547859" cy="687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7EBF-D1E3-B223-C44A-F497414FD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4" y="6068840"/>
                <a:ext cx="4547859" cy="6873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47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8" y="680794"/>
                <a:ext cx="6333689" cy="870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000" b="1" dirty="0"/>
                  <a:t>Differentiate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𝐬𝐢𝐧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000" b="1" dirty="0"/>
                  <a:t>with respect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AU" sz="2000" b="1" dirty="0"/>
              </a:p>
              <a:p>
                <a:pPr marL="0" indent="0">
                  <a:buNone/>
                </a:pPr>
                <a:endParaRPr lang="en-AU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8" y="680794"/>
                <a:ext cx="6333689" cy="870223"/>
              </a:xfrm>
              <a:blipFill>
                <a:blip r:embed="rId2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290557" y="2227699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7" y="2227699"/>
                <a:ext cx="4547859" cy="369332"/>
              </a:xfrm>
              <a:prstGeom prst="rect">
                <a:avLst/>
              </a:prstGeom>
              <a:blipFill>
                <a:blip r:embed="rId3"/>
                <a:stretch>
                  <a:fillRect l="-402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0" y="1797025"/>
                <a:ext cx="6137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025"/>
                <a:ext cx="6137358" cy="369332"/>
              </a:xfrm>
              <a:prstGeom prst="rect">
                <a:avLst/>
              </a:prstGeom>
              <a:blipFill>
                <a:blip r:embed="rId4"/>
                <a:stretch>
                  <a:fillRect l="-794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/>
              <p:nvPr/>
            </p:nvSpPr>
            <p:spPr>
              <a:xfrm>
                <a:off x="102223" y="2746997"/>
                <a:ext cx="4547859" cy="678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3" y="2746997"/>
                <a:ext cx="4547859" cy="6784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/>
              <p:nvPr/>
            </p:nvSpPr>
            <p:spPr>
              <a:xfrm>
                <a:off x="417319" y="3425452"/>
                <a:ext cx="4547859" cy="675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19" y="3425452"/>
                <a:ext cx="4547859" cy="675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4443787-E681-740F-DA9B-637330C17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3016" y="25361"/>
            <a:ext cx="6587702" cy="148744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07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8" y="680794"/>
                <a:ext cx="7381958" cy="87022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sz="2000" b="1" dirty="0"/>
                  <a:t>Given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𝐭𝐚𝐧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sz="2000" b="1" dirty="0"/>
                  <a:t> using the quotient rule, </a:t>
                </a:r>
              </a:p>
              <a:p>
                <a:pPr marL="0" indent="0">
                  <a:buNone/>
                </a:pPr>
                <a:r>
                  <a:rPr lang="en-AU" sz="2000" b="1" dirty="0"/>
                  <a:t>prove the derivative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𝐬𝐞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AU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8" y="680794"/>
                <a:ext cx="7381958" cy="870223"/>
              </a:xfrm>
              <a:blipFill>
                <a:blip r:embed="rId2"/>
                <a:stretch>
                  <a:fillRect l="-826" t="-10563" b="-28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1204957" y="2636445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57" y="2636445"/>
                <a:ext cx="4547859" cy="369332"/>
              </a:xfrm>
              <a:prstGeom prst="rect">
                <a:avLst/>
              </a:prstGeom>
              <a:blipFill>
                <a:blip r:embed="rId3"/>
                <a:stretch>
                  <a:fillRect l="-402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0" y="1797025"/>
                <a:ext cx="6137358" cy="817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025"/>
                <a:ext cx="6137358" cy="817660"/>
              </a:xfrm>
              <a:prstGeom prst="rect">
                <a:avLst/>
              </a:prstGeom>
              <a:blipFill>
                <a:blip r:embed="rId4"/>
                <a:stretch>
                  <a:fillRect l="-794" b="-52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/>
              <p:nvPr/>
            </p:nvSpPr>
            <p:spPr>
              <a:xfrm>
                <a:off x="144638" y="3173769"/>
                <a:ext cx="4547859" cy="678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8" y="3173769"/>
                <a:ext cx="4547859" cy="6784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/>
              <p:nvPr/>
            </p:nvSpPr>
            <p:spPr>
              <a:xfrm>
                <a:off x="476512" y="3785455"/>
                <a:ext cx="4547859" cy="697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2" y="3785455"/>
                <a:ext cx="4547859" cy="6973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4443787-E681-740F-DA9B-637330C17B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376"/>
          <a:stretch/>
        </p:blipFill>
        <p:spPr>
          <a:xfrm>
            <a:off x="7340600" y="25361"/>
            <a:ext cx="4850118" cy="148744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F2BB4F-E131-44F1-7949-10563BC6A194}"/>
                  </a:ext>
                </a:extLst>
              </p:cNvPr>
              <p:cNvSpPr txBox="1"/>
              <p:nvPr/>
            </p:nvSpPr>
            <p:spPr>
              <a:xfrm>
                <a:off x="505410" y="4565133"/>
                <a:ext cx="4547859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F2BB4F-E131-44F1-7949-10563BC6A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10" y="4565133"/>
                <a:ext cx="4547859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991287-E834-9981-3508-4E1B7475D348}"/>
                  </a:ext>
                </a:extLst>
              </p:cNvPr>
              <p:cNvSpPr txBox="1"/>
              <p:nvPr/>
            </p:nvSpPr>
            <p:spPr>
              <a:xfrm>
                <a:off x="476511" y="5260236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991287-E834-9981-3508-4E1B7475D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1" y="5260236"/>
                <a:ext cx="45478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28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9" y="680794"/>
                <a:ext cx="11936947" cy="5847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Given the curve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US" sz="2000" b="1" dirty="0"/>
                  <a:t>, determine the y-coordinate and the gradient at the point where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9" y="680794"/>
                <a:ext cx="11936947" cy="584775"/>
              </a:xfrm>
              <a:blipFill>
                <a:blip r:embed="rId2"/>
                <a:stretch>
                  <a:fillRect l="-511" t="-72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474365" y="2198632"/>
                <a:ext cx="4547859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5" y="2198632"/>
                <a:ext cx="4547859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192197" y="1842191"/>
                <a:ext cx="6137358" cy="389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97" y="1842191"/>
                <a:ext cx="6137358" cy="389979"/>
              </a:xfrm>
              <a:prstGeom prst="rect">
                <a:avLst/>
              </a:prstGeom>
              <a:blipFill>
                <a:blip r:embed="rId4"/>
                <a:stretch>
                  <a:fillRect l="-895" t="-1563" b="-2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/>
              <p:nvPr/>
            </p:nvSpPr>
            <p:spPr>
              <a:xfrm>
                <a:off x="192197" y="2718386"/>
                <a:ext cx="4547859" cy="895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Using Product Rule</a:t>
                </a:r>
                <a:endParaRPr lang="en-US" b="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97" y="2718386"/>
                <a:ext cx="4547859" cy="895245"/>
              </a:xfrm>
              <a:prstGeom prst="rect">
                <a:avLst/>
              </a:prstGeom>
              <a:blipFill>
                <a:blip r:embed="rId5"/>
                <a:stretch>
                  <a:fillRect l="-1206" t="-47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/>
              <p:nvPr/>
            </p:nvSpPr>
            <p:spPr>
              <a:xfrm>
                <a:off x="549238" y="3620579"/>
                <a:ext cx="4547859" cy="726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38" y="3620579"/>
                <a:ext cx="4547859" cy="726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3789D-F1BA-C14A-25EF-E4F86E9199B1}"/>
                  </a:ext>
                </a:extLst>
              </p:cNvPr>
              <p:cNvSpPr txBox="1"/>
              <p:nvPr/>
            </p:nvSpPr>
            <p:spPr>
              <a:xfrm>
                <a:off x="474365" y="4353880"/>
                <a:ext cx="4547859" cy="726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3789D-F1BA-C14A-25EF-E4F86E919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5" y="4353880"/>
                <a:ext cx="4547859" cy="7263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AB64A5-A2AF-7C93-C635-16DC70B74A48}"/>
                  </a:ext>
                </a:extLst>
              </p:cNvPr>
              <p:cNvSpPr txBox="1"/>
              <p:nvPr/>
            </p:nvSpPr>
            <p:spPr>
              <a:xfrm>
                <a:off x="474365" y="5041851"/>
                <a:ext cx="4547859" cy="671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+4)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AB64A5-A2AF-7C93-C635-16DC70B74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5" y="5041851"/>
                <a:ext cx="4547859" cy="6717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AD5E52-5BD4-3D4E-36F5-F11B80637FFE}"/>
                  </a:ext>
                </a:extLst>
              </p:cNvPr>
              <p:cNvSpPr txBox="1"/>
              <p:nvPr/>
            </p:nvSpPr>
            <p:spPr>
              <a:xfrm>
                <a:off x="192197" y="1148285"/>
                <a:ext cx="29841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Subst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into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br>
                  <a:rPr lang="en-US" b="0" dirty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AD5E52-5BD4-3D4E-36F5-F11B80637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97" y="1148285"/>
                <a:ext cx="2984140" cy="646331"/>
              </a:xfrm>
              <a:prstGeom prst="rect">
                <a:avLst/>
              </a:prstGeom>
              <a:blipFill>
                <a:blip r:embed="rId9"/>
                <a:stretch>
                  <a:fillRect l="-1840" t="-4717" b="-37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C986F-559E-21F9-8407-504C254481B3}"/>
                  </a:ext>
                </a:extLst>
              </p:cNvPr>
              <p:cNvSpPr txBox="1"/>
              <p:nvPr/>
            </p:nvSpPr>
            <p:spPr>
              <a:xfrm>
                <a:off x="192197" y="5854040"/>
                <a:ext cx="2984140" cy="1017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Subst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into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br>
                  <a:rPr lang="en-US" b="0" dirty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C986F-559E-21F9-8407-504C2544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97" y="5854040"/>
                <a:ext cx="2984140" cy="1017266"/>
              </a:xfrm>
              <a:prstGeom prst="rect">
                <a:avLst/>
              </a:prstGeom>
              <a:blipFill>
                <a:blip r:embed="rId10"/>
                <a:stretch>
                  <a:fillRect l="-18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92B0CE-78CA-9C22-F2AA-DC4A91D791CD}"/>
                  </a:ext>
                </a:extLst>
              </p:cNvPr>
              <p:cNvSpPr txBox="1"/>
              <p:nvPr/>
            </p:nvSpPr>
            <p:spPr>
              <a:xfrm>
                <a:off x="2993943" y="6302779"/>
                <a:ext cx="59792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gradient of curve at point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92B0CE-78CA-9C22-F2AA-DC4A91D7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43" y="6302779"/>
                <a:ext cx="5979201" cy="369332"/>
              </a:xfrm>
              <a:prstGeom prst="rect">
                <a:avLst/>
              </a:prstGeom>
              <a:blipFill>
                <a:blip r:embed="rId11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73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9" y="680795"/>
                <a:ext cx="11726427" cy="5847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Given the curve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000" b="1" dirty="0"/>
                  <a:t>, determine the y-coordinate and the gradient at the point where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9" y="680795"/>
                <a:ext cx="11726427" cy="584775"/>
              </a:xfrm>
              <a:blipFill>
                <a:blip r:embed="rId2"/>
                <a:stretch>
                  <a:fillRect l="-520" t="-52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319211" y="2284820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=1,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1" y="2284820"/>
                <a:ext cx="4547859" cy="369332"/>
              </a:xfrm>
              <a:prstGeom prst="rect">
                <a:avLst/>
              </a:prstGeom>
              <a:blipFill>
                <a:blip r:embed="rId3"/>
                <a:stretch>
                  <a:fillRect l="-402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115281" y="1908253"/>
                <a:ext cx="6137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,  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1" y="1908253"/>
                <a:ext cx="6137358" cy="369332"/>
              </a:xfrm>
              <a:prstGeom prst="rect">
                <a:avLst/>
              </a:prstGeom>
              <a:blipFill>
                <a:blip r:embed="rId4"/>
                <a:stretch>
                  <a:fillRect l="-894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/>
              <p:nvPr/>
            </p:nvSpPr>
            <p:spPr>
              <a:xfrm>
                <a:off x="115281" y="2873399"/>
                <a:ext cx="6757351" cy="555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		(using Quotient Rule)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1" y="2873399"/>
                <a:ext cx="6757351" cy="555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/>
              <p:nvPr/>
            </p:nvSpPr>
            <p:spPr>
              <a:xfrm>
                <a:off x="453965" y="3429000"/>
                <a:ext cx="4547859" cy="697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+1−(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)(2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65" y="3429000"/>
                <a:ext cx="4547859" cy="6973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E0727-2211-095B-F126-D03A8F4F0823}"/>
                  </a:ext>
                </a:extLst>
              </p:cNvPr>
              <p:cNvSpPr txBox="1"/>
              <p:nvPr/>
            </p:nvSpPr>
            <p:spPr>
              <a:xfrm>
                <a:off x="115281" y="1026293"/>
                <a:ext cx="2984140" cy="887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Subst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into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br>
                  <a:rPr lang="en-US" b="0" dirty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E0727-2211-095B-F126-D03A8F4F0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1" y="1026293"/>
                <a:ext cx="2984140" cy="887935"/>
              </a:xfrm>
              <a:prstGeom prst="rect">
                <a:avLst/>
              </a:prstGeom>
              <a:blipFill>
                <a:blip r:embed="rId7"/>
                <a:stretch>
                  <a:fillRect l="-1840" t="-34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8ECD22-2981-F3A6-E1EF-9DF2C98FF075}"/>
                  </a:ext>
                </a:extLst>
              </p:cNvPr>
              <p:cNvSpPr txBox="1"/>
              <p:nvPr/>
            </p:nvSpPr>
            <p:spPr>
              <a:xfrm>
                <a:off x="453965" y="4126307"/>
                <a:ext cx="4547859" cy="687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8ECD22-2981-F3A6-E1EF-9DF2C98F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65" y="4126307"/>
                <a:ext cx="4547859" cy="6873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A66F8A-DD7F-D4E6-C1A8-1817587E269A}"/>
                  </a:ext>
                </a:extLst>
              </p:cNvPr>
              <p:cNvSpPr txBox="1"/>
              <p:nvPr/>
            </p:nvSpPr>
            <p:spPr>
              <a:xfrm>
                <a:off x="115281" y="4813675"/>
                <a:ext cx="2984140" cy="1017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Subst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into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br>
                  <a:rPr lang="en-US" b="0" dirty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A66F8A-DD7F-D4E6-C1A8-1817587E2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1" y="4813675"/>
                <a:ext cx="2984140" cy="1017266"/>
              </a:xfrm>
              <a:prstGeom prst="rect">
                <a:avLst/>
              </a:prstGeom>
              <a:blipFill>
                <a:blip r:embed="rId9"/>
                <a:stretch>
                  <a:fillRect l="-18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43D060-7D3E-8CCE-4952-C09F1ADAE75B}"/>
                  </a:ext>
                </a:extLst>
              </p:cNvPr>
              <p:cNvSpPr txBox="1"/>
              <p:nvPr/>
            </p:nvSpPr>
            <p:spPr>
              <a:xfrm>
                <a:off x="109820" y="5992539"/>
                <a:ext cx="5979201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gradient of curve at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43D060-7D3E-8CCE-4952-C09F1ADA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0" y="5992539"/>
                <a:ext cx="5979201" cy="506870"/>
              </a:xfrm>
              <a:prstGeom prst="rect">
                <a:avLst/>
              </a:prstGeom>
              <a:blipFill>
                <a:blip r:embed="rId10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0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17861</TotalTime>
  <Words>922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671</cp:revision>
  <dcterms:created xsi:type="dcterms:W3CDTF">2020-02-17T13:56:23Z</dcterms:created>
  <dcterms:modified xsi:type="dcterms:W3CDTF">2023-02-07T03:54:26Z</dcterms:modified>
</cp:coreProperties>
</file>