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2" r:id="rId2"/>
    <p:sldId id="413" r:id="rId3"/>
    <p:sldId id="481" r:id="rId4"/>
    <p:sldId id="479" r:id="rId5"/>
    <p:sldId id="257" r:id="rId6"/>
    <p:sldId id="274" r:id="rId7"/>
    <p:sldId id="482" r:id="rId8"/>
    <p:sldId id="483" r:id="rId9"/>
    <p:sldId id="261" r:id="rId10"/>
    <p:sldId id="263" r:id="rId11"/>
    <p:sldId id="275" r:id="rId12"/>
    <p:sldId id="276" r:id="rId13"/>
    <p:sldId id="484" r:id="rId14"/>
    <p:sldId id="264" r:id="rId15"/>
    <p:sldId id="485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67F"/>
    <a:srgbClr val="E6B720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BFA4A-ADCC-4C4B-A41E-E5D8ED9AB097}" v="2" dt="2023-02-09T01:22:35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E92BFA4A-ADCC-4C4B-A41E-E5D8ED9AB097}"/>
    <pc:docChg chg="modSld">
      <pc:chgData name="TAN Mei Yi [Harrisdale Senior High School]" userId="f9f029c9-d743-4d60-9f2c-e74bdec1ab07" providerId="ADAL" clId="{E92BFA4A-ADCC-4C4B-A41E-E5D8ED9AB097}" dt="2023-02-09T01:22:35.110" v="33"/>
      <pc:docMkLst>
        <pc:docMk/>
      </pc:docMkLst>
      <pc:sldChg chg="modAnim">
        <pc:chgData name="TAN Mei Yi [Harrisdale Senior High School]" userId="f9f029c9-d743-4d60-9f2c-e74bdec1ab07" providerId="ADAL" clId="{E92BFA4A-ADCC-4C4B-A41E-E5D8ED9AB097}" dt="2023-02-09T01:22:35.110" v="33"/>
        <pc:sldMkLst>
          <pc:docMk/>
          <pc:sldMk cId="2039165052" sldId="264"/>
        </pc:sldMkLst>
      </pc:sldChg>
      <pc:sldChg chg="modSp mod">
        <pc:chgData name="TAN Mei Yi [Harrisdale Senior High School]" userId="f9f029c9-d743-4d60-9f2c-e74bdec1ab07" providerId="ADAL" clId="{E92BFA4A-ADCC-4C4B-A41E-E5D8ED9AB097}" dt="2023-02-08T23:36:21.790" v="31" actId="20577"/>
        <pc:sldMkLst>
          <pc:docMk/>
          <pc:sldMk cId="2869678189" sldId="481"/>
        </pc:sldMkLst>
        <pc:spChg chg="mod">
          <ac:chgData name="TAN Mei Yi [Harrisdale Senior High School]" userId="f9f029c9-d743-4d60-9f2c-e74bdec1ab07" providerId="ADAL" clId="{E92BFA4A-ADCC-4C4B-A41E-E5D8ED9AB097}" dt="2023-02-08T23:36:21.790" v="31" actId="20577"/>
          <ac:spMkLst>
            <pc:docMk/>
            <pc:sldMk cId="2869678189" sldId="481"/>
            <ac:spMk id="12" creationId="{B4B07689-760D-4D71-9448-AFF1CCEB30E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20T04:50:07.87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17 0 961,'0'0'42,"0"0"10,0 0-42,0 0-10,0 0 0,0 0 0,0 0 108,0 0 20,0 0 4,0 0 1,0 0-25,0 0-4,0 0-2,0 0 0,0 0-4,0 0-1,0 15 0,0-15 0,0 0-19,0 10-4,-6 6-1,6-6 0,0-10-30,0 0-7,-6 15 0,6 0-1,0 0-24,-5 1-11,5-16 10,0 10-10,5 5 0,-5 0 0,0-5 0,6 5 0,-6-4 0,6 4 0,-6 0 0,0-15 0,5 10 0,1 5 0,-6 0 0,6 1 0,0-6-36,-6-10 0,5 10 0,-5-10 0,0 0-22,0 0-5,0 0-1,0 0-614,0 0-123</inkml:trace>
  <inkml:trace contextRef="#ctx0" brushRef="#br0" timeOffset="794.37">154 892 748,'0'0'33,"0"0"7,0 0-32,0 0-8,0 0 0,0 0 0,0 0 220,0 0 41,0 0 9,0 0 2,0 0-142,0 0-28,-12-5-6,1 0 0,11 5-52,0 0-9,-12-5-3,1 0 0,11 5-12,0 0-2,-6-11-1,6 11 0,-11-5-9,11 5-8,-6-5 12,-5-5-12,-1 10 9,1-5-9,11 5 0,-11 0 9,-1 0-9,1 5 0,5-5 0,-5 10 0,5-5-12,-5 0 12,-1 6-12,6-6 12,-5 5-26,11 0 2,-6 0 1,-5 5 0,5-5-3,6 6-1,0-1 0,0 0 0,-5 0 6,5 5 1,5-4 0,1-1 0,-6 0 8,6 0 3,-6-15 0,5 15 0,1 1 9,0-6 0,5 5 0,-5-5 0,0 0 0,-1 0 0,7 0 0,-1 1 0,-11-11 0,11 5 0,7 0 0,-7 5 0,-11-10 0,0 0 0,17 0 0,0 0 0,-5-5 0,-1 5 0,-11 0 0,17-10 0,0 5 0,-5-11 0,-1 6 0,-5-5 0,5 5 0,0 0 0,-5 0 0,0-6 0,0 6 0,-6-5 8,5 0-8,1 0 0,-6 5 8,0-6-8,0 6 10,-6-5-10,6 5 9,0 10-9,0-10 8,0 10-8,0 0 15,0 0-3,0 0 0,0 0 0,0 0 10,0 0 2,0 0 0,0 0 0,0 0-6,0 0-1,0 0 0,0 0 0,0 0-8,0 0-1,0 0-8,0 0 12,0 0-3,6 10-1,-6 5 0,6-5 0,-1 5 0,1 1-8,-6-1 12,6 0-4,-1 0-8,7-5 0,-6 11 0,-1-1 8,1-5-8,0 5 0,-1 6 0,1-6 0,5 5-15,1-4 2,-6-1 0,-1-5 0,1 0-35,0-5-8,5 1 0,-11-11-572,0 0-113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20T04:50:11.95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79 21 1231,'-23'-16'54,"17"16"12,12-5-53,-6 5-13,0 0 0,-11 15 0,-7-15 100,13 0 18,5 0 3,0 0 1,-17 16-34,11-1-8,6-15 0,0 15-1,0 5-17,0 1-3,0-6-1,6 0 0,5 0-21,-11 5-4,0-4-1,0 4 0,11-5-19,-11-5-4,-5 5-1,-1-9 0,6-6-8,0 10 0,0 5 0,0 0 0,-6 0 0,6 0 0,6 6 0,0-1-11,5-5 2,-11 0 0,0 1 0,6-6 0,11 0-13,-11 0-2,5-5-1,-5 0 0,-6-5-79,0 0-15,0 0-3,0 0-447,0 0-90</inkml:trace>
  <inkml:trace contextRef="#ctx0" brushRef="#br0" timeOffset="777.37">39 1009 1720,'0'0'76,"0"0"16,0 0-73,0 0-19,0 0 0,0 0 0,0 0 119,0 0 20,0 15 4,0-5 1,-6 5-60,6-5-12,0-10-3,0 10 0,-11 6-37,5 4-7,12-5-1,-6 0-1,5 0-23,1 1 8,-6-1-8,6 5 0,5 5 0,-5-4 0,-6-21 0,6 15 0,5 0 0,-5 0-13,-6 0 5,0 6 8,11-6-36,-5 5 1,-6-5 0,0 1 0,0-1 35,0 0-8,6-5 8,-6 5 0,0-15-21,-6 5-1,6-5 0,0 0 0,-6 11 1,6-11 0,0 0 0,0 0 0,0 0 7,0 0 2,0 0 0,0 0 0,12 0 12,-12 0-11,0 0 11,0 0-10,5-11 10,1 1 0,0 0 0,-6 10-8,0 0 8,5-15 0,7 5 0,5 0 0,-11 5 0,-6 5 0,11-11 0,6 6 0,0 0 0,0 0 12,0 5-2,0-5-1,1 0-9,4 5 12,-10 5-12,5 0 12,0-5-12,-6 5 0,1 0 0,5 6 8,-11-6-8,5 5 8,-5-5-8,5 5 8,0 0 4,-5 0 1,0 0 0,0 0 0,-1 1 4,1-1 1,0 0 0,-1 5 0,-5-5-5,0 5-1,6-4 0,-6 4 0,-6 0 0,6 0 0,0 0 0,0 1 0,0-1-1,-5 0-1,-1-5 0,0 10 0,1-10 9,-7 6 1,6-6 1,1 5 0,-12-5-1,11 0 0,-11 0 0,5-5 0,1 6 36,0-6 6,-6-5 2,-1 10 0,7-10-52,-6 0-12,-6 0 0,6 0 0,6 0 0,-6-5-15,-6 0 3,6 0 1,-6-6-8,6 1-1,11 0-1,-11-5 0,-6 0-103,6-5-21,11 4-4,1-4-1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5:47:04.1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2T15:47:04.7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2T15:49:25.7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1 112,'2019'0,"-1997"-1,1-2,43-10,-13 2,-24 4,0-1,43-17,-53 16,2 2,-1 0,1 1,0 1,0 1,29-1,580 5,-265 2,-342-2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1-26T01:13:28.86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6 63 230,'0'0'10,"0"0"2,0 0-12,0 0 0,0 0 0,-11 5 0,6-5 296,5 0 57,0 0 11,0 0 3,0 0-205,0 0-41,0 0-8,0 0-1,0 0-35,0 0-6,0 0-2,0 0 0,0 0-18,0 0-4,0 0-1,11 4 0,4 1-11,-10-1-3,10-8 0,1 4 0,-1 4-11,0 1-2,5-1-1,-4-4 0,4 5-7,6-5-2,-1 0 0,-4 0 0,9 4-9,-9 1 0,9-1 0,6 6 8,-1-10-8,1 9 0,0 4 0,0-8 8,15-5-8,-16 0 0,6 0 0,5 9 8,-5 0-8,-1-5 0,1 1 0,0-1 0,0-4 0,-6 0 0,6-9 0,-5 9 0,0 0 0,9 0 0,-9 5 0,15-5 0,-10-5 0,5 5 0,-5-4 0,10 4 0,0-5 0,-6 5 0,1 0 0,0 0 0,-5 0 0,0 0 0,0 0 0,4 0 0,1 0 0,-5 5 0,5-5 0,-5-5 8,5 1-8,5-1 0,0 5 0,0-4 0,0-1 0,-6 5 0,6 0 0,0 0 0,5-9 0,-15 0 0,5 5 0,5-10 0,-10 9 12,10 1 0,0-1 0,0 5 0,-5-4 0,10-1 1,-15-8 0,-6 8 0,6 1-13,-5-1-18,10-4 4,-11 5 1,-4-1 31,5 0 6,-1 1 2,6 4 0,-5-5-26,-1 5 0,-4 5 8,10-5-8,-11 0 0,6-5 0,-5 5 0,4 0 0,-4 0 0,-6 0 0,6 5 0,0-5 8,-6-5-8,1 5 0,-1 0 0,1 0 0,-6 0 0,5 0 0,1 5 0,-6-5 8,6-5-8,-1-4 0,1 5 0,-11-1 0,5 10-23,-9-5-6,4 0-2,0-5 0,-5 1-26,-10 4-6,0 0-1,0 0-682,0 0-137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1-26T01:13:29.34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54-4 1497,'0'0'66,"0"0"14,0 0-64,0 0-16,0 0 0,-11 4 0,1-4 128,10 0 23,0 0 4,0 0 1,-10 5-73,5 4-15,0 9-2,0 5-1,5-19-39,-5 14-8,0-9-2,-1 14 0,12 0-16,-1-1 0,-5 1 8,0 0-8,5-1 0,5-4 0,-5-4 0,5 4 0,-5 5 0,0-5 0,11 0 0,4 0 0,-15-4 0,5-1 0,6 5 0,-6 1 0,5-6 0,6 5 0,-6-4 0,5-1 0,1-3 0,9 3 0,-4 1 0,4-1-9,1 1 9,5-5 0,-11 5 0,11-14 0,-1 4 0,-9 1 0,10-1 0,-1 1 0,1-5 20,5-5-1,0-4 0,4 5 0,1-10-19,5 5 0,-5 4-13,10 1 5,-5-1 16,5 1 3,-5 8 1,5-4 0,0 5-12,-5-5 0,0 0-10,-5 4 10,5 1 0,0 4 0,5 5 0,-5-10 0,0 1 0,0 4 8,-5 0 1,5 0 0,0 0-41,-10-5-8,5 5-1,0-4-1,-6 0-66,1-1-14,5 5-2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1-26T01:13:29.72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18 59 1209,'0'0'108,"0"0"-87,-5-9-21,0 9 0,5 0 120,0 0 19,0-9 4,-5 9 1,0-9-13,5 9-3,0 0 0,0 0 0,0 0-45,0 0-10,10 18-1,0 4-1,6 1-63,-6 4-8,0 5-9,5 4 9,1-9 9,-6 5 10,0-9 1,5 4 1,-10-4-33,6-5-8,4 0 0,0 0-1,0 5 21,6-5 0,-11-5 0,10 1 0,-4-10 0,-6 1 0,0 0 0,0-10 0,6-4 0,-6-5 0,0 1 0,0-5 0,0-5 14,1-4 7,4 0 2,-10-10 0,5 1-62,0-5-12,1 5-2,4-5-1,-10 5-129,10 4-25,-5-4-6,1 9-1</inkml:trace>
  <inkml:trace contextRef="#ctx0" brushRef="#br0" timeOffset="369.46">543 149 864,'11'37'38,"-6"-28"8,-5-9-37,0 0-9,10 9 0,5-5 0,-5 5 200,6 0 37,-6 1 8,0-6 2,5-4-113,6 0-22,-6 0-5,0 0-1,-15 0-22,16 0-4,4-9 0,0 4-1,-9-4-33,4 5-6,0-10-2,6 1 0,-1-1-10,-5 0-3,-4-4 0,-1 5 0,5-5-25,-5 9 0,-10 9 8,0 0-8,-5-14 8,5 0-8,-5 1 12,-5-5-4,-11-5-20,11 9-4,5-4 0,0 9-1,-5 5-16,0-1-3,-6 5-1,1 0 0,5 5 10,0 4 3,5 13 0,-11-3 0,6-1 11,0 0 2,10-5 1,-5 10 0,0 0 10,0-1 0,5 6 0,5-1-8,-5-9 21,5 5 5,-5-1 1,5 1 0,5-5-19,-5 0-17,5 0 3,1-4 1,-1-1 13,5 1 0,-5 0 12,0-5-12,1 0 8,4 0-8,0-5 0,1 5 0,-1-9 0,-5 0-19,5 5 3,1-5 0,-1-5-176,-5-4-34</inkml:trace>
  <inkml:trace contextRef="#ctx0" brushRef="#br0" timeOffset="597.16">1165-335 1652,'0'0'73,"0"0"15,0 13-70,-5-4-18,5 5 0,-5-1 0,0 6 123,0-1 21,5 4 4,0 1 0,0 0-33,0 8-7,5 1-2,5 0 0,-10 0-46,5 4-10,6 0-2,-1 0 0,0 1-26,-5-1-6,5 5 0,0-14-1,1 4-15,4-3 0,0-6 0,-5-4 0,6-4-31,-1-5-9,0 0-1,-4 0-1,4-9-139,0-9-28,0 9-6,6-9-745</inkml:trace>
  <inkml:trace contextRef="#ctx0" brushRef="#br0" timeOffset="861.01">1548 113 633,'0'0'28,"0"0"6,0 0-34,0 0 0,-5 9 0,0 0 0,-6 0 260,6 9 46,0 1 9,5-1 1,-5-5-212,5 5-42,0-4-9,0 4-1,5 5 9,0-5 3,0-4 0,0 8 0,6-13 0,-6 5 0,-5-14 0,10 9 0,5 0 0,-5-4 0,1-5 0,-11 0 0,0 0-52,15-5-12,-5 5 0,5-9 0,-4-5 0,-1 1 0,0-5 0,-5-1 0,5 1 0,-5-4 0,0-1 0,1 0 0,-1 5 0,-5 5 0,-5-5 0,-1 4 0,-4 0 0,5 1 0,-5 4 0,0 0 0,0 4 16,-6 1 1,1 4 0,0 4 0,-1 1-66,6 4-14,5 4-2,0 5-1,-5 1-124,5-6-25,0 5-5</inkml:trace>
  <inkml:trace contextRef="#ctx0" brushRef="#br0" timeOffset="1383.26">2379 91 1728,'-5'-5'38,"5"5"8,0 0 2,0 0 0,0 0-39,0 0-9,0 0 0,0 0 0,0 0 0,0 0 0,0 0 0,0 0 0</inkml:trace>
  <inkml:trace contextRef="#ctx0" brushRef="#br0" timeOffset="1570.46">2552 299 691,'20'0'61,"-9"-5"-49,-6 1-12,5-1 0,0 5 264,0-4 51,11-1 9,-1-4 3,-5 5-142,1-5-28,-1 4-5,5 1-2,-4-1-66,4 5-14,-5-9-2,-4 4-1,4-4-67,-5 9 0,5-9-16,1 9 4,-6-4-131,0-5-25</inkml:trace>
  <inkml:trace contextRef="#ctx0" brushRef="#br0" timeOffset="1798.49">2634-122 633,'0'0'56,"0"0"-44,0 18-12,0 0 0,10 4 317,-5 6 62,0 8 12,0-9 2,10 5-213,-4 0-42,-1 8-9,5-3-1,5-6-80,-4 6-16,-1-10-4,5 0 0,-4 0-20,4-4-8,-5-1 0,11-3 0,-6-6 0,1 1-21,-1-5 3,0 0 1,1 0-71,-1-5-13,-4-8-3,4-1-928</inkml:trace>
  <inkml:trace contextRef="#ctx0" brushRef="#br0" timeOffset="1258.64">2042 245 1612,'0'0'144,"0"0"-116,0 0-28,0 0 0,-5-5 196,0 1 32,-5-1 8,0 5 0,-1-5-112,1 5-22,0 0-5,0 5-1,0 0-68,5-1-13,-6 10-3,6-1-1,0 5-11,5 0 0,0 1 0,0-1 0,10 0 0,-5 0 0,6 0 0,-1-4 0,0-1-9,5-4-1,1 5 0,-6-5 0,5-4-9,-5-1-1,6 1-1,-1-1 0,0-4 1,-5 5 0,6-5 0,-1 0 0,0-9 4,-5 0 0,1 4 1,4-4 0,0 0 15,-5 0-11,1-5 11,-1 5-10,5 0 10,-5 0 0,-10 0 0,5 0 0,6 4 11,-6-4 4,5 5 1,-10 4 0,0 0-16,0 0 0,0 0 0,10 4 0,-10-4 11,5 9 2,5 5 1,1 0 0,-1-1-2,0-4 0,-10-9 0,10 9 0,0 5-12,1-5 0,-11-9 0,0 0 0,15 9-26,-5-4-8,-10-5-2,0 0 0,0 0-218,0 0-44,0 0-9,10-28-1</inkml:trace>
  <inkml:trace contextRef="#ctx0" brushRef="#br0" timeOffset="3036.4">3148 168 691,'6'18'30,"-6"-9"7,5 4-29,-5-4-8,5 5 0,0 0 0,0-1 161,0 1 31,5-1 7,6 1 1,-11-5-93,5 5-19,0-1-3,0-8-1,6-1-14,-16-4-3,0 0-1,10 14 0,0-5-6,-5 0 0,-5-9-1,0 0 0,15 0-6,-5-5-1,-10 5 0,11-13 0,-1-1-4,-5 5-2,0-9 0,5 4 0,-5-4-16,6 9-3,-6-4-1,5 4 0,-5-5-4,0 5-1,0 4 0,5 1 0,1 8-11,-1 1-2,5 0-8,-5 4 12,6 4-12,-6 1 0,5 4 0,-5 0 0,6 9 8,-1-4-8,0 0 0,0 4 0,1 4 0,-6 6 0,10-6 0,-10 6 0,1-10 0,-1 5 0,-5 8 0,5-3 0,0-10 0,-10 0 0,5 5 9,1 4-9,-6 5 32,0 0 0,0-5 1,-6-14 0,1 1 11,0-5 3,-5 0 0,-5 5 0,-1 0-8,-4-1-2,0-8 0,-6-1 0,-9-3-13,-6-1-4,5 0 0,-5 0 0,6-5-40,-6-4-9,0 5-2,-10-5 0,5-5-90,-5-8-19,0-1-3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9/02/2023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65.png"/><Relationship Id="rId7" Type="http://schemas.openxmlformats.org/officeDocument/2006/relationships/customXml" Target="../ink/ink6.xml"/><Relationship Id="rId12" Type="http://schemas.openxmlformats.org/officeDocument/2006/relationships/image" Target="../media/image6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customXml" Target="../ink/ink8.xml"/><Relationship Id="rId5" Type="http://schemas.openxmlformats.org/officeDocument/2006/relationships/image" Target="../media/image67.png"/><Relationship Id="rId10" Type="http://schemas.openxmlformats.org/officeDocument/2006/relationships/image" Target="../media/image31.emf"/><Relationship Id="rId4" Type="http://schemas.openxmlformats.org/officeDocument/2006/relationships/image" Target="../media/image66.png"/><Relationship Id="rId9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0.emf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9.emf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customXml" Target="../ink/ink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customXml" Target="../ink/ink5.xml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7571" y="1148189"/>
            <a:ext cx="11701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</a:t>
            </a:r>
            <a:r>
              <a:rPr lang="en-AU" sz="3200" b="1" dirty="0"/>
              <a:t> </a:t>
            </a:r>
            <a:r>
              <a:rPr lang="en-GB" sz="3200" b="1" dirty="0"/>
              <a:t>determine acceleration from displacement functions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97571" y="4014071"/>
            <a:ext cx="109732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Apply the concept of the second derivative as the rate of change of the first derivative function </a:t>
            </a:r>
            <a:endParaRPr lang="en-GB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Identify acceleration as the second derivative of position with respect to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Determine acceleration from displacement functions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865" t="24159" r="46232" b="27995"/>
          <a:stretch/>
        </p:blipFill>
        <p:spPr>
          <a:xfrm>
            <a:off x="0" y="702366"/>
            <a:ext cx="8596285" cy="615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54771F-BE83-4DD7-9BB4-7080684998E7}"/>
              </a:ext>
            </a:extLst>
          </p:cNvPr>
          <p:cNvSpPr txBox="1"/>
          <p:nvPr/>
        </p:nvSpPr>
        <p:spPr>
          <a:xfrm>
            <a:off x="0" y="-28398"/>
            <a:ext cx="11183164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 (Applications of Motion – Q1 from Sadler Ex 2C)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57607-8C2F-4E14-BBE8-9AFDE23E75ED}"/>
              </a:ext>
            </a:extLst>
          </p:cNvPr>
          <p:cNvSpPr txBox="1"/>
          <p:nvPr/>
        </p:nvSpPr>
        <p:spPr>
          <a:xfrm>
            <a:off x="8362950" y="702366"/>
            <a:ext cx="3829049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arenR"/>
            </a:pPr>
            <a:r>
              <a:rPr lang="en-US" dirty="0">
                <a:solidFill>
                  <a:srgbClr val="002060"/>
                </a:solidFill>
              </a:rPr>
              <a:t>Acceleration is POSITIVE as the velocity increases in the positive direction.</a:t>
            </a:r>
          </a:p>
          <a:p>
            <a:pPr marL="342900" indent="-342900" algn="just">
              <a:buAutoNum type="alphaLcParenR"/>
            </a:pPr>
            <a:endParaRPr lang="en-US" sz="500" dirty="0">
              <a:solidFill>
                <a:srgbClr val="002060"/>
              </a:solidFill>
            </a:endParaRPr>
          </a:p>
          <a:p>
            <a:pPr marL="342900" indent="-342900" algn="just">
              <a:buAutoNum type="alphaLcParenR"/>
            </a:pPr>
            <a:r>
              <a:rPr lang="en-US" dirty="0">
                <a:solidFill>
                  <a:srgbClr val="002060"/>
                </a:solidFill>
              </a:rPr>
              <a:t>Acceleration is POSITIVE – similar reasoning to above.</a:t>
            </a:r>
          </a:p>
          <a:p>
            <a:pPr marL="342900" indent="-342900" algn="just">
              <a:buAutoNum type="alphaLcParenR"/>
            </a:pPr>
            <a:endParaRPr lang="en-US" sz="500" dirty="0">
              <a:solidFill>
                <a:srgbClr val="002060"/>
              </a:solidFill>
            </a:endParaRPr>
          </a:p>
          <a:p>
            <a:pPr marL="342900" indent="-342900" algn="just">
              <a:buAutoNum type="alphaLcParenR"/>
            </a:pPr>
            <a:r>
              <a:rPr lang="en-US" dirty="0">
                <a:solidFill>
                  <a:srgbClr val="002060"/>
                </a:solidFill>
              </a:rPr>
              <a:t>Acceleration is NEGATIVE as we are decreasing the velocity in the positive direction.</a:t>
            </a:r>
          </a:p>
          <a:p>
            <a:pPr marL="342900" indent="-342900" algn="just">
              <a:buAutoNum type="alphaLcParenR"/>
            </a:pPr>
            <a:endParaRPr lang="en-US" sz="500" dirty="0">
              <a:solidFill>
                <a:srgbClr val="002060"/>
              </a:solidFill>
            </a:endParaRPr>
          </a:p>
          <a:p>
            <a:pPr marL="342900" indent="-342900" algn="just">
              <a:buAutoNum type="alphaLcParenR"/>
            </a:pPr>
            <a:r>
              <a:rPr lang="en-US" dirty="0">
                <a:solidFill>
                  <a:srgbClr val="002060"/>
                </a:solidFill>
              </a:rPr>
              <a:t>Acceleration is NEGATIVE as we decreasing the velocity from 5m/s in the negative direction to 10m/s in the negative direction.</a:t>
            </a:r>
          </a:p>
          <a:p>
            <a:pPr marL="342900" indent="-342900" algn="just">
              <a:buAutoNum type="alphaLcParenR"/>
            </a:pPr>
            <a:endParaRPr lang="en-US" sz="500" dirty="0">
              <a:solidFill>
                <a:srgbClr val="002060"/>
              </a:solidFill>
            </a:endParaRPr>
          </a:p>
          <a:p>
            <a:pPr marL="342900" indent="-342900" algn="just">
              <a:buAutoNum type="alphaLcParenR"/>
            </a:pPr>
            <a:r>
              <a:rPr lang="en-US" dirty="0">
                <a:solidFill>
                  <a:srgbClr val="002060"/>
                </a:solidFill>
              </a:rPr>
              <a:t>Acceleration is POSITIVE as we are increasing the velocity from 10m/s in the negative direction to 5m/s in the negative direction.</a:t>
            </a:r>
          </a:p>
          <a:p>
            <a:pPr marL="342900" indent="-342900" algn="just">
              <a:buAutoNum type="alphaLcParenR"/>
            </a:pPr>
            <a:endParaRPr lang="en-US" sz="500" dirty="0">
              <a:solidFill>
                <a:srgbClr val="002060"/>
              </a:solidFill>
            </a:endParaRPr>
          </a:p>
          <a:p>
            <a:pPr marL="342900" indent="-342900" algn="just">
              <a:buAutoNum type="alphaLcParenR"/>
            </a:pPr>
            <a:r>
              <a:rPr lang="en-US" dirty="0">
                <a:solidFill>
                  <a:srgbClr val="002060"/>
                </a:solidFill>
              </a:rPr>
              <a:t>Acceleration is POSITIVE because at t = 1, the velocity is negative but at t = 3, the velocity is now positive. </a:t>
            </a:r>
          </a:p>
          <a:p>
            <a:pPr marL="342900" indent="-342900" algn="just">
              <a:buAutoNum type="alphaLcParenR"/>
            </a:pPr>
            <a:endParaRPr lang="en-US" dirty="0">
              <a:solidFill>
                <a:srgbClr val="002060"/>
              </a:solidFill>
            </a:endParaRPr>
          </a:p>
          <a:p>
            <a:pPr marL="342900" indent="-342900" algn="just">
              <a:buAutoNum type="alphaLcParenR"/>
            </a:pP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6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69" y="650026"/>
                <a:ext cx="11903676" cy="52690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AU" sz="2400" dirty="0"/>
                  <a:t> find the v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elocity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acceleration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69" y="650026"/>
                <a:ext cx="11903676" cy="526905"/>
              </a:xfrm>
              <a:blipFill>
                <a:blip r:embed="rId2"/>
                <a:stretch>
                  <a:fillRect l="-666" t="-8140" b="-46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2806" y="1369419"/>
                <a:ext cx="2756332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6" y="1369419"/>
                <a:ext cx="2756332" cy="584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9753" y="2127960"/>
                <a:ext cx="1902572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53" y="2127960"/>
                <a:ext cx="1902572" cy="5843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9753" y="2903564"/>
                <a:ext cx="3704540" cy="532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Subst t=2,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2(2)+1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53" y="2903564"/>
                <a:ext cx="3704540" cy="532262"/>
              </a:xfrm>
              <a:prstGeom prst="rect">
                <a:avLst/>
              </a:prstGeom>
              <a:blipFill>
                <a:blip r:embed="rId5"/>
                <a:stretch>
                  <a:fillRect l="-4934" t="-1136" b="-193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0329" y="3650944"/>
                <a:ext cx="1838004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AU" sz="2800" dirty="0">
                    <a:solidFill>
                      <a:srgbClr val="002060"/>
                    </a:solidFill>
                  </a:rPr>
                  <a:t>m/s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9" y="3650944"/>
                <a:ext cx="1838004" cy="620554"/>
              </a:xfrm>
              <a:prstGeom prst="rect">
                <a:avLst/>
              </a:prstGeom>
              <a:blipFill>
                <a:blip r:embed="rId6"/>
                <a:stretch>
                  <a:fillRect t="-980" r="-10596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9753" y="4438920"/>
                <a:ext cx="2617960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(2)(2)(2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53" y="4438920"/>
                <a:ext cx="2617960" cy="617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92806" y="5274592"/>
                <a:ext cx="2052100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6" y="5274592"/>
                <a:ext cx="2052100" cy="6175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1992" y="6078918"/>
                <a:ext cx="4392036" cy="480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Subst t=2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/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2" y="6078918"/>
                <a:ext cx="4392036" cy="480388"/>
              </a:xfrm>
              <a:prstGeom prst="rect">
                <a:avLst/>
              </a:prstGeom>
              <a:blipFill>
                <a:blip r:embed="rId9"/>
                <a:stretch>
                  <a:fillRect l="-3611" b="-189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5857" y="1270580"/>
            <a:ext cx="3858471" cy="5271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7B212-D1A7-E1E4-BCC8-4018CC57EB65}"/>
              </a:ext>
            </a:extLst>
          </p:cNvPr>
          <p:cNvSpPr txBox="1"/>
          <p:nvPr/>
        </p:nvSpPr>
        <p:spPr>
          <a:xfrm>
            <a:off x="0" y="-28398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09560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8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69" y="650026"/>
                <a:ext cx="11903676" cy="52690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AU" sz="2400" dirty="0"/>
                  <a:t> find the acceleration </a:t>
                </a:r>
                <a14:m>
                  <m:oMath xmlns:m="http://schemas.openxmlformats.org/officeDocument/2006/math">
                    <m:r>
                      <a:rPr lang="en-AU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517708-21E4-4F80-A4B7-9DC1622B0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69" y="650026"/>
                <a:ext cx="11903676" cy="526905"/>
              </a:xfrm>
              <a:blipFill rotWithShape="0">
                <a:blip r:embed="rId2"/>
                <a:stretch>
                  <a:fillRect l="-820" t="-15116" b="-81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2806" y="1369419"/>
                <a:ext cx="312861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6" y="1369419"/>
                <a:ext cx="3128612" cy="818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4321" y="2461977"/>
                <a:ext cx="2830583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1" y="2461977"/>
                <a:ext cx="2830583" cy="818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5759" y="3728400"/>
                <a:ext cx="499104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800" dirty="0">
                    <a:solidFill>
                      <a:srgbClr val="002060"/>
                    </a:solidFill>
                  </a:rPr>
                  <a:t>Subst t=1.5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</m:t>
                    </m:r>
                    <m:sSup>
                      <m:sSupPr>
                        <m:ctrlP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2(1.5)−1</m:t>
                            </m:r>
                          </m:e>
                        </m:d>
                      </m:e>
                      <m:sup>
                        <m:r>
                          <a:rPr lang="en-AU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9" y="3728400"/>
                <a:ext cx="4991046" cy="620554"/>
              </a:xfrm>
              <a:prstGeom prst="rect">
                <a:avLst/>
              </a:prstGeom>
              <a:blipFill>
                <a:blip r:embed="rId5"/>
                <a:stretch>
                  <a:fillRect l="-4401" t="-990" b="-207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4320" y="4495912"/>
                <a:ext cx="255698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=160 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AU" sz="2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AU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0" y="4495912"/>
                <a:ext cx="2556982" cy="81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/>
              <p14:cNvContentPartPr/>
              <p14:nvPr/>
            </p14:nvContentPartPr>
            <p14:xfrm>
              <a:off x="540659" y="1011174"/>
              <a:ext cx="1386000" cy="622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499" y="989214"/>
                <a:ext cx="14281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/>
              <p14:cNvContentPartPr/>
              <p14:nvPr/>
            </p14:nvContentPartPr>
            <p14:xfrm>
              <a:off x="1741979" y="1033854"/>
              <a:ext cx="740880" cy="2304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1819" y="1017294"/>
                <a:ext cx="778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/>
              <p14:cNvContentPartPr/>
              <p14:nvPr/>
            </p14:nvContentPartPr>
            <p14:xfrm>
              <a:off x="2593379" y="1053654"/>
              <a:ext cx="1322640" cy="5324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76473" y="1036734"/>
                <a:ext cx="1355733" cy="565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286D3DD-557C-72F3-4F15-050102E0D553}"/>
              </a:ext>
            </a:extLst>
          </p:cNvPr>
          <p:cNvSpPr txBox="1"/>
          <p:nvPr/>
        </p:nvSpPr>
        <p:spPr>
          <a:xfrm>
            <a:off x="0" y="-28398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1691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1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69" y="650026"/>
                <a:ext cx="11903676" cy="21620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A particle moves along a straight line such that its position,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000" dirty="0"/>
                  <a:t> m, relative to a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AU" sz="2000" dirty="0"/>
                  <a:t> at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000" dirty="0"/>
                  <a:t> seconds is given by the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000" dirty="0"/>
                  <a:t>. Find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At what time(s) and in what position(s) the particle will have zero velocity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Its acceleration at those instants</a:t>
                </a:r>
                <a:endParaRPr lang="en-AU" sz="2000" dirty="0"/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Its velocity when its acceleration is zero.</a:t>
                </a:r>
                <a:endParaRPr lang="en-AU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69" y="650026"/>
                <a:ext cx="11903676" cy="2162064"/>
              </a:xfrm>
              <a:blipFill>
                <a:blip r:embed="rId2"/>
                <a:stretch>
                  <a:fillRect l="-564" t="-3107" r="-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0384" y="2519926"/>
                <a:ext cx="242393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4" y="2519926"/>
                <a:ext cx="2423932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21497D-D3B4-8F40-98D4-469BA7CC32A9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6D7F46-BEE3-39E7-B356-3E721E2316A9}"/>
                  </a:ext>
                </a:extLst>
              </p:cNvPr>
              <p:cNvSpPr txBox="1"/>
              <p:nvPr/>
            </p:nvSpPr>
            <p:spPr>
              <a:xfrm>
                <a:off x="150384" y="3166043"/>
                <a:ext cx="3378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a)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+9=0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6D7F46-BEE3-39E7-B356-3E721E231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4" y="3166043"/>
                <a:ext cx="3378745" cy="276999"/>
              </a:xfrm>
              <a:prstGeom prst="rect">
                <a:avLst/>
              </a:prstGeom>
              <a:blipFill>
                <a:blip r:embed="rId4"/>
                <a:stretch>
                  <a:fillRect l="-4332" t="-28261" r="-1444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15784D-2A5F-C81F-2913-9E1D5EE4642F}"/>
                  </a:ext>
                </a:extLst>
              </p:cNvPr>
              <p:cNvSpPr txBox="1"/>
              <p:nvPr/>
            </p:nvSpPr>
            <p:spPr>
              <a:xfrm>
                <a:off x="1614469" y="3519996"/>
                <a:ext cx="19196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+3)=0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15784D-2A5F-C81F-2913-9E1D5EE46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69" y="3519996"/>
                <a:ext cx="1919693" cy="276999"/>
              </a:xfrm>
              <a:prstGeom prst="rect">
                <a:avLst/>
              </a:prstGeom>
              <a:blipFill>
                <a:blip r:embed="rId5"/>
                <a:stretch>
                  <a:fillRect l="-2540" t="-4348" r="-2222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80F869-D737-8CC4-D5C4-F337C5D292BF}"/>
                  </a:ext>
                </a:extLst>
              </p:cNvPr>
              <p:cNvSpPr txBox="1"/>
              <p:nvPr/>
            </p:nvSpPr>
            <p:spPr>
              <a:xfrm>
                <a:off x="1609436" y="3907411"/>
                <a:ext cx="1867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80F869-D737-8CC4-D5C4-F337C5D29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436" y="3907411"/>
                <a:ext cx="1867627" cy="276999"/>
              </a:xfrm>
              <a:prstGeom prst="rect">
                <a:avLst/>
              </a:prstGeom>
              <a:blipFill>
                <a:blip r:embed="rId6"/>
                <a:stretch>
                  <a:fillRect r="-2941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BD8FE-0C7A-CA51-6C85-C9DC527385E5}"/>
                  </a:ext>
                </a:extLst>
              </p:cNvPr>
              <p:cNvSpPr txBox="1"/>
              <p:nvPr/>
            </p:nvSpPr>
            <p:spPr>
              <a:xfrm>
                <a:off x="1751897" y="4356417"/>
                <a:ext cx="1468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BD8FE-0C7A-CA51-6C85-C9DC52738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897" y="4356417"/>
                <a:ext cx="1468287" cy="276999"/>
              </a:xfrm>
              <a:prstGeom prst="rect">
                <a:avLst/>
              </a:prstGeom>
              <a:blipFill>
                <a:blip r:embed="rId7"/>
                <a:stretch>
                  <a:fillRect l="-2905" r="-332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D8627A-C5AF-6CBF-5480-F170A261107F}"/>
                  </a:ext>
                </a:extLst>
              </p:cNvPr>
              <p:cNvSpPr txBox="1"/>
              <p:nvPr/>
            </p:nvSpPr>
            <p:spPr>
              <a:xfrm>
                <a:off x="150384" y="5669872"/>
                <a:ext cx="600193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will the particle have 0 velocity and will be at 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respecitvely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D8627A-C5AF-6CBF-5480-F170A2611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4" y="5669872"/>
                <a:ext cx="6001938" cy="553998"/>
              </a:xfrm>
              <a:prstGeom prst="rect">
                <a:avLst/>
              </a:prstGeom>
              <a:blipFill>
                <a:blip r:embed="rId8"/>
                <a:stretch>
                  <a:fillRect l="-2439" t="-14286" r="-407" b="-25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0971A8-79DD-5D30-8249-F01E735EB10A}"/>
                  </a:ext>
                </a:extLst>
              </p:cNvPr>
              <p:cNvSpPr txBox="1"/>
              <p:nvPr/>
            </p:nvSpPr>
            <p:spPr>
              <a:xfrm>
                <a:off x="210018" y="4682394"/>
                <a:ext cx="50455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+9(1)=4 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0971A8-79DD-5D30-8249-F01E735EB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8" y="4682394"/>
                <a:ext cx="5045516" cy="276999"/>
              </a:xfrm>
              <a:prstGeom prst="rect">
                <a:avLst/>
              </a:prstGeom>
              <a:blipFill>
                <a:blip r:embed="rId9"/>
                <a:stretch>
                  <a:fillRect l="-2778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7765E2-E185-BFD6-208E-5B92AB2C531F}"/>
                  </a:ext>
                </a:extLst>
              </p:cNvPr>
              <p:cNvSpPr txBox="1"/>
              <p:nvPr/>
            </p:nvSpPr>
            <p:spPr>
              <a:xfrm>
                <a:off x="210018" y="5103316"/>
                <a:ext cx="50455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+9(3)=0 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7765E2-E185-BFD6-208E-5B92AB2C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8" y="5103316"/>
                <a:ext cx="5045516" cy="276999"/>
              </a:xfrm>
              <a:prstGeom prst="rect">
                <a:avLst/>
              </a:prstGeom>
              <a:blipFill>
                <a:blip r:embed="rId10"/>
                <a:stretch>
                  <a:fillRect l="-2778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B9331C-B3C8-E0FB-6FCF-DC5FE7580A8F}"/>
                  </a:ext>
                </a:extLst>
              </p:cNvPr>
              <p:cNvSpPr txBox="1"/>
              <p:nvPr/>
            </p:nvSpPr>
            <p:spPr>
              <a:xfrm>
                <a:off x="6296080" y="1817109"/>
                <a:ext cx="298549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−12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B9331C-B3C8-E0FB-6FCF-DC5FE7580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080" y="1817109"/>
                <a:ext cx="2985497" cy="398955"/>
              </a:xfrm>
              <a:prstGeom prst="rect">
                <a:avLst/>
              </a:prstGeom>
              <a:blipFill>
                <a:blip r:embed="rId11"/>
                <a:stretch>
                  <a:fillRect l="-4898" t="-3030" r="-1633" b="-212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3E13DD-24DD-BAA5-1117-78418297A035}"/>
                  </a:ext>
                </a:extLst>
              </p:cNvPr>
              <p:cNvSpPr txBox="1"/>
              <p:nvPr/>
            </p:nvSpPr>
            <p:spPr>
              <a:xfrm>
                <a:off x="6152322" y="2404141"/>
                <a:ext cx="50455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=−6 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3E13DD-24DD-BAA5-1117-78418297A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22" y="2404141"/>
                <a:ext cx="5045516" cy="276999"/>
              </a:xfrm>
              <a:prstGeom prst="rect">
                <a:avLst/>
              </a:prstGeom>
              <a:blipFill>
                <a:blip r:embed="rId12"/>
                <a:stretch>
                  <a:fillRect l="-2778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1641E2-2A00-F218-428B-9C58D955352C}"/>
                  </a:ext>
                </a:extLst>
              </p:cNvPr>
              <p:cNvSpPr txBox="1"/>
              <p:nvPr/>
            </p:nvSpPr>
            <p:spPr>
              <a:xfrm>
                <a:off x="6152322" y="2825063"/>
                <a:ext cx="50455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=6 </m:t>
                    </m:r>
                    <m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1641E2-2A00-F218-428B-9C58D9553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22" y="2825063"/>
                <a:ext cx="5045516" cy="276999"/>
              </a:xfrm>
              <a:prstGeom prst="rect">
                <a:avLst/>
              </a:prstGeom>
              <a:blipFill>
                <a:blip r:embed="rId13"/>
                <a:stretch>
                  <a:fillRect l="-2778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AC5CDE-F936-2456-F22E-C3850722AE67}"/>
                  </a:ext>
                </a:extLst>
              </p:cNvPr>
              <p:cNvSpPr txBox="1"/>
              <p:nvPr/>
            </p:nvSpPr>
            <p:spPr>
              <a:xfrm>
                <a:off x="6296080" y="3497562"/>
                <a:ext cx="2590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c) Sub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6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−12=0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AC5CDE-F936-2456-F22E-C3850722A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080" y="3497562"/>
                <a:ext cx="2590517" cy="276999"/>
              </a:xfrm>
              <a:prstGeom prst="rect">
                <a:avLst/>
              </a:prstGeom>
              <a:blipFill>
                <a:blip r:embed="rId14"/>
                <a:stretch>
                  <a:fillRect l="-5647" t="-28889" r="-2118" b="-5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9B2B46-7B7D-4F27-3B09-F2707A93E2A9}"/>
                  </a:ext>
                </a:extLst>
              </p:cNvPr>
              <p:cNvSpPr txBox="1"/>
              <p:nvPr/>
            </p:nvSpPr>
            <p:spPr>
              <a:xfrm>
                <a:off x="8194933" y="3818995"/>
                <a:ext cx="6916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9B2B46-7B7D-4F27-3B09-F2707A93E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933" y="3818995"/>
                <a:ext cx="691664" cy="276999"/>
              </a:xfrm>
              <a:prstGeom prst="rect">
                <a:avLst/>
              </a:prstGeom>
              <a:blipFill>
                <a:blip r:embed="rId15"/>
                <a:stretch>
                  <a:fillRect l="-6140" r="-7018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CF38B4-01C6-7DA7-1A5E-1C45C8A9CD50}"/>
                  </a:ext>
                </a:extLst>
              </p:cNvPr>
              <p:cNvSpPr txBox="1"/>
              <p:nvPr/>
            </p:nvSpPr>
            <p:spPr>
              <a:xfrm>
                <a:off x="6144911" y="4287243"/>
                <a:ext cx="50455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−12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+9=−3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CF38B4-01C6-7DA7-1A5E-1C45C8A9C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911" y="4287243"/>
                <a:ext cx="5045516" cy="276999"/>
              </a:xfrm>
              <a:prstGeom prst="rect">
                <a:avLst/>
              </a:prstGeom>
              <a:blipFill>
                <a:blip r:embed="rId16"/>
                <a:stretch>
                  <a:fillRect l="-2778" t="-28261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1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4631221-BC8C-4EDA-A056-7006C58B9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56377"/>
                <a:ext cx="11797748" cy="28726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displacement of a body from an origin O, at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000" dirty="0"/>
                  <a:t> seconds,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000" dirty="0"/>
                  <a:t> metres where: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AU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AU" sz="2000" dirty="0"/>
              </a:p>
              <a:p>
                <a:pPr marL="0" indent="0" algn="ctr">
                  <a:buNone/>
                </a:pPr>
                <a:endParaRPr lang="en-AU" sz="2000" dirty="0"/>
              </a:p>
              <a:p>
                <a:pPr marL="514350" indent="-514350">
                  <a:buAutoNum type="alphaLcParenR"/>
                </a:pPr>
                <a:r>
                  <a:rPr lang="en-AU" sz="2000" dirty="0"/>
                  <a:t>Find the initial velocity of the body</a:t>
                </a:r>
              </a:p>
              <a:p>
                <a:pPr marL="514350" indent="-514350">
                  <a:buAutoNum type="alphaLcParenR"/>
                </a:pPr>
                <a:r>
                  <a:rPr lang="en-AU" sz="2000" dirty="0"/>
                  <a:t>Find the acceleration of the body</a:t>
                </a:r>
              </a:p>
              <a:p>
                <a:pPr marL="514350" indent="-514350">
                  <a:buAutoNum type="alphaLcParenR"/>
                </a:pPr>
                <a:r>
                  <a:rPr lang="en-AU" sz="2000" dirty="0"/>
                  <a:t>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000" dirty="0"/>
                  <a:t> for which the body has a velocity of 5m/s</a:t>
                </a:r>
              </a:p>
              <a:p>
                <a:pPr marL="514350" indent="-514350">
                  <a:buAutoNum type="alphaLcParenR"/>
                </a:pPr>
                <a:r>
                  <a:rPr lang="en-AU" sz="2000" dirty="0"/>
                  <a:t>The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000" dirty="0"/>
                  <a:t> for which the body has a speed of 5m/s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4631221-BC8C-4EDA-A056-7006C58B9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56377"/>
                <a:ext cx="11797748" cy="2872623"/>
              </a:xfrm>
              <a:blipFill>
                <a:blip r:embed="rId2"/>
                <a:stretch>
                  <a:fillRect l="-568" t="-2119" b="-4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D870BA-80D3-9F57-49BA-4C59B8E81811}"/>
              </a:ext>
            </a:extLst>
          </p:cNvPr>
          <p:cNvSpPr txBox="1"/>
          <p:nvPr/>
        </p:nvSpPr>
        <p:spPr>
          <a:xfrm>
            <a:off x="0" y="-28398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D11A6-8314-D437-D736-A7F1434FEB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349487"/>
                <a:ext cx="5655365" cy="16200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a) The rate of change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represents the velocity.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The initial velocity is -11m/s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D11A6-8314-D437-D736-A7F1434FE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9487"/>
                <a:ext cx="5655365" cy="1620078"/>
              </a:xfrm>
              <a:prstGeom prst="rect">
                <a:avLst/>
              </a:prstGeom>
              <a:blipFill>
                <a:blip r:embed="rId3"/>
                <a:stretch>
                  <a:fillRect l="-1078" t="-3759" b="-30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49B2C03-623E-ED34-5997-D93DFF3CA7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015671"/>
                <a:ext cx="5016776" cy="18423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b) The rate of change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represents the acceleration.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The acceleration is 2m/s</a:t>
                </a:r>
                <a:r>
                  <a:rPr lang="en-AU" sz="2000" baseline="30000" dirty="0">
                    <a:solidFill>
                      <a:srgbClr val="002060"/>
                    </a:solidFill>
                  </a:rPr>
                  <a:t>2</a:t>
                </a:r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49B2C03-623E-ED34-5997-D93DFF3CA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5671"/>
                <a:ext cx="5016776" cy="1842329"/>
              </a:xfrm>
              <a:prstGeom prst="rect">
                <a:avLst/>
              </a:prstGeom>
              <a:blipFill>
                <a:blip r:embed="rId4"/>
                <a:stretch>
                  <a:fillRect l="-12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4A58065-58C1-243F-4196-7957E09EA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36637" y="2494306"/>
                <a:ext cx="5155924" cy="11366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−11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5=2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seconds 	where the velocity is 5m/s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4A58065-58C1-243F-4196-7957E09E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637" y="2494306"/>
                <a:ext cx="5155924" cy="1136651"/>
              </a:xfrm>
              <a:prstGeom prst="rect">
                <a:avLst/>
              </a:prstGeom>
              <a:blipFill>
                <a:blip r:embed="rId5"/>
                <a:stretch>
                  <a:fillRect l="-1182" t="-2139" b="-5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230C3A9-F470-4062-9F02-CAA13785A5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38311" y="3806486"/>
                <a:ext cx="7153689" cy="26175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d) In part c) we found that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seconds when the velocity is 5m/s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For speed, direction does not matter – so what about when the velocity is -5m/s?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−5=2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seconds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AU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seconds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seconds, we have a speed of 5m/s.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sz="24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230C3A9-F470-4062-9F02-CAA13785A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311" y="3806486"/>
                <a:ext cx="7153689" cy="2617581"/>
              </a:xfrm>
              <a:prstGeom prst="rect">
                <a:avLst/>
              </a:prstGeom>
              <a:blipFill>
                <a:blip r:embed="rId6"/>
                <a:stretch>
                  <a:fillRect l="-852" t="-3256" r="-1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1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68" y="650026"/>
                <a:ext cx="12133031" cy="21620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The mass,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sz="1800" dirty="0"/>
                  <a:t> kg, of radioactive lead remaining in a sample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1800" dirty="0"/>
                  <a:t> hours after observations began is given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−0.2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AU" sz="1800" dirty="0"/>
                  <a:t>.</a:t>
                </a:r>
              </a:p>
              <a:p>
                <a:pPr marL="457200" indent="-457200">
                  <a:buAutoNum type="alphaLcParenR"/>
                </a:pPr>
                <a:r>
                  <a:rPr lang="en-US" sz="1800" dirty="0"/>
                  <a:t>Determine the mass left after 12 hours</a:t>
                </a:r>
              </a:p>
              <a:p>
                <a:pPr marL="457200" indent="-457200">
                  <a:buAutoNum type="alphaLcParenR"/>
                </a:pPr>
                <a:r>
                  <a:rPr lang="en-US" sz="1800" dirty="0"/>
                  <a:t>Determine how long it takes for the mass to fall to half of its value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1800" dirty="0"/>
              </a:p>
              <a:p>
                <a:pPr marL="457200" indent="-457200">
                  <a:buAutoNum type="alphaLcParenR"/>
                </a:pPr>
                <a:r>
                  <a:rPr lang="en-US" sz="1800" dirty="0"/>
                  <a:t>Determine how long it takes for the mass to fall to one-quarter of its value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pPr marL="457200" indent="-457200">
                  <a:buAutoNum type="alphaLcParenR"/>
                </a:pPr>
                <a:r>
                  <a:rPr lang="en-AU" sz="1800" dirty="0"/>
                  <a:t>Express the rate of decay as a function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68" y="650026"/>
                <a:ext cx="12133031" cy="2162064"/>
              </a:xfrm>
              <a:blipFill>
                <a:blip r:embed="rId2"/>
                <a:stretch>
                  <a:fillRect l="-452" t="-28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968" y="2504313"/>
                <a:ext cx="23411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a) Sub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=12,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" y="2504313"/>
                <a:ext cx="2341154" cy="307777"/>
              </a:xfrm>
              <a:prstGeom prst="rect">
                <a:avLst/>
              </a:prstGeom>
              <a:blipFill>
                <a:blip r:embed="rId3"/>
                <a:stretch>
                  <a:fillRect l="-6771" t="-26000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21497D-D3B4-8F40-98D4-469BA7CC32A9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083154-BF3A-7B33-2F23-81F24B2904A7}"/>
                  </a:ext>
                </a:extLst>
              </p:cNvPr>
              <p:cNvSpPr txBox="1"/>
              <p:nvPr/>
            </p:nvSpPr>
            <p:spPr>
              <a:xfrm>
                <a:off x="677540" y="2877341"/>
                <a:ext cx="23164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=0.18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(2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083154-BF3A-7B33-2F23-81F24B290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40" y="2877341"/>
                <a:ext cx="2316403" cy="307777"/>
              </a:xfrm>
              <a:prstGeom prst="rect">
                <a:avLst/>
              </a:prstGeom>
              <a:blipFill>
                <a:blip r:embed="rId4"/>
                <a:stretch>
                  <a:fillRect l="-789" t="-2000" r="-3421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10B5E7-8231-D3E0-4FE8-F7525063D41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21568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b) Sub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10B5E7-8231-D3E0-4FE8-F7525063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2156809" cy="307777"/>
              </a:xfrm>
              <a:prstGeom prst="rect">
                <a:avLst/>
              </a:prstGeom>
              <a:blipFill>
                <a:blip r:embed="rId5"/>
                <a:stretch>
                  <a:fillRect l="-7062" t="-26000" r="-1695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B4EE9-24B7-DC51-2818-4D1ABEA065FE}"/>
                  </a:ext>
                </a:extLst>
              </p:cNvPr>
              <p:cNvSpPr txBox="1"/>
              <p:nvPr/>
            </p:nvSpPr>
            <p:spPr>
              <a:xfrm>
                <a:off x="448939" y="3736777"/>
                <a:ext cx="24098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rgbClr val="002060"/>
                    </a:solidFill>
                  </a:rPr>
                  <a:t> Initial mass,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DB4EE9-24B7-DC51-2818-4D1ABEA06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9" y="3736777"/>
                <a:ext cx="2409827" cy="307777"/>
              </a:xfrm>
              <a:prstGeom prst="rect">
                <a:avLst/>
              </a:prstGeom>
              <a:blipFill>
                <a:blip r:embed="rId6"/>
                <a:stretch>
                  <a:fillRect l="-4304" t="-26000" r="-3797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6DE7F-91AB-3BDB-526C-C909FFC2DD0C}"/>
                  </a:ext>
                </a:extLst>
              </p:cNvPr>
              <p:cNvSpPr txBox="1"/>
              <p:nvPr/>
            </p:nvSpPr>
            <p:spPr>
              <a:xfrm>
                <a:off x="502363" y="4134547"/>
                <a:ext cx="24915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Half its </a:t>
                </a:r>
                <a:r>
                  <a:rPr lang="en-US" sz="2000" b="0" dirty="0">
                    <a:solidFill>
                      <a:srgbClr val="002060"/>
                    </a:solidFill>
                  </a:rPr>
                  <a:t>mass,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6DE7F-91AB-3BDB-526C-C909FFC2D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3" y="4134547"/>
                <a:ext cx="2491580" cy="307777"/>
              </a:xfrm>
              <a:prstGeom prst="rect">
                <a:avLst/>
              </a:prstGeom>
              <a:blipFill>
                <a:blip r:embed="rId7"/>
                <a:stretch>
                  <a:fillRect l="-6112" t="-25490" r="-3912" b="-490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1C13C0-529A-E3A5-E58A-9E60B42DCD4D}"/>
                  </a:ext>
                </a:extLst>
              </p:cNvPr>
              <p:cNvSpPr txBox="1"/>
              <p:nvPr/>
            </p:nvSpPr>
            <p:spPr>
              <a:xfrm>
                <a:off x="108939" y="4468432"/>
                <a:ext cx="19389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Sub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1C13C0-529A-E3A5-E58A-9E60B42D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9" y="4468432"/>
                <a:ext cx="1938929" cy="307777"/>
              </a:xfrm>
              <a:prstGeom prst="rect">
                <a:avLst/>
              </a:prstGeom>
              <a:blipFill>
                <a:blip r:embed="rId8"/>
                <a:stretch>
                  <a:fillRect l="-8176" t="-26000" r="-1887" b="-5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D0B7A0-70C8-5DC5-771E-465AA1C1DCFF}"/>
                  </a:ext>
                </a:extLst>
              </p:cNvPr>
              <p:cNvSpPr txBox="1"/>
              <p:nvPr/>
            </p:nvSpPr>
            <p:spPr>
              <a:xfrm>
                <a:off x="713459" y="4936366"/>
                <a:ext cx="13084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1=2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D0B7A0-70C8-5DC5-771E-465AA1C1D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59" y="4936366"/>
                <a:ext cx="1308435" cy="307777"/>
              </a:xfrm>
              <a:prstGeom prst="rect">
                <a:avLst/>
              </a:prstGeom>
              <a:blipFill>
                <a:blip r:embed="rId9"/>
                <a:stretch>
                  <a:fillRect l="-3721" t="-4000" r="-1395" b="-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3D47FB-F927-EE98-95B2-7E9FF29233E4}"/>
                  </a:ext>
                </a:extLst>
              </p:cNvPr>
              <p:cNvSpPr txBox="1"/>
              <p:nvPr/>
            </p:nvSpPr>
            <p:spPr>
              <a:xfrm>
                <a:off x="246087" y="5347697"/>
                <a:ext cx="22431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𝑆𝑜𝑙𝑣𝑒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(1=2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3D47FB-F927-EE98-95B2-7E9FF292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7" y="5347697"/>
                <a:ext cx="2243178" cy="307777"/>
              </a:xfrm>
              <a:prstGeom prst="rect">
                <a:avLst/>
              </a:prstGeom>
              <a:blipFill>
                <a:blip r:embed="rId10"/>
                <a:stretch>
                  <a:fillRect l="-2446" t="-1961" r="-1630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C7481B-B40D-7747-7F39-8F7257DCF4F6}"/>
                  </a:ext>
                </a:extLst>
              </p:cNvPr>
              <p:cNvSpPr txBox="1"/>
              <p:nvPr/>
            </p:nvSpPr>
            <p:spPr>
              <a:xfrm>
                <a:off x="780336" y="5759028"/>
                <a:ext cx="17089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=3.47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h𝑜𝑢𝑟𝑠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C7481B-B40D-7747-7F39-8F7257DC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36" y="5759028"/>
                <a:ext cx="1708929" cy="307777"/>
              </a:xfrm>
              <a:prstGeom prst="rect">
                <a:avLst/>
              </a:prstGeom>
              <a:blipFill>
                <a:blip r:embed="rId11"/>
                <a:stretch>
                  <a:fillRect l="-2500" r="-2857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80CDE9-EBB3-DF60-A3EC-D25BABBC87A2}"/>
                  </a:ext>
                </a:extLst>
              </p:cNvPr>
              <p:cNvSpPr txBox="1"/>
              <p:nvPr/>
            </p:nvSpPr>
            <p:spPr>
              <a:xfrm>
                <a:off x="5574633" y="2289367"/>
                <a:ext cx="3584764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c) one-quarter its </a:t>
                </a:r>
                <a:r>
                  <a:rPr lang="en-US" sz="2000" b="0" dirty="0">
                    <a:solidFill>
                      <a:srgbClr val="002060"/>
                    </a:solidFill>
                  </a:rPr>
                  <a:t>mass,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80CDE9-EBB3-DF60-A3EC-D25BABBC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33" y="2289367"/>
                <a:ext cx="3584764" cy="434606"/>
              </a:xfrm>
              <a:prstGeom prst="rect">
                <a:avLst/>
              </a:prstGeom>
              <a:blipFill>
                <a:blip r:embed="rId12"/>
                <a:stretch>
                  <a:fillRect l="-4244" t="-2817" r="-2207" b="-211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3C4334-1E97-7022-DDDF-4FB35ED546CA}"/>
                  </a:ext>
                </a:extLst>
              </p:cNvPr>
              <p:cNvSpPr txBox="1"/>
              <p:nvPr/>
            </p:nvSpPr>
            <p:spPr>
              <a:xfrm>
                <a:off x="5624604" y="2698490"/>
                <a:ext cx="1905265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Sub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3C4334-1E97-7022-DDDF-4FB35ED54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04" y="2698490"/>
                <a:ext cx="1905265" cy="434606"/>
              </a:xfrm>
              <a:prstGeom prst="rect">
                <a:avLst/>
              </a:prstGeom>
              <a:blipFill>
                <a:blip r:embed="rId13"/>
                <a:stretch>
                  <a:fillRect l="-8333" t="-2817" r="-2244" b="-211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05501C-292F-91DD-1413-EE12825F932E}"/>
                  </a:ext>
                </a:extLst>
              </p:cNvPr>
              <p:cNvSpPr txBox="1"/>
              <p:nvPr/>
            </p:nvSpPr>
            <p:spPr>
              <a:xfrm>
                <a:off x="6229124" y="3166424"/>
                <a:ext cx="1308435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05501C-292F-91DD-1413-EE12825F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124" y="3166424"/>
                <a:ext cx="1308435" cy="5761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3D705-E55C-D45F-F223-BB02DC7A7E60}"/>
                  </a:ext>
                </a:extLst>
              </p:cNvPr>
              <p:cNvSpPr txBox="1"/>
              <p:nvPr/>
            </p:nvSpPr>
            <p:spPr>
              <a:xfrm>
                <a:off x="6229124" y="3802715"/>
                <a:ext cx="17089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=6.93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h𝑜𝑢𝑟𝑠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3D705-E55C-D45F-F223-BB02DC7A7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124" y="3802715"/>
                <a:ext cx="1708929" cy="307777"/>
              </a:xfrm>
              <a:prstGeom prst="rect">
                <a:avLst/>
              </a:prstGeom>
              <a:blipFill>
                <a:blip r:embed="rId15"/>
                <a:stretch>
                  <a:fillRect l="-2500" r="-2857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880D9-BDC5-FA27-00DD-06C3CB42FDBE}"/>
                  </a:ext>
                </a:extLst>
              </p:cNvPr>
              <p:cNvSpPr txBox="1"/>
              <p:nvPr/>
            </p:nvSpPr>
            <p:spPr>
              <a:xfrm>
                <a:off x="5516657" y="4246769"/>
                <a:ext cx="2121158" cy="443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=−0.4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−0.2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880D9-BDC5-FA27-00DD-06C3CB42F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657" y="4246769"/>
                <a:ext cx="2121158" cy="443326"/>
              </a:xfrm>
              <a:prstGeom prst="rect">
                <a:avLst/>
              </a:prstGeom>
              <a:blipFill>
                <a:blip r:embed="rId16"/>
                <a:stretch>
                  <a:fillRect l="-7471" t="-1389" b="-208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DA30E94-968E-B536-9A08-E3064D0BF41A}"/>
              </a:ext>
            </a:extLst>
          </p:cNvPr>
          <p:cNvSpPr txBox="1"/>
          <p:nvPr/>
        </p:nvSpPr>
        <p:spPr>
          <a:xfrm>
            <a:off x="5331874" y="4739263"/>
            <a:ext cx="40702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Express original function in terms of m,</a:t>
            </a:r>
            <a:endParaRPr lang="en-AU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087B84-7F96-9222-CB55-F7378F7DED0A}"/>
                  </a:ext>
                </a:extLst>
              </p:cNvPr>
              <p:cNvSpPr txBox="1"/>
              <p:nvPr/>
            </p:nvSpPr>
            <p:spPr>
              <a:xfrm>
                <a:off x="9539397" y="4626796"/>
                <a:ext cx="1242263" cy="525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−0.2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087B84-7F96-9222-CB55-F7378F7DE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397" y="4626796"/>
                <a:ext cx="1242263" cy="52508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E50254-6141-20E1-3204-4AE0DD833B20}"/>
                  </a:ext>
                </a:extLst>
              </p:cNvPr>
              <p:cNvSpPr txBox="1"/>
              <p:nvPr/>
            </p:nvSpPr>
            <p:spPr>
              <a:xfrm>
                <a:off x="5764637" y="5209421"/>
                <a:ext cx="2637902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𝑑𝑚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=−0.4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=−0.2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E50254-6141-20E1-3204-4AE0DD833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37" y="5209421"/>
                <a:ext cx="2637902" cy="58432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0DE804-CDB2-CD86-3AB9-FF7257800D7E}"/>
                  </a:ext>
                </a:extLst>
              </p:cNvPr>
              <p:cNvSpPr txBox="1"/>
              <p:nvPr/>
            </p:nvSpPr>
            <p:spPr>
              <a:xfrm>
                <a:off x="5847463" y="6087607"/>
                <a:ext cx="22381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rgbClr val="002060"/>
                    </a:solidFill>
                  </a:rPr>
                  <a:t>Rate of decay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0DE804-CDB2-CD86-3AB9-FF7257800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63" y="6087607"/>
                <a:ext cx="2238177" cy="307777"/>
              </a:xfrm>
              <a:prstGeom prst="rect">
                <a:avLst/>
              </a:prstGeom>
              <a:blipFill>
                <a:blip r:embed="rId19"/>
                <a:stretch>
                  <a:fillRect l="-6812" t="-26000" r="-2997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1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</a:t>
            </a:r>
            <a:r>
              <a:rPr lang="en-AU" sz="4000"/>
              <a:t>Ex 5B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Average rate of change for a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93" y="1755554"/>
            <a:ext cx="3680014" cy="3721291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7745424">
            <a:off x="7766868" y="2834924"/>
            <a:ext cx="3306609" cy="2891647"/>
          </a:xfrm>
          <a:prstGeom prst="arc">
            <a:avLst>
              <a:gd name="adj1" fmla="val 14382720"/>
              <a:gd name="adj2" fmla="val 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509600" y="2296800"/>
            <a:ext cx="2642400" cy="1785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028000" y="3607200"/>
            <a:ext cx="158400" cy="158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9555600" y="2578800"/>
            <a:ext cx="158400" cy="158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7825484" y="32981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37368" y="2244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8107200" y="2681197"/>
            <a:ext cx="1471597" cy="1005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89024" y="1487254"/>
                <a:ext cx="679560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For any function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 which passes through the interval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4" y="1487254"/>
                <a:ext cx="6795607" cy="954107"/>
              </a:xfrm>
              <a:prstGeom prst="rect">
                <a:avLst/>
              </a:prstGeom>
              <a:blipFill>
                <a:blip r:embed="rId3"/>
                <a:stretch>
                  <a:fillRect l="-1883" t="-6410" b="-179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8128440" y="5345640"/>
              <a:ext cx="154080" cy="4784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0080" y="5328000"/>
                <a:ext cx="19080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9774360" y="5268960"/>
              <a:ext cx="168840" cy="6444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55640" y="5256360"/>
                <a:ext cx="20844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65656" y="2432834"/>
                <a:ext cx="67956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Coordinates of A =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6" y="2432834"/>
                <a:ext cx="6795607" cy="523220"/>
              </a:xfrm>
              <a:prstGeom prst="rect">
                <a:avLst/>
              </a:prstGeom>
              <a:blipFill>
                <a:blip r:embed="rId8"/>
                <a:stretch>
                  <a:fillRect l="-1883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412391" y="3789027"/>
                <a:ext cx="67956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Coordinates of B =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91" y="3789027"/>
                <a:ext cx="6795607" cy="523220"/>
              </a:xfrm>
              <a:prstGeom prst="rect">
                <a:avLst/>
              </a:prstGeom>
              <a:blipFill>
                <a:blip r:embed="rId9"/>
                <a:stretch>
                  <a:fillRect l="-1885" t="-11765" b="-34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032034" y="3674286"/>
                <a:ext cx="110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34" y="3674286"/>
                <a:ext cx="1109214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411132" y="2770086"/>
                <a:ext cx="1046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32" y="2770086"/>
                <a:ext cx="104652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754" r="-4678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389024" y="4355359"/>
                <a:ext cx="6795607" cy="7342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Rate of change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4" y="4355359"/>
                <a:ext cx="6795607" cy="734240"/>
              </a:xfrm>
              <a:prstGeom prst="rect">
                <a:avLst/>
              </a:prstGeom>
              <a:blipFill>
                <a:blip r:embed="rId14"/>
                <a:stretch>
                  <a:fillRect l="-1883" b="-107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86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Instantaneous rate of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791766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93" y="1755554"/>
            <a:ext cx="3680014" cy="3721291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7745424">
            <a:off x="7766868" y="2834924"/>
            <a:ext cx="3306609" cy="2891647"/>
          </a:xfrm>
          <a:prstGeom prst="arc">
            <a:avLst>
              <a:gd name="adj1" fmla="val 14382720"/>
              <a:gd name="adj2" fmla="val 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338629" y="2061952"/>
            <a:ext cx="2642400" cy="1785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625041" y="2853862"/>
            <a:ext cx="158400" cy="158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8478190" y="25159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45356" y="1506748"/>
                <a:ext cx="676771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1" dirty="0"/>
                  <a:t>Instantaneous rate of change</a:t>
                </a:r>
                <a:r>
                  <a:rPr lang="en-AU" sz="2800" dirty="0"/>
                  <a:t>: </a:t>
                </a:r>
                <a:r>
                  <a:rPr lang="en-GB" sz="28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The change in the rate at a particular instant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The gradient of a function with respect to x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800" dirty="0"/>
                  <a:t> is given by its derivative,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6" y="1506748"/>
                <a:ext cx="6767719" cy="2677656"/>
              </a:xfrm>
              <a:prstGeom prst="rect">
                <a:avLst/>
              </a:prstGeom>
              <a:blipFill>
                <a:blip r:embed="rId3"/>
                <a:stretch>
                  <a:fillRect l="-1802" t="-2050" r="-1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67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4"/>
                <a:ext cx="11591674" cy="14245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the function with rule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 Determine:</a:t>
                </a:r>
              </a:p>
              <a:p>
                <a:pPr marL="457200" indent="-457200">
                  <a:buAutoNum type="alphaLcParenR"/>
                </a:pPr>
                <a:r>
                  <a:rPr lang="en-US" sz="2000" dirty="0"/>
                  <a:t>Average rate of change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∈[2,3]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AutoNum type="alphaLcParenR"/>
                </a:pPr>
                <a:r>
                  <a:rPr lang="en-US" sz="2000" dirty="0"/>
                  <a:t>Average rate of change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∈[2,2+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AutoNum type="alphaLcParenR"/>
                </a:pPr>
                <a:r>
                  <a:rPr lang="en-US" sz="2000" dirty="0"/>
                  <a:t>Instantaneous rate of change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with respect to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when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4"/>
                <a:ext cx="11591674" cy="1424533"/>
              </a:xfrm>
              <a:blipFill>
                <a:blip r:embed="rId2"/>
                <a:stretch>
                  <a:fillRect l="-526" t="-5579" b="-64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943576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 (Recap – To be reviewed at own time)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53EF86-B87E-3B54-98FD-9802768898B5}"/>
                  </a:ext>
                </a:extLst>
              </p:cNvPr>
              <p:cNvSpPr txBox="1"/>
              <p:nvPr/>
            </p:nvSpPr>
            <p:spPr>
              <a:xfrm>
                <a:off x="93847" y="2105327"/>
                <a:ext cx="4547859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a) Average rate of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3−2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53EF86-B87E-3B54-98FD-980276889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7" y="2105327"/>
                <a:ext cx="4547859" cy="508537"/>
              </a:xfrm>
              <a:prstGeom prst="rect">
                <a:avLst/>
              </a:prstGeom>
              <a:blipFill>
                <a:blip r:embed="rId3"/>
                <a:stretch>
                  <a:fillRect l="-1072" b="-59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8215B7-7EBA-6A0F-A05D-73CAED45CB6D}"/>
                  </a:ext>
                </a:extLst>
              </p:cNvPr>
              <p:cNvSpPr txBox="1"/>
              <p:nvPr/>
            </p:nvSpPr>
            <p:spPr>
              <a:xfrm>
                <a:off x="2467167" y="2641636"/>
                <a:ext cx="1826537" cy="501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9+6−(4+4)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8215B7-7EBA-6A0F-A05D-73CAED45C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67" y="2641636"/>
                <a:ext cx="1826537" cy="501291"/>
              </a:xfrm>
              <a:prstGeom prst="rect">
                <a:avLst/>
              </a:prstGeom>
              <a:blipFill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0D001D-13D8-DDAD-61EE-6D880A6980C3}"/>
                  </a:ext>
                </a:extLst>
              </p:cNvPr>
              <p:cNvSpPr txBox="1"/>
              <p:nvPr/>
            </p:nvSpPr>
            <p:spPr>
              <a:xfrm>
                <a:off x="2467167" y="3150821"/>
                <a:ext cx="1826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0D001D-13D8-DDAD-61EE-6D880A69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67" y="3150821"/>
                <a:ext cx="182653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988F77-A4B1-C8EF-2130-E80B4E2C607E}"/>
                  </a:ext>
                </a:extLst>
              </p:cNvPr>
              <p:cNvSpPr txBox="1"/>
              <p:nvPr/>
            </p:nvSpPr>
            <p:spPr>
              <a:xfrm>
                <a:off x="93846" y="3529860"/>
                <a:ext cx="4547859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b) Average rate of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988F77-A4B1-C8EF-2130-E80B4E2C6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6" y="3529860"/>
                <a:ext cx="4547859" cy="508537"/>
              </a:xfrm>
              <a:prstGeom prst="rect">
                <a:avLst/>
              </a:prstGeom>
              <a:blipFill>
                <a:blip r:embed="rId6"/>
                <a:stretch>
                  <a:fillRect l="-1072" b="-72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FAB7B9-8072-1FC2-E09C-421E4DE9EFE2}"/>
                  </a:ext>
                </a:extLst>
              </p:cNvPr>
              <p:cNvSpPr txBox="1"/>
              <p:nvPr/>
            </p:nvSpPr>
            <p:spPr>
              <a:xfrm>
                <a:off x="2467167" y="4038397"/>
                <a:ext cx="1826537" cy="523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FAB7B9-8072-1FC2-E09C-421E4DE9E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67" y="4038397"/>
                <a:ext cx="1826537" cy="523157"/>
              </a:xfrm>
              <a:prstGeom prst="rect">
                <a:avLst/>
              </a:prstGeom>
              <a:blipFill>
                <a:blip r:embed="rId7"/>
                <a:stretch>
                  <a:fillRect r="-150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6DAB1F-53D2-E366-B904-C3CBC19759A6}"/>
                  </a:ext>
                </a:extLst>
              </p:cNvPr>
              <p:cNvSpPr txBox="1"/>
              <p:nvPr/>
            </p:nvSpPr>
            <p:spPr>
              <a:xfrm>
                <a:off x="2467167" y="4546934"/>
                <a:ext cx="1826537" cy="52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4+4</m:t>
                          </m:r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+4+2</m:t>
                          </m:r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6DAB1F-53D2-E366-B904-C3CBC1975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67" y="4546934"/>
                <a:ext cx="1826537" cy="524567"/>
              </a:xfrm>
              <a:prstGeom prst="rect">
                <a:avLst/>
              </a:prstGeom>
              <a:blipFill>
                <a:blip r:embed="rId8"/>
                <a:stretch>
                  <a:fillRect r="-214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639396-684A-D75D-F8BA-CFFC532B323C}"/>
                  </a:ext>
                </a:extLst>
              </p:cNvPr>
              <p:cNvSpPr txBox="1"/>
              <p:nvPr/>
            </p:nvSpPr>
            <p:spPr>
              <a:xfrm>
                <a:off x="2467166" y="5200646"/>
                <a:ext cx="1826537" cy="524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639396-684A-D75D-F8BA-CFFC532B3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66" y="5200646"/>
                <a:ext cx="1826537" cy="5245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FFAAE-C58E-CD6B-A7A0-25BE7A8DDEDD}"/>
                  </a:ext>
                </a:extLst>
              </p:cNvPr>
              <p:cNvSpPr txBox="1"/>
              <p:nvPr/>
            </p:nvSpPr>
            <p:spPr>
              <a:xfrm>
                <a:off x="2467166" y="5854568"/>
                <a:ext cx="1826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=6+</m:t>
                      </m:r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FFAAE-C58E-CD6B-A7A0-25BE7A8DD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166" y="5854568"/>
                <a:ext cx="182653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F3868D-2DE1-3ED7-2D16-C8653B87029F}"/>
                  </a:ext>
                </a:extLst>
              </p:cNvPr>
              <p:cNvSpPr txBox="1"/>
              <p:nvPr/>
            </p:nvSpPr>
            <p:spPr>
              <a:xfrm>
                <a:off x="6358811" y="2133099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F3868D-2DE1-3ED7-2D16-C8653B870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811" y="2133099"/>
                <a:ext cx="4547859" cy="369332"/>
              </a:xfrm>
              <a:prstGeom prst="rect">
                <a:avLst/>
              </a:prstGeom>
              <a:blipFill>
                <a:blip r:embed="rId11"/>
                <a:stretch>
                  <a:fillRect l="-1072"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5931DA-3EB1-3FB1-9B1B-266C66581087}"/>
                  </a:ext>
                </a:extLst>
              </p:cNvPr>
              <p:cNvSpPr txBox="1"/>
              <p:nvPr/>
            </p:nvSpPr>
            <p:spPr>
              <a:xfrm>
                <a:off x="6527777" y="2530203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5931DA-3EB1-3FB1-9B1B-266C66581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777" y="2530203"/>
                <a:ext cx="454785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7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043" y="742122"/>
                <a:ext cx="11903676" cy="59439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AU" dirty="0"/>
                  <a:t>Differentiating a function will give us a function that determines the gradient at any point on a curve.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AU" dirty="0"/>
                  <a:t>However, </a:t>
                </a:r>
                <a:r>
                  <a:rPr lang="en-AU" b="1" dirty="0"/>
                  <a:t>the mathematical definition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AU" b="1" dirty="0"/>
                  <a:t> is: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n-AU" sz="1000" b="1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AU" b="1" i="1" dirty="0">
                    <a:solidFill>
                      <a:srgbClr val="C00000"/>
                    </a:solidFill>
                  </a:rPr>
                  <a:t>The rate of change of y with respect to x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n-AU" sz="1000" dirty="0"/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AU" dirty="0"/>
                  <a:t>When we differentiate a function, we are </a:t>
                </a:r>
                <a:r>
                  <a:rPr lang="en-AU" b="1" i="1" dirty="0"/>
                  <a:t>measuring the change</a:t>
                </a:r>
                <a:r>
                  <a:rPr lang="en-AU" dirty="0"/>
                  <a:t> in one variable </a:t>
                </a:r>
                <a:r>
                  <a:rPr lang="en-AU" b="1" dirty="0"/>
                  <a:t>with respect to another</a:t>
                </a:r>
                <a:r>
                  <a:rPr lang="en-AU" dirty="0"/>
                  <a:t>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AU" dirty="0"/>
                  <a:t>Example: </a:t>
                </a:r>
                <a:br>
                  <a:rPr lang="en-AU" dirty="0"/>
                </a:br>
                <a:r>
                  <a:rPr lang="en-AU" dirty="0"/>
                  <a:t>If we are measuring the volume,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dirty="0"/>
                  <a:t>, of air escaping a balloon over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AU" dirty="0"/>
                  <a:t> represents the rate of change in volume with respect to time.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3" y="742122"/>
                <a:ext cx="11903676" cy="5943903"/>
              </a:xfrm>
              <a:blipFill>
                <a:blip r:embed="rId2"/>
                <a:stretch>
                  <a:fillRect l="-1075" t="-718" r="-1024" b="-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B279F5A-F07F-4B9A-AE58-996EB5655A14}"/>
              </a:ext>
            </a:extLst>
          </p:cNvPr>
          <p:cNvSpPr txBox="1"/>
          <p:nvPr/>
        </p:nvSpPr>
        <p:spPr>
          <a:xfrm>
            <a:off x="0" y="-28398"/>
            <a:ext cx="3055114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Rates of Change</a:t>
            </a:r>
          </a:p>
        </p:txBody>
      </p:sp>
    </p:spTree>
    <p:extLst>
      <p:ext uri="{BB962C8B-B14F-4D97-AF65-F5344CB8AC3E}">
        <p14:creationId xmlns:p14="http://schemas.microsoft.com/office/powerpoint/2010/main" val="420944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69" y="650026"/>
                <a:ext cx="11903676" cy="216206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 A colony of flying insects takes over a nesting site and the population of the colony grows such that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sz="2400" dirty="0"/>
                  <a:t>, the number of insects present,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400" dirty="0"/>
                  <a:t> days after taking over the site, is given by </a:t>
                </a:r>
                <a:br>
                  <a:rPr lang="en-AU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AU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=500−5</m:t>
                    </m:r>
                    <m:sSup>
                      <m:sSupPr>
                        <m:ctrlP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+10</m:t>
                    </m:r>
                    <m:sSup>
                      <m:sSupPr>
                        <m:ctrlPr>
                          <a:rPr lang="en-A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2400" dirty="0"/>
                  <a:t>. Find</a:t>
                </a:r>
              </a:p>
              <a:p>
                <a:pPr marL="457200" indent="-457200" algn="just">
                  <a:buAutoNum type="alphaLcParenR"/>
                </a:pPr>
                <a:r>
                  <a:rPr lang="en-AU" sz="2400" dirty="0"/>
                  <a:t>An expression for the rate of change of </a:t>
                </a:r>
                <a14:m>
                  <m:oMath xmlns:m="http://schemas.openxmlformats.org/officeDocument/2006/math">
                    <m:r>
                      <a:rPr lang="en-AU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sz="2400" dirty="0"/>
                  <a:t> with respect to </a:t>
                </a:r>
                <a14:m>
                  <m:oMath xmlns:m="http://schemas.openxmlformats.org/officeDocument/2006/math">
                    <m:r>
                      <a:rPr lang="en-AU" sz="2400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sz="2400" dirty="0"/>
              </a:p>
              <a:p>
                <a:pPr marL="457200" indent="-457200" algn="just">
                  <a:buAutoNum type="alphaLcParenR"/>
                </a:pPr>
                <a:r>
                  <a:rPr lang="en-AU" sz="2400" dirty="0"/>
                  <a:t>The rate at which the population is change when (</a:t>
                </a:r>
                <a:r>
                  <a:rPr lang="en-AU" sz="2400" dirty="0" err="1"/>
                  <a:t>i</a:t>
                </a:r>
                <a:r>
                  <a:rPr lang="en-AU" sz="2400" dirty="0"/>
                  <a:t>) </a:t>
                </a:r>
                <a14:m>
                  <m:oMath xmlns:m="http://schemas.openxmlformats.org/officeDocument/2006/math">
                    <m:r>
                      <a:rPr lang="en-AU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    </m:t>
                    </m:r>
                    <m:r>
                      <m:rPr>
                        <m:nor/>
                      </m:rPr>
                      <a:rPr lang="en-AU" sz="2400" dirty="0"/>
                      <m:t>(</m:t>
                    </m:r>
                    <m:r>
                      <m:rPr>
                        <m:nor/>
                      </m:rPr>
                      <a:rPr lang="en-AU" sz="2400" dirty="0"/>
                      <m:t>ii</m:t>
                    </m:r>
                    <m:r>
                      <m:rPr>
                        <m:nor/>
                      </m:rPr>
                      <a:rPr lang="en-AU" sz="2400" dirty="0"/>
                      <m:t>) </m:t>
                    </m:r>
                    <m:r>
                      <a:rPr lang="en-AU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517708-21E4-4F80-A4B7-9DC1622B0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69" y="650026"/>
                <a:ext cx="11903676" cy="2162064"/>
              </a:xfrm>
              <a:blipFill rotWithShape="0">
                <a:blip r:embed="rId2"/>
                <a:stretch>
                  <a:fillRect l="-820" t="-3955" r="-8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669" y="2691684"/>
            <a:ext cx="3750050" cy="4047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1138" y="2779656"/>
                <a:ext cx="2485745" cy="53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=30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8" y="2779656"/>
                <a:ext cx="2485745" cy="531940"/>
              </a:xfrm>
              <a:prstGeom prst="rect">
                <a:avLst/>
              </a:prstGeom>
              <a:blipFill>
                <a:blip r:embed="rId4"/>
                <a:stretch>
                  <a:fillRect l="-7353" t="-2299" b="-195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619" y="3537585"/>
                <a:ext cx="4693849" cy="53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bi</a:t>
                </a:r>
                <a:r>
                  <a:rPr lang="en-AU" sz="2400" b="0" dirty="0">
                    <a:solidFill>
                      <a:srgbClr val="002060"/>
                    </a:solidFill>
                  </a:rPr>
                  <a:t>) </a:t>
                </a:r>
                <a:r>
                  <a:rPr lang="en-AU" sz="2400" b="0" dirty="0" err="1">
                    <a:solidFill>
                      <a:srgbClr val="002060"/>
                    </a:solidFill>
                  </a:rPr>
                  <a:t>Subst</a:t>
                </a:r>
                <a:r>
                  <a:rPr lang="en-AU" sz="24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=30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−10(1)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19" y="3537585"/>
                <a:ext cx="4693849" cy="531940"/>
              </a:xfrm>
              <a:prstGeom prst="rect">
                <a:avLst/>
              </a:prstGeom>
              <a:blipFill>
                <a:blip r:embed="rId5"/>
                <a:stretch>
                  <a:fillRect l="-4026" t="-1136" b="-193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7555" y="4254509"/>
                <a:ext cx="2618281" cy="53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insects /day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5" y="4254509"/>
                <a:ext cx="2618281" cy="531940"/>
              </a:xfrm>
              <a:prstGeom prst="rect">
                <a:avLst/>
              </a:prstGeom>
              <a:blipFill>
                <a:blip r:embed="rId6"/>
                <a:stretch>
                  <a:fillRect l="-233" t="-2299" r="-6061" b="-195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138" y="5067803"/>
                <a:ext cx="5274136" cy="53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bii</a:t>
                </a:r>
                <a:r>
                  <a:rPr lang="en-AU" sz="2400" b="0" dirty="0">
                    <a:solidFill>
                      <a:srgbClr val="002060"/>
                    </a:solidFill>
                  </a:rPr>
                  <a:t>) </a:t>
                </a:r>
                <a:r>
                  <a:rPr lang="en-AU" sz="2400" b="0" dirty="0" err="1">
                    <a:solidFill>
                      <a:srgbClr val="002060"/>
                    </a:solidFill>
                  </a:rPr>
                  <a:t>Subst</a:t>
                </a:r>
                <a:r>
                  <a:rPr lang="en-AU" sz="24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=10, 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=30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−10(10)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8" y="5067803"/>
                <a:ext cx="5274136" cy="531940"/>
              </a:xfrm>
              <a:prstGeom prst="rect">
                <a:avLst/>
              </a:prstGeom>
              <a:blipFill>
                <a:blip r:embed="rId7"/>
                <a:stretch>
                  <a:fillRect l="-3468" t="-1136" b="-193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7555" y="5688357"/>
                <a:ext cx="2958117" cy="531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=2900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insects /day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5" y="5688357"/>
                <a:ext cx="2958117" cy="531940"/>
              </a:xfrm>
              <a:prstGeom prst="rect">
                <a:avLst/>
              </a:prstGeom>
              <a:blipFill>
                <a:blip r:embed="rId8"/>
                <a:stretch>
                  <a:fillRect l="-206" t="-1149" r="-5155" b="-206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21497D-D3B4-8F40-98D4-469BA7CC32A9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9114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69" y="650026"/>
                <a:ext cx="11903676" cy="21620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dirty="0">
                    <a:solidFill>
                      <a:schemeClr val="tx1"/>
                    </a:solidFill>
                  </a:rPr>
                  <a:t> A balloon develops a microscopic leak and gradually decreases in volume. Its volum</a:t>
                </a:r>
                <a:r>
                  <a:rPr lang="en-AU" sz="2000" dirty="0"/>
                  <a:t>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2000" dirty="0"/>
                  <a:t>, at time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000" dirty="0"/>
                  <a:t>  seconds is given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=600−10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AU" sz="2000" dirty="0"/>
                  <a:t>. Find</a:t>
                </a:r>
              </a:p>
              <a:p>
                <a:pPr marL="457200" indent="-457200">
                  <a:buAutoNum type="alphaLcParenR"/>
                </a:pPr>
                <a:r>
                  <a:rPr lang="en-AU" sz="2000" dirty="0"/>
                  <a:t>The rate of change of volume after 10 seconds and after 20 seconds </a:t>
                </a:r>
              </a:p>
              <a:p>
                <a:pPr marL="457200" indent="-457200">
                  <a:buAutoNum type="alphaLcParenR"/>
                </a:pPr>
                <a:r>
                  <a:rPr lang="en-AU" sz="2000" dirty="0"/>
                  <a:t>For how long could the model be valid?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69" y="650026"/>
                <a:ext cx="11903676" cy="2162064"/>
              </a:xfrm>
              <a:blipFill>
                <a:blip r:embed="rId2"/>
                <a:stretch>
                  <a:fillRect l="-564" t="-31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969" y="2269373"/>
                <a:ext cx="1994329" cy="443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−10−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9" y="2269373"/>
                <a:ext cx="1994329" cy="443583"/>
              </a:xfrm>
              <a:prstGeom prst="rect">
                <a:avLst/>
              </a:prstGeom>
              <a:blipFill>
                <a:blip r:embed="rId3"/>
                <a:stretch>
                  <a:fillRect l="-7951" t="-1370" b="-205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21497D-D3B4-8F40-98D4-469BA7CC32A9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1CD72D-D1A2-8091-3816-BBE266CE7A2F}"/>
                  </a:ext>
                </a:extLst>
              </p:cNvPr>
              <p:cNvSpPr txBox="1"/>
              <p:nvPr/>
            </p:nvSpPr>
            <p:spPr>
              <a:xfrm>
                <a:off x="151734" y="2812090"/>
                <a:ext cx="3440237" cy="443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Sub.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=10,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=−10−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1CD72D-D1A2-8091-3816-BBE266C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4" y="2812090"/>
                <a:ext cx="3440237" cy="443583"/>
              </a:xfrm>
              <a:prstGeom prst="rect">
                <a:avLst/>
              </a:prstGeom>
              <a:blipFill>
                <a:blip r:embed="rId4"/>
                <a:stretch>
                  <a:fillRect l="-4610" t="-1370" b="-205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A8B4B-2249-FD50-6925-9962CDFFE28A}"/>
                  </a:ext>
                </a:extLst>
              </p:cNvPr>
              <p:cNvSpPr txBox="1"/>
              <p:nvPr/>
            </p:nvSpPr>
            <p:spPr>
              <a:xfrm>
                <a:off x="1377440" y="3354807"/>
                <a:ext cx="121539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4A8B4B-2249-FD50-6925-9962CDFFE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440" y="3354807"/>
                <a:ext cx="1215397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AC9543-3505-3559-E488-F0A7BBD09BDF}"/>
                  </a:ext>
                </a:extLst>
              </p:cNvPr>
              <p:cNvSpPr txBox="1"/>
              <p:nvPr/>
            </p:nvSpPr>
            <p:spPr>
              <a:xfrm>
                <a:off x="151734" y="3987854"/>
                <a:ext cx="3440237" cy="443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Sub.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=20,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=−10−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AC9543-3505-3559-E488-F0A7BBD09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34" y="3987854"/>
                <a:ext cx="3440237" cy="443583"/>
              </a:xfrm>
              <a:prstGeom prst="rect">
                <a:avLst/>
              </a:prstGeom>
              <a:blipFill>
                <a:blip r:embed="rId6"/>
                <a:stretch>
                  <a:fillRect l="-4610" t="-1370" b="-205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0BAA8-57FD-9506-807E-F0F6EDDBAC09}"/>
                  </a:ext>
                </a:extLst>
              </p:cNvPr>
              <p:cNvSpPr txBox="1"/>
              <p:nvPr/>
            </p:nvSpPr>
            <p:spPr>
              <a:xfrm>
                <a:off x="1496971" y="4471195"/>
                <a:ext cx="121539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=−10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0BAA8-57FD-9506-807E-F0F6EDDB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71" y="4471195"/>
                <a:ext cx="1215397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111287-7F44-3BEE-B433-4BFA073C26A5}"/>
                  </a:ext>
                </a:extLst>
              </p:cNvPr>
              <p:cNvSpPr txBox="1"/>
              <p:nvPr/>
            </p:nvSpPr>
            <p:spPr>
              <a:xfrm>
                <a:off x="0" y="5417737"/>
                <a:ext cx="4181096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The volume is decreasing at a rate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10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10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111287-7F44-3BEE-B433-4BFA073C2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17737"/>
                <a:ext cx="4181096" cy="694934"/>
              </a:xfrm>
              <a:prstGeom prst="rect">
                <a:avLst/>
              </a:prstGeom>
              <a:blipFill>
                <a:blip r:embed="rId8"/>
                <a:stretch>
                  <a:fillRect l="-3353" t="-11404" b="-78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357AE2-A3B5-ADC5-DD74-8198505B37EC}"/>
                  </a:ext>
                </a:extLst>
              </p:cNvPr>
              <p:cNvSpPr txBox="1"/>
              <p:nvPr/>
            </p:nvSpPr>
            <p:spPr>
              <a:xfrm>
                <a:off x="5528804" y="2267836"/>
                <a:ext cx="44188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b)The model will not be valid when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2000" b="0" dirty="0">
                    <a:solidFill>
                      <a:srgbClr val="002060"/>
                    </a:solidFill>
                  </a:rPr>
                  <a:t> </a:t>
                </a:r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357AE2-A3B5-ADC5-DD74-8198505B3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04" y="2267836"/>
                <a:ext cx="4418838" cy="307777"/>
              </a:xfrm>
              <a:prstGeom prst="rect">
                <a:avLst/>
              </a:prstGeom>
              <a:blipFill>
                <a:blip r:embed="rId9"/>
                <a:stretch>
                  <a:fillRect l="-3586" t="-25490" b="-490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92AAB2-7FE4-7C63-9BC8-43DF9905639F}"/>
                  </a:ext>
                </a:extLst>
              </p:cNvPr>
              <p:cNvSpPr txBox="1"/>
              <p:nvPr/>
            </p:nvSpPr>
            <p:spPr>
              <a:xfrm>
                <a:off x="5691142" y="2812089"/>
                <a:ext cx="4289636" cy="436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600−10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92AAB2-7FE4-7C63-9BC8-43DF99056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42" y="2812089"/>
                <a:ext cx="4289636" cy="436530"/>
              </a:xfrm>
              <a:prstGeom prst="rect">
                <a:avLst/>
              </a:prstGeom>
              <a:blipFill>
                <a:blip r:embed="rId10"/>
                <a:stretch>
                  <a:fillRect l="-3698" t="-2778" b="-208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953207-B51D-2D71-1A26-277925DE1688}"/>
                  </a:ext>
                </a:extLst>
              </p:cNvPr>
              <p:cNvSpPr txBox="1"/>
              <p:nvPr/>
            </p:nvSpPr>
            <p:spPr>
              <a:xfrm>
                <a:off x="5528804" y="3336009"/>
                <a:ext cx="5536762" cy="651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rgbClr val="002060"/>
                    </a:solidFill>
                  </a:rPr>
                  <a:t>Using </a:t>
                </a:r>
                <a:r>
                  <a:rPr lang="en-US" sz="2000" b="0" dirty="0" err="1">
                    <a:solidFill>
                      <a:srgbClr val="002060"/>
                    </a:solidFill>
                  </a:rPr>
                  <a:t>Classpad</a:t>
                </a:r>
                <a:r>
                  <a:rPr lang="en-US" sz="2000" b="0" dirty="0">
                    <a:solidFill>
                      <a:srgbClr val="002060"/>
                    </a:solidFill>
                  </a:rPr>
                  <a:t> to solve,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=−500±100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e>
                      </m:ra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953207-B51D-2D71-1A26-277925DE1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804" y="3336009"/>
                <a:ext cx="5536762" cy="651845"/>
              </a:xfrm>
              <a:prstGeom prst="rect">
                <a:avLst/>
              </a:prstGeom>
              <a:blipFill>
                <a:blip r:embed="rId11"/>
                <a:stretch>
                  <a:fillRect l="-2863" t="-12150" b="-93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2AECA9-8C46-BF64-11CC-4FDD48C69662}"/>
                  </a:ext>
                </a:extLst>
              </p14:cNvPr>
              <p14:cNvContentPartPr/>
              <p14:nvPr/>
            </p14:nvContentPartPr>
            <p14:xfrm>
              <a:off x="8273900" y="333983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2AECA9-8C46-BF64-11CC-4FDD48C696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69580" y="33355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60B191-168A-030A-FA50-B1535CF6A961}"/>
                  </a:ext>
                </a:extLst>
              </p14:cNvPr>
              <p14:cNvContentPartPr/>
              <p14:nvPr/>
            </p14:nvContentPartPr>
            <p14:xfrm>
              <a:off x="8127740" y="406343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60B191-168A-030A-FA50-B1535CF6A9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23420" y="40591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BBB3E7-E01A-D777-81C6-B44169C393B9}"/>
                  </a:ext>
                </a:extLst>
              </p:cNvPr>
              <p:cNvSpPr txBox="1"/>
              <p:nvPr/>
            </p:nvSpPr>
            <p:spPr>
              <a:xfrm>
                <a:off x="5359359" y="4492668"/>
                <a:ext cx="6602206" cy="644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≥0,</m:t>
                      </m:r>
                    </m:oMath>
                  </m:oMathPara>
                </a14:m>
                <a:endParaRPr lang="en-US" sz="2000" b="0" dirty="0">
                  <a:solidFill>
                    <a:srgbClr val="002060"/>
                  </a:solidFill>
                </a:endParaRPr>
              </a:p>
              <a:p>
                <a:r>
                  <a:rPr lang="en-AU" sz="2000" dirty="0">
                    <a:solidFill>
                      <a:srgbClr val="002060"/>
                    </a:solidFill>
                  </a:rPr>
                  <a:t>The model may only be suitable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≤100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e>
                    </m:rad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−500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BBBB3E7-E01A-D777-81C6-B44169C39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59" y="4492668"/>
                <a:ext cx="6602206" cy="644535"/>
              </a:xfrm>
              <a:prstGeom prst="rect">
                <a:avLst/>
              </a:prstGeom>
              <a:blipFill>
                <a:blip r:embed="rId15"/>
                <a:stretch>
                  <a:fillRect l="-2308" b="-226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2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3" grpId="0"/>
      <p:bldP spid="14" grpId="0"/>
      <p:bldP spid="15" grpId="0"/>
      <p:bldP spid="17" grpId="0"/>
      <p:bldP spid="18" grpId="0"/>
      <p:bldP spid="19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69" y="650026"/>
                <a:ext cx="11903676" cy="21620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dirty="0">
                    <a:solidFill>
                      <a:schemeClr val="tx1"/>
                    </a:solidFill>
                  </a:rPr>
                  <a:t> A pot of liquid is placed on the stove. When the temperature of the liquid reaches</a:t>
                </a:r>
                <a:r>
                  <a:rPr lang="en-AU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80°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sz="2000" dirty="0"/>
                  <a:t>, pot is taken off the stove and placed on the bench. The temperature in the kitchen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20°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sz="2000" dirty="0"/>
                  <a:t>. The temperature of the liquid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sz="2000" dirty="0"/>
                  <a:t> at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000" dirty="0"/>
                  <a:t> minutes is given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=20+60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−0.3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AU" sz="2000" dirty="0"/>
              </a:p>
              <a:p>
                <a:pPr marL="457200" indent="-457200">
                  <a:buAutoNum type="alphaLcParenR"/>
                </a:pPr>
                <a:r>
                  <a:rPr lang="en-AU" sz="2000" dirty="0"/>
                  <a:t>Determine the rate of change of temperature with respect to time in terms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AU" sz="2000" dirty="0"/>
              </a:p>
              <a:p>
                <a:pPr marL="457200" indent="-457200">
                  <a:buAutoNum type="alphaLcParenR"/>
                </a:pPr>
                <a:r>
                  <a:rPr lang="en-AU" sz="2000" dirty="0"/>
                  <a:t>Determine the rate of change of temperature with respect to time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AU" sz="2000" dirty="0"/>
                  <a:t> and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517708-21E4-4F80-A4B7-9DC1622B0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69" y="650026"/>
                <a:ext cx="11903676" cy="2162064"/>
              </a:xfrm>
              <a:blipFill>
                <a:blip r:embed="rId2"/>
                <a:stretch>
                  <a:fillRect l="-564" t="-31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9355" y="2434015"/>
                <a:ext cx="1944058" cy="443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−18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−0.3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55" y="2434015"/>
                <a:ext cx="1944058" cy="443326"/>
              </a:xfrm>
              <a:prstGeom prst="rect">
                <a:avLst/>
              </a:prstGeom>
              <a:blipFill>
                <a:blip r:embed="rId3"/>
                <a:stretch>
                  <a:fillRect l="-8150" t="-1370" b="-205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21497D-D3B4-8F40-98D4-469BA7CC32A9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66A487-ADA3-3150-A546-C42113B9178A}"/>
                  </a:ext>
                </a:extLst>
              </p:cNvPr>
              <p:cNvSpPr txBox="1"/>
              <p:nvPr/>
            </p:nvSpPr>
            <p:spPr>
              <a:xfrm>
                <a:off x="198112" y="3011556"/>
                <a:ext cx="448321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Rearrange the original equation to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−0.3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the subject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66A487-ADA3-3150-A546-C42113B9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" y="3011556"/>
                <a:ext cx="4483218" cy="615553"/>
              </a:xfrm>
              <a:prstGeom prst="rect">
                <a:avLst/>
              </a:prstGeom>
              <a:blipFill>
                <a:blip r:embed="rId4"/>
                <a:stretch>
                  <a:fillRect l="-3397" t="-12871" b="-24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3D9FFF-6B14-0A59-DB97-78B36C2406BF}"/>
                  </a:ext>
                </a:extLst>
              </p14:cNvPr>
              <p14:cNvContentPartPr/>
              <p14:nvPr/>
            </p14:nvContentPartPr>
            <p14:xfrm>
              <a:off x="7522654" y="1708623"/>
              <a:ext cx="1262160" cy="4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3D9FFF-6B14-0A59-DB97-78B36C2406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9014" y="1600983"/>
                <a:ext cx="13698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550587-AAA0-5941-6FE2-CBC6CCEDD99A}"/>
                  </a:ext>
                </a:extLst>
              </p:cNvPr>
              <p:cNvSpPr txBox="1"/>
              <p:nvPr/>
            </p:nvSpPr>
            <p:spPr>
              <a:xfrm>
                <a:off x="400207" y="3672686"/>
                <a:ext cx="294928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550587-AAA0-5941-6FE2-CBC6CCED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7" y="3672686"/>
                <a:ext cx="2949280" cy="307777"/>
              </a:xfrm>
              <a:prstGeom prst="rect">
                <a:avLst/>
              </a:prstGeom>
              <a:blipFill>
                <a:blip r:embed="rId7"/>
                <a:stretch>
                  <a:fillRect t="-1961"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F11A9A-5445-82C4-B750-9F9AB8B321F1}"/>
                  </a:ext>
                </a:extLst>
              </p:cNvPr>
              <p:cNvSpPr txBox="1"/>
              <p:nvPr/>
            </p:nvSpPr>
            <p:spPr>
              <a:xfrm>
                <a:off x="400207" y="4026040"/>
                <a:ext cx="2949280" cy="597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−20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F11A9A-5445-82C4-B750-9F9AB8B32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7" y="4026040"/>
                <a:ext cx="2949280" cy="5973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AB2280-5384-F2DD-0630-AE71675A6199}"/>
                  </a:ext>
                </a:extLst>
              </p:cNvPr>
              <p:cNvSpPr txBox="1"/>
              <p:nvPr/>
            </p:nvSpPr>
            <p:spPr>
              <a:xfrm>
                <a:off x="559566" y="4668960"/>
                <a:ext cx="1874809" cy="458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rgbClr val="002060"/>
                    </a:solidFill>
                  </a:rPr>
                  <a:t>∴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−18</m:t>
                    </m:r>
                    <m:f>
                      <m:f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−20</m:t>
                            </m:r>
                          </m:e>
                        </m:d>
                      </m:num>
                      <m:den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AB2280-5384-F2DD-0630-AE71675A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6" y="4668960"/>
                <a:ext cx="1874809" cy="458972"/>
              </a:xfrm>
              <a:prstGeom prst="rect">
                <a:avLst/>
              </a:prstGeom>
              <a:blipFill>
                <a:blip r:embed="rId9"/>
                <a:stretch>
                  <a:fillRect l="-8469" t="-133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B5ACA3-9AA2-E5F8-63F9-5D4AF37E5D6F}"/>
                  </a:ext>
                </a:extLst>
              </p:cNvPr>
              <p:cNvSpPr txBox="1"/>
              <p:nvPr/>
            </p:nvSpPr>
            <p:spPr>
              <a:xfrm>
                <a:off x="1009177" y="5288499"/>
                <a:ext cx="1425198" cy="58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3(20−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B5ACA3-9AA2-E5F8-63F9-5D4AF37E5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77" y="5288499"/>
                <a:ext cx="1425198" cy="5862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36D448-C149-B2FD-9DAA-6D3BE5405FA2}"/>
                  </a:ext>
                </a:extLst>
              </p:cNvPr>
              <p:cNvSpPr txBox="1"/>
              <p:nvPr/>
            </p:nvSpPr>
            <p:spPr>
              <a:xfrm>
                <a:off x="1009177" y="6007764"/>
                <a:ext cx="16207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.3(20−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36D448-C149-B2FD-9DAA-6D3BE5405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77" y="6007764"/>
                <a:ext cx="1620765" cy="307777"/>
              </a:xfrm>
              <a:prstGeom prst="rect">
                <a:avLst/>
              </a:prstGeom>
              <a:blipFill>
                <a:blip r:embed="rId11"/>
                <a:stretch>
                  <a:fillRect l="-1509" t="-4000" r="-5660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08FEED-7F78-E7EF-A7B5-5A67FAC88193}"/>
                  </a:ext>
                </a:extLst>
              </p:cNvPr>
              <p:cNvSpPr txBox="1"/>
              <p:nvPr/>
            </p:nvSpPr>
            <p:spPr>
              <a:xfrm>
                <a:off x="6659859" y="2621961"/>
                <a:ext cx="4524893" cy="443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b) Sub.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AU" sz="2000" b="0" dirty="0">
                    <a:solidFill>
                      <a:srgbClr val="002060"/>
                    </a:solidFill>
                  </a:rPr>
                  <a:t> into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0.3(20−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80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708FEED-7F78-E7EF-A7B5-5A67FAC88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859" y="2621961"/>
                <a:ext cx="4524893" cy="443326"/>
              </a:xfrm>
              <a:prstGeom prst="rect">
                <a:avLst/>
              </a:prstGeom>
              <a:blipFill>
                <a:blip r:embed="rId12"/>
                <a:stretch>
                  <a:fillRect l="-3365" t="-1370" b="-205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ADE902-5C58-27CB-9B6F-266F0770CF36}"/>
                  </a:ext>
                </a:extLst>
              </p:cNvPr>
              <p:cNvSpPr txBox="1"/>
              <p:nvPr/>
            </p:nvSpPr>
            <p:spPr>
              <a:xfrm>
                <a:off x="9349739" y="3165443"/>
                <a:ext cx="24486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18 °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𝑚𝑖𝑛𝑢𝑡𝑒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ADE902-5C58-27CB-9B6F-266F0770C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739" y="3165443"/>
                <a:ext cx="2448619" cy="307777"/>
              </a:xfrm>
              <a:prstGeom prst="rect">
                <a:avLst/>
              </a:prstGeom>
              <a:blipFill>
                <a:blip r:embed="rId13"/>
                <a:stretch>
                  <a:fillRect l="-748" r="-1995" b="-235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148F86-69A5-930B-35FF-8490391111A0}"/>
                  </a:ext>
                </a:extLst>
              </p:cNvPr>
              <p:cNvSpPr txBox="1"/>
              <p:nvPr/>
            </p:nvSpPr>
            <p:spPr>
              <a:xfrm>
                <a:off x="6659859" y="3494979"/>
                <a:ext cx="4253985" cy="443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Sub.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AU" sz="2000" b="0" dirty="0">
                    <a:solidFill>
                      <a:srgbClr val="002060"/>
                    </a:solidFill>
                  </a:rPr>
                  <a:t> into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0.3(20−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148F86-69A5-930B-35FF-849039111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859" y="3494979"/>
                <a:ext cx="4253985" cy="443326"/>
              </a:xfrm>
              <a:prstGeom prst="rect">
                <a:avLst/>
              </a:prstGeom>
              <a:blipFill>
                <a:blip r:embed="rId14"/>
                <a:stretch>
                  <a:fillRect l="-3582" t="-1370" b="-205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F14473-1D33-CBF8-A9A1-0EB8DBA64EDA}"/>
                  </a:ext>
                </a:extLst>
              </p:cNvPr>
              <p:cNvSpPr txBox="1"/>
              <p:nvPr/>
            </p:nvSpPr>
            <p:spPr>
              <a:xfrm>
                <a:off x="9349739" y="4038461"/>
                <a:ext cx="23059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 °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𝑚𝑖𝑛𝑢𝑡𝑒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F14473-1D33-CBF8-A9A1-0EB8DBA64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739" y="4038461"/>
                <a:ext cx="2305952" cy="307777"/>
              </a:xfrm>
              <a:prstGeom prst="rect">
                <a:avLst/>
              </a:prstGeom>
              <a:blipFill>
                <a:blip r:embed="rId15"/>
                <a:stretch>
                  <a:fillRect l="-1058" r="-2116" b="-235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23F018-7094-D7C9-8F17-6714BB338E89}"/>
                  </a:ext>
                </a:extLst>
              </p:cNvPr>
              <p:cNvSpPr txBox="1"/>
              <p:nvPr/>
            </p:nvSpPr>
            <p:spPr>
              <a:xfrm>
                <a:off x="6751967" y="4623383"/>
                <a:ext cx="418109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The liquid temperature is cooling at a rate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8°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</a:rPr>
                  <a:t>per minute 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per minute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23F018-7094-D7C9-8F17-6714BB338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967" y="4623383"/>
                <a:ext cx="4181096" cy="923330"/>
              </a:xfrm>
              <a:prstGeom prst="rect">
                <a:avLst/>
              </a:prstGeom>
              <a:blipFill>
                <a:blip r:embed="rId16"/>
                <a:stretch>
                  <a:fillRect l="-3796" t="-8553" b="-157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65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043" y="771526"/>
                <a:ext cx="11903676" cy="59145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One of the most common applications of calculus is the study of motion. </a:t>
                </a:r>
              </a:p>
              <a:p>
                <a:pPr marL="0" indent="0">
                  <a:buNone/>
                </a:pPr>
                <a:endParaRPr lang="en-AU" sz="2400" b="1" dirty="0"/>
              </a:p>
              <a:p>
                <a:r>
                  <a:rPr lang="en-AU" sz="2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rPr>
                  <a:t>The original function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i="1" dirty="0" smtClean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dirty="0" smtClean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rPr>
                  <a:t>, also denoted as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rPr>
                  <a:t> represents displacement (the vector counterpart of distance). </a:t>
                </a:r>
              </a:p>
              <a:p>
                <a:r>
                  <a:rPr lang="en-US" sz="2400" b="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rPr>
                  <a:t>The derivative of displacement,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rPr>
                  <a:t>  represents velocity (the vector counterpart of speed).</a:t>
                </a:r>
              </a:p>
              <a:p>
                <a:r>
                  <a:rPr lang="en-AU" sz="2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rPr>
                  <a:t>Differentiating velocity, we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accent4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accent4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accent4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 dirty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accent4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accent4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accent4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solidFill>
                              <a:schemeClr val="accent4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0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</a:rPr>
                  <a:t> which represents acceleration. 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Vector quantities (displacement, velocity, acceleration) have direction (+ or -) and size. </a:t>
                </a:r>
              </a:p>
              <a:p>
                <a:pPr marL="0" indent="0">
                  <a:buNone/>
                </a:pPr>
                <a:r>
                  <a:rPr lang="en-AU" sz="2400" dirty="0"/>
                  <a:t>Scalar quantities (distance, speed) only have magnitude.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In rectilinear motion (straight line motion) if a particle moves to the right, this has </a:t>
                </a:r>
                <a:r>
                  <a:rPr lang="en-AU" sz="2400" b="1" dirty="0"/>
                  <a:t>POSITIVE direction. </a:t>
                </a:r>
                <a:r>
                  <a:rPr lang="en-AU" sz="2400" dirty="0"/>
                  <a:t>If it moves left it has </a:t>
                </a:r>
                <a:r>
                  <a:rPr lang="en-AU" sz="2400" b="1" dirty="0"/>
                  <a:t>NEGATIVE direction</a:t>
                </a:r>
                <a:r>
                  <a:rPr lang="en-AU" sz="2200" b="1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043" y="771526"/>
                <a:ext cx="11903676" cy="5914500"/>
              </a:xfrm>
              <a:blipFill>
                <a:blip r:embed="rId2"/>
                <a:stretch>
                  <a:fillRect l="-819" t="-1443" b="-11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AD273D6-B952-4135-8C93-250BE3F3BB5D}"/>
              </a:ext>
            </a:extLst>
          </p:cNvPr>
          <p:cNvSpPr txBox="1"/>
          <p:nvPr/>
        </p:nvSpPr>
        <p:spPr>
          <a:xfrm>
            <a:off x="0" y="-28398"/>
            <a:ext cx="421008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Applications of Motion</a:t>
            </a:r>
          </a:p>
        </p:txBody>
      </p:sp>
    </p:spTree>
    <p:extLst>
      <p:ext uri="{BB962C8B-B14F-4D97-AF65-F5344CB8AC3E}">
        <p14:creationId xmlns:p14="http://schemas.microsoft.com/office/powerpoint/2010/main" val="221360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18051</TotalTime>
  <Words>1975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Average rate of change for a function</vt:lpstr>
      <vt:lpstr>Instantaneous rate of 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698</cp:revision>
  <dcterms:created xsi:type="dcterms:W3CDTF">2020-02-17T13:56:23Z</dcterms:created>
  <dcterms:modified xsi:type="dcterms:W3CDTF">2023-02-09T01:22:46Z</dcterms:modified>
</cp:coreProperties>
</file>