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91" r:id="rId2"/>
    <p:sldId id="426" r:id="rId3"/>
    <p:sldId id="427" r:id="rId4"/>
    <p:sldId id="428" r:id="rId5"/>
    <p:sldId id="482" r:id="rId6"/>
    <p:sldId id="489" r:id="rId7"/>
    <p:sldId id="492" r:id="rId8"/>
    <p:sldId id="28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D67F"/>
    <a:srgbClr val="E6B720"/>
    <a:srgbClr val="C8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5" d="100"/>
          <a:sy n="75" d="100"/>
        </p:scale>
        <p:origin x="156" y="9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2T15:47:04.173"/>
    </inkml:context>
    <inkml:brush xml:id="br0">
      <inkml:brushProperty name="width" value="0.025" units="cm"/>
      <inkml:brushProperty name="height" value="0.02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2T15:47:04.760"/>
    </inkml:context>
    <inkml:brush xml:id="br0">
      <inkml:brushProperty name="width" value="0.025" units="cm"/>
      <inkml:brushProperty name="height" value="0.02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6E95-4FD7-42D6-8B79-F8BB577A8706}" type="datetimeFigureOut">
              <a:rPr lang="en-AU" smtClean="0"/>
              <a:t>3/01/2023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D0228-55D5-4B60-ADF2-024A33697D1D}" type="slidenum">
              <a:rPr lang="en-AU" smtClean="0"/>
              <a:t>‹#›</a:t>
            </a:fld>
            <a:endParaRPr lang="en-AU"/>
          </a:p>
        </p:txBody>
      </p:sp>
    </p:spTree>
    <p:extLst>
      <p:ext uri="{BB962C8B-B14F-4D97-AF65-F5344CB8AC3E}">
        <p14:creationId xmlns:p14="http://schemas.microsoft.com/office/powerpoint/2010/main" val="414485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3/01/2023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8558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3/01/2023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722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3/01/2023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8908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42854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8"/>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5200">
                <a:solidFill>
                  <a:schemeClr val="lt1"/>
                </a:solidFill>
              </a:defRPr>
            </a:lvl1pPr>
            <a:lvl2pPr lvl="1">
              <a:spcBef>
                <a:spcPts val="0"/>
              </a:spcBef>
              <a:spcAft>
                <a:spcPts val="0"/>
              </a:spcAft>
              <a:buClr>
                <a:schemeClr val="lt1"/>
              </a:buClr>
              <a:buSzPts val="4800"/>
              <a:buNone/>
              <a:defRPr sz="5200">
                <a:solidFill>
                  <a:schemeClr val="lt1"/>
                </a:solidFill>
              </a:defRPr>
            </a:lvl2pPr>
            <a:lvl3pPr lvl="2">
              <a:spcBef>
                <a:spcPts val="0"/>
              </a:spcBef>
              <a:spcAft>
                <a:spcPts val="0"/>
              </a:spcAft>
              <a:buClr>
                <a:schemeClr val="lt1"/>
              </a:buClr>
              <a:buSzPts val="4800"/>
              <a:buNone/>
              <a:defRPr sz="5200">
                <a:solidFill>
                  <a:schemeClr val="lt1"/>
                </a:solidFill>
              </a:defRPr>
            </a:lvl3pPr>
            <a:lvl4pPr lvl="3">
              <a:spcBef>
                <a:spcPts val="0"/>
              </a:spcBef>
              <a:spcAft>
                <a:spcPts val="0"/>
              </a:spcAft>
              <a:buClr>
                <a:schemeClr val="lt1"/>
              </a:buClr>
              <a:buSzPts val="4800"/>
              <a:buNone/>
              <a:defRPr sz="5200">
                <a:solidFill>
                  <a:schemeClr val="lt1"/>
                </a:solidFill>
              </a:defRPr>
            </a:lvl4pPr>
            <a:lvl5pPr lvl="4">
              <a:spcBef>
                <a:spcPts val="0"/>
              </a:spcBef>
              <a:spcAft>
                <a:spcPts val="0"/>
              </a:spcAft>
              <a:buClr>
                <a:schemeClr val="lt1"/>
              </a:buClr>
              <a:buSzPts val="4800"/>
              <a:buNone/>
              <a:defRPr sz="5200">
                <a:solidFill>
                  <a:schemeClr val="lt1"/>
                </a:solidFill>
              </a:defRPr>
            </a:lvl5pPr>
            <a:lvl6pPr lvl="5">
              <a:spcBef>
                <a:spcPts val="0"/>
              </a:spcBef>
              <a:spcAft>
                <a:spcPts val="0"/>
              </a:spcAft>
              <a:buClr>
                <a:schemeClr val="lt1"/>
              </a:buClr>
              <a:buSzPts val="4800"/>
              <a:buNone/>
              <a:defRPr sz="5200">
                <a:solidFill>
                  <a:schemeClr val="lt1"/>
                </a:solidFill>
              </a:defRPr>
            </a:lvl6pPr>
            <a:lvl7pPr lvl="6">
              <a:spcBef>
                <a:spcPts val="0"/>
              </a:spcBef>
              <a:spcAft>
                <a:spcPts val="0"/>
              </a:spcAft>
              <a:buClr>
                <a:schemeClr val="lt1"/>
              </a:buClr>
              <a:buSzPts val="4800"/>
              <a:buNone/>
              <a:defRPr sz="5200">
                <a:solidFill>
                  <a:schemeClr val="lt1"/>
                </a:solidFill>
              </a:defRPr>
            </a:lvl7pPr>
            <a:lvl8pPr lvl="7">
              <a:spcBef>
                <a:spcPts val="0"/>
              </a:spcBef>
              <a:spcAft>
                <a:spcPts val="0"/>
              </a:spcAft>
              <a:buClr>
                <a:schemeClr val="lt1"/>
              </a:buClr>
              <a:buSzPts val="4800"/>
              <a:buNone/>
              <a:defRPr sz="5200">
                <a:solidFill>
                  <a:schemeClr val="lt1"/>
                </a:solidFill>
              </a:defRPr>
            </a:lvl8pPr>
            <a:lvl9pPr lvl="8">
              <a:spcBef>
                <a:spcPts val="0"/>
              </a:spcBef>
              <a:spcAft>
                <a:spcPts val="0"/>
              </a:spcAft>
              <a:buClr>
                <a:schemeClr val="lt1"/>
              </a:buClr>
              <a:buSzPts val="4800"/>
              <a:buNone/>
              <a:defRPr sz="52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52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3/01/2023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5549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FF137-0809-4DAA-8E3C-28073C2EEE2A}" type="datetimeFigureOut">
              <a:rPr lang="en-AU" smtClean="0"/>
              <a:t>3/01/2023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8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D6FF137-0809-4DAA-8E3C-28073C2EEE2A}" type="datetimeFigureOut">
              <a:rPr lang="en-AU" smtClean="0"/>
              <a:t>3/01/2023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21647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D6FF137-0809-4DAA-8E3C-28073C2EEE2A}" type="datetimeFigureOut">
              <a:rPr lang="en-AU" smtClean="0"/>
              <a:t>3/01/2023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30571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D6FF137-0809-4DAA-8E3C-28073C2EEE2A}" type="datetimeFigureOut">
              <a:rPr lang="en-AU" smtClean="0"/>
              <a:t>3/01/2023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26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FF137-0809-4DAA-8E3C-28073C2EEE2A}" type="datetimeFigureOut">
              <a:rPr lang="en-AU" smtClean="0"/>
              <a:t>3/01/2023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4579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3/01/2023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91416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3/01/2023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05232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FF137-0809-4DAA-8E3C-28073C2EEE2A}" type="datetimeFigureOut">
              <a:rPr lang="en-AU" smtClean="0"/>
              <a:t>3/01/2023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39D7-84E0-46E1-9BB0-376D921FF78A}" type="slidenum">
              <a:rPr lang="en-AU" smtClean="0"/>
              <a:t>‹#›</a:t>
            </a:fld>
            <a:endParaRPr lang="en-AU"/>
          </a:p>
        </p:txBody>
      </p:sp>
    </p:spTree>
    <p:extLst>
      <p:ext uri="{BB962C8B-B14F-4D97-AF65-F5344CB8AC3E}">
        <p14:creationId xmlns:p14="http://schemas.microsoft.com/office/powerpoint/2010/main" val="395752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3.png"/><Relationship Id="rId21" Type="http://schemas.openxmlformats.org/officeDocument/2006/relationships/image" Target="../media/image16.png"/><Relationship Id="rId7" Type="http://schemas.openxmlformats.org/officeDocument/2006/relationships/image" Target="../media/image45.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image" Target="../media/image40.png"/><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6.png"/><Relationship Id="rId5" Type="http://schemas.openxmlformats.org/officeDocument/2006/relationships/image" Target="../media/image43.png"/><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42.png"/><Relationship Id="rId9" Type="http://schemas.openxmlformats.org/officeDocument/2006/relationships/image" Target="../media/image4.pn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17.png"/><Relationship Id="rId12"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5.xml.rels><?xml version="1.0" encoding="UTF-8" standalone="yes"?>
<Relationships xmlns="http://schemas.openxmlformats.org/package/2006/relationships"><Relationship Id="rId13" Type="http://schemas.openxmlformats.org/officeDocument/2006/relationships/image" Target="../media/image380.png"/><Relationship Id="rId18" Type="http://schemas.openxmlformats.org/officeDocument/2006/relationships/image" Target="../media/image26.png"/><Relationship Id="rId3" Type="http://schemas.openxmlformats.org/officeDocument/2006/relationships/image" Target="../media/image19.png"/><Relationship Id="rId21" Type="http://schemas.openxmlformats.org/officeDocument/2006/relationships/image" Target="../media/image29.png"/><Relationship Id="rId7" Type="http://schemas.openxmlformats.org/officeDocument/2006/relationships/customXml" Target="../ink/ink1.xml"/><Relationship Id="rId17" Type="http://schemas.openxmlformats.org/officeDocument/2006/relationships/image" Target="../media/image25.png"/><Relationship Id="rId2" Type="http://schemas.openxmlformats.org/officeDocument/2006/relationships/image" Target="../media/image18.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5" Type="http://schemas.openxmlformats.org/officeDocument/2006/relationships/image" Target="../media/image23.png"/><Relationship Id="rId19" Type="http://schemas.openxmlformats.org/officeDocument/2006/relationships/image" Target="../media/image27.png"/><Relationship Id="rId4" Type="http://schemas.openxmlformats.org/officeDocument/2006/relationships/image" Target="../media/image20.png"/><Relationship Id="rId1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6.png"/><Relationship Id="rId7"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91821" y="1372475"/>
            <a:ext cx="11459851" cy="1077218"/>
          </a:xfrm>
          <a:prstGeom prst="rect">
            <a:avLst/>
          </a:prstGeom>
          <a:noFill/>
        </p:spPr>
        <p:txBody>
          <a:bodyPr wrap="square" rtlCol="0">
            <a:spAutoFit/>
          </a:bodyPr>
          <a:lstStyle/>
          <a:p>
            <a:r>
              <a:rPr lang="en-AU" sz="3200" b="1" dirty="0"/>
              <a:t>I will </a:t>
            </a:r>
            <a:r>
              <a:rPr lang="en-GB" sz="3200" b="1" dirty="0"/>
              <a:t>be able to use derivatives to determine stationary points of a function</a:t>
            </a:r>
          </a:p>
        </p:txBody>
      </p:sp>
      <p:sp>
        <p:nvSpPr>
          <p:cNvPr id="21" name="TextBox 20">
            <a:extLst>
              <a:ext uri="{FF2B5EF4-FFF2-40B4-BE49-F238E27FC236}">
                <a16:creationId xmlns:a16="http://schemas.microsoft.com/office/drawing/2014/main" id="{8E7845BC-DC72-44E1-BABF-6AFB4DC3022D}"/>
              </a:ext>
            </a:extLst>
          </p:cNvPr>
          <p:cNvSpPr txBox="1"/>
          <p:nvPr/>
        </p:nvSpPr>
        <p:spPr>
          <a:xfrm>
            <a:off x="135904" y="4001611"/>
            <a:ext cx="10973204" cy="954107"/>
          </a:xfrm>
          <a:prstGeom prst="rect">
            <a:avLst/>
          </a:prstGeom>
          <a:noFill/>
        </p:spPr>
        <p:txBody>
          <a:bodyPr wrap="square" rtlCol="0">
            <a:spAutoFit/>
          </a:bodyPr>
          <a:lstStyle/>
          <a:p>
            <a:r>
              <a:rPr lang="en-AU" sz="2800" b="1" dirty="0">
                <a:cs typeface="Arial" panose="020B0604020202020204" pitchFamily="34" charset="0"/>
              </a:rPr>
              <a:t>At the end of the lesson, I will be able to:</a:t>
            </a:r>
          </a:p>
          <a:p>
            <a:pPr marL="457200" indent="-457200">
              <a:buFont typeface="Arial" panose="020B0604020202020204" pitchFamily="34" charset="0"/>
              <a:buChar char="•"/>
            </a:pPr>
            <a:r>
              <a:rPr lang="en-GB" sz="2800" b="1" dirty="0">
                <a:cs typeface="Arial" panose="020B0604020202020204" pitchFamily="34" charset="0"/>
              </a:rPr>
              <a:t>Determine stationary points of a function</a:t>
            </a:r>
          </a:p>
        </p:txBody>
      </p:sp>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0" y="3336331"/>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324877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C5D1-9C77-5649-B9DF-42B841A46ADB}"/>
              </a:ext>
            </a:extLst>
          </p:cNvPr>
          <p:cNvSpPr>
            <a:spLocks noGrp="1"/>
          </p:cNvSpPr>
          <p:nvPr>
            <p:ph type="title"/>
          </p:nvPr>
        </p:nvSpPr>
        <p:spPr>
          <a:xfrm>
            <a:off x="282786" y="645604"/>
            <a:ext cx="8479614" cy="861144"/>
          </a:xfrm>
        </p:spPr>
        <p:txBody>
          <a:bodyPr>
            <a:normAutofit/>
          </a:bodyPr>
          <a:lstStyle/>
          <a:p>
            <a:r>
              <a:rPr lang="en-US" dirty="0">
                <a:latin typeface="+mn-lt"/>
              </a:rPr>
              <a:t>Stationary Point</a:t>
            </a:r>
          </a:p>
        </p:txBody>
      </p:sp>
      <p:sp>
        <p:nvSpPr>
          <p:cNvPr id="12" name="TextBox 11">
            <a:extLst>
              <a:ext uri="{FF2B5EF4-FFF2-40B4-BE49-F238E27FC236}">
                <a16:creationId xmlns:a16="http://schemas.microsoft.com/office/drawing/2014/main" id="{B4B07689-760D-4D71-9448-AFF1CCEB30E0}"/>
              </a:ext>
            </a:extLst>
          </p:cNvPr>
          <p:cNvSpPr txBox="1"/>
          <p:nvPr/>
        </p:nvSpPr>
        <p:spPr>
          <a:xfrm>
            <a:off x="-23058" y="9247"/>
            <a:ext cx="4023093"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dirty="0"/>
              <a:t>Concept Development</a:t>
            </a:r>
            <a:endParaRPr lang="en-AU" sz="3200" dirty="0"/>
          </a:p>
        </p:txBody>
      </p:sp>
      <mc:AlternateContent xmlns:mc="http://schemas.openxmlformats.org/markup-compatibility/2006" xmlns:a14="http://schemas.microsoft.com/office/drawing/2010/main">
        <mc:Choice Requires="a14">
          <p:sp>
            <p:nvSpPr>
              <p:cNvPr id="9" name="Rectangle 8"/>
              <p:cNvSpPr/>
              <p:nvPr/>
            </p:nvSpPr>
            <p:spPr>
              <a:xfrm>
                <a:off x="252630" y="1468867"/>
                <a:ext cx="11500458" cy="523220"/>
              </a:xfrm>
              <a:prstGeom prst="rect">
                <a:avLst/>
              </a:prstGeom>
            </p:spPr>
            <p:txBody>
              <a:bodyPr wrap="square">
                <a:spAutoFit/>
              </a:bodyPr>
              <a:lstStyle/>
              <a:p>
                <a:r>
                  <a:rPr lang="en-GB" sz="2800" dirty="0"/>
                  <a:t>If at point</a:t>
                </a:r>
                <a14:m>
                  <m:oMath xmlns:m="http://schemas.openxmlformats.org/officeDocument/2006/math">
                    <m:r>
                      <a:rPr lang="en-GB" sz="2800" b="0" i="0" smtClean="0">
                        <a:latin typeface="Cambria Math" panose="02040503050406030204" pitchFamily="18" charset="0"/>
                      </a:rPr>
                      <m:t> </m:t>
                    </m:r>
                    <m:r>
                      <a:rPr lang="en-GB" sz="2800" b="0" i="1" smtClean="0">
                        <a:latin typeface="Cambria Math" panose="02040503050406030204" pitchFamily="18" charset="0"/>
                      </a:rPr>
                      <m:t>𝑥</m:t>
                    </m:r>
                    <m:r>
                      <a:rPr lang="en-GB" sz="2800" b="0" i="1" smtClean="0">
                        <a:latin typeface="Cambria Math" panose="02040503050406030204" pitchFamily="18" charset="0"/>
                      </a:rPr>
                      <m:t>=</m:t>
                    </m:r>
                    <m:r>
                      <a:rPr lang="en-GB" sz="2800" b="0" i="1" smtClean="0">
                        <a:latin typeface="Cambria Math" panose="02040503050406030204" pitchFamily="18" charset="0"/>
                      </a:rPr>
                      <m:t>𝑎</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  </m:t>
                        </m:r>
                        <m:r>
                          <a:rPr lang="en-GB" sz="2800" b="0" i="1" smtClean="0">
                            <a:latin typeface="Cambria Math" panose="02040503050406030204" pitchFamily="18" charset="0"/>
                          </a:rPr>
                          <m:t>𝑓</m:t>
                        </m:r>
                      </m:e>
                      <m:sup>
                        <m:r>
                          <a:rPr lang="en-GB" sz="2800" b="0" i="1" smtClean="0">
                            <a:latin typeface="Cambria Math" panose="02040503050406030204" pitchFamily="18" charset="0"/>
                          </a:rPr>
                          <m:t>′</m:t>
                        </m:r>
                      </m:sup>
                    </m:sSup>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𝑎</m:t>
                        </m:r>
                      </m:e>
                    </m:d>
                    <m:r>
                      <a:rPr lang="en-GB" sz="2800" b="0" i="1" smtClean="0">
                        <a:latin typeface="Cambria Math" panose="02040503050406030204" pitchFamily="18" charset="0"/>
                      </a:rPr>
                      <m:t>=0</m:t>
                    </m:r>
                  </m:oMath>
                </a14:m>
                <a:r>
                  <a:rPr lang="en-AU" sz="2800" dirty="0"/>
                  <a:t>, </a:t>
                </a:r>
                <a14:m>
                  <m:oMath xmlns:m="http://schemas.openxmlformats.org/officeDocument/2006/math">
                    <m:r>
                      <a:rPr lang="en-GB" sz="2800" b="0" i="1" smtClean="0">
                        <a:latin typeface="Cambria Math" panose="02040503050406030204" pitchFamily="18" charset="0"/>
                      </a:rPr>
                      <m:t>𝑥</m:t>
                    </m:r>
                    <m:r>
                      <a:rPr lang="en-GB" sz="2800" b="0" i="1" smtClean="0">
                        <a:latin typeface="Cambria Math" panose="02040503050406030204" pitchFamily="18" charset="0"/>
                      </a:rPr>
                      <m:t>=</m:t>
                    </m:r>
                    <m:r>
                      <a:rPr lang="en-GB" sz="2800" b="0" i="1" smtClean="0">
                        <a:latin typeface="Cambria Math" panose="02040503050406030204" pitchFamily="18" charset="0"/>
                      </a:rPr>
                      <m:t>𝑎</m:t>
                    </m:r>
                  </m:oMath>
                </a14:m>
                <a:r>
                  <a:rPr lang="en-AU" sz="2800" dirty="0"/>
                  <a:t> is said to be a stationary point. </a:t>
                </a:r>
              </a:p>
            </p:txBody>
          </p:sp>
        </mc:Choice>
        <mc:Fallback xmlns="">
          <p:sp>
            <p:nvSpPr>
              <p:cNvPr id="9" name="Rectangle 8"/>
              <p:cNvSpPr>
                <a:spLocks noRot="1" noChangeAspect="1" noMove="1" noResize="1" noEditPoints="1" noAdjustHandles="1" noChangeArrowheads="1" noChangeShapeType="1" noTextEdit="1"/>
              </p:cNvSpPr>
              <p:nvPr/>
            </p:nvSpPr>
            <p:spPr>
              <a:xfrm>
                <a:off x="252630" y="1468867"/>
                <a:ext cx="11500458" cy="523220"/>
              </a:xfrm>
              <a:prstGeom prst="rect">
                <a:avLst/>
              </a:prstGeom>
              <a:blipFill rotWithShape="0">
                <a:blip r:embed="rId2"/>
                <a:stretch>
                  <a:fillRect l="-1060" t="-11628" b="-32558"/>
                </a:stretch>
              </a:blipFill>
            </p:spPr>
            <p:txBody>
              <a:bodyPr/>
              <a:lstStyle/>
              <a:p>
                <a:r>
                  <a:rPr lang="en-AU">
                    <a:noFill/>
                  </a:rPr>
                  <a:t> </a:t>
                </a:r>
              </a:p>
            </p:txBody>
          </p:sp>
        </mc:Fallback>
      </mc:AlternateContent>
      <p:pic>
        <p:nvPicPr>
          <p:cNvPr id="3" name="Picture 2"/>
          <p:cNvPicPr>
            <a:picLocks noChangeAspect="1"/>
          </p:cNvPicPr>
          <p:nvPr/>
        </p:nvPicPr>
        <p:blipFill>
          <a:blip r:embed="rId3"/>
          <a:stretch>
            <a:fillRect/>
          </a:stretch>
        </p:blipFill>
        <p:spPr>
          <a:xfrm>
            <a:off x="7463086" y="2381593"/>
            <a:ext cx="4629796" cy="2962688"/>
          </a:xfrm>
          <a:prstGeom prst="rect">
            <a:avLst/>
          </a:prstGeom>
        </p:spPr>
      </p:pic>
      <p:sp>
        <p:nvSpPr>
          <p:cNvPr id="11" name="Rectangle 10"/>
          <p:cNvSpPr/>
          <p:nvPr/>
        </p:nvSpPr>
        <p:spPr>
          <a:xfrm>
            <a:off x="282786" y="2381593"/>
            <a:ext cx="6849534" cy="523220"/>
          </a:xfrm>
          <a:prstGeom prst="rect">
            <a:avLst/>
          </a:prstGeom>
        </p:spPr>
        <p:txBody>
          <a:bodyPr wrap="square">
            <a:spAutoFit/>
          </a:bodyPr>
          <a:lstStyle/>
          <a:p>
            <a:r>
              <a:rPr lang="en-AU" sz="2800" dirty="0"/>
              <a:t>There are stationary points at A, B and C.</a:t>
            </a:r>
          </a:p>
        </p:txBody>
      </p:sp>
      <p:sp>
        <p:nvSpPr>
          <p:cNvPr id="13" name="Rectangle 12"/>
          <p:cNvSpPr/>
          <p:nvPr/>
        </p:nvSpPr>
        <p:spPr>
          <a:xfrm>
            <a:off x="252630" y="3155785"/>
            <a:ext cx="6849534" cy="954107"/>
          </a:xfrm>
          <a:prstGeom prst="rect">
            <a:avLst/>
          </a:prstGeom>
        </p:spPr>
        <p:txBody>
          <a:bodyPr wrap="square">
            <a:spAutoFit/>
          </a:bodyPr>
          <a:lstStyle/>
          <a:p>
            <a:r>
              <a:rPr lang="en-AU" sz="2800" dirty="0"/>
              <a:t>At such points, the gradient of the tangents are 0.</a:t>
            </a:r>
          </a:p>
        </p:txBody>
      </p:sp>
    </p:spTree>
    <p:extLst>
      <p:ext uri="{BB962C8B-B14F-4D97-AF65-F5344CB8AC3E}">
        <p14:creationId xmlns:p14="http://schemas.microsoft.com/office/powerpoint/2010/main" val="15579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4B07689-760D-4D71-9448-AFF1CCEB30E0}"/>
              </a:ext>
            </a:extLst>
          </p:cNvPr>
          <p:cNvSpPr txBox="1"/>
          <p:nvPr/>
        </p:nvSpPr>
        <p:spPr>
          <a:xfrm>
            <a:off x="9430542" y="0"/>
            <a:ext cx="3043350"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 </a:t>
            </a:r>
          </a:p>
        </p:txBody>
      </p:sp>
      <mc:AlternateContent xmlns:mc="http://schemas.openxmlformats.org/markup-compatibility/2006" xmlns:a14="http://schemas.microsoft.com/office/drawing/2010/main">
        <mc:Choice Requires="a14">
          <p:sp>
            <p:nvSpPr>
              <p:cNvPr id="9" name="Rectangle 8"/>
              <p:cNvSpPr/>
              <p:nvPr/>
            </p:nvSpPr>
            <p:spPr>
              <a:xfrm>
                <a:off x="272942" y="1816755"/>
                <a:ext cx="3721770" cy="461665"/>
              </a:xfrm>
              <a:prstGeom prst="rect">
                <a:avLst/>
              </a:prstGeom>
            </p:spPr>
            <p:txBody>
              <a:bodyPr wrap="square">
                <a:spAutoFit/>
              </a:bodyPr>
              <a:lstStyle/>
              <a:p>
                <a:r>
                  <a:rPr lang="en-GB" sz="2400" b="0" dirty="0"/>
                  <a:t>a) </a:t>
                </a:r>
                <a14:m>
                  <m:oMath xmlns:m="http://schemas.openxmlformats.org/officeDocument/2006/math">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𝑓</m:t>
                        </m:r>
                      </m:e>
                      <m:sup>
                        <m:r>
                          <a:rPr lang="en-AU" sz="2400" b="0" i="1" smtClean="0">
                            <a:latin typeface="Cambria Math" panose="02040503050406030204" pitchFamily="18" charset="0"/>
                          </a:rPr>
                          <m:t>′</m:t>
                        </m:r>
                      </m:sup>
                    </m:sSup>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=2</m:t>
                    </m:r>
                    <m:r>
                      <a:rPr lang="en-AU" sz="2400" b="0" i="1" smtClean="0">
                        <a:latin typeface="Cambria Math" panose="02040503050406030204" pitchFamily="18" charset="0"/>
                      </a:rPr>
                      <m:t>𝑥</m:t>
                    </m:r>
                    <m:r>
                      <a:rPr lang="en-AU" sz="2400" b="0" i="1" smtClean="0">
                        <a:latin typeface="Cambria Math" panose="02040503050406030204" pitchFamily="18" charset="0"/>
                      </a:rPr>
                      <m:t>−6</m:t>
                    </m:r>
                  </m:oMath>
                </a14:m>
                <a:endParaRPr lang="en-AU" sz="2400" dirty="0"/>
              </a:p>
            </p:txBody>
          </p:sp>
        </mc:Choice>
        <mc:Fallback xmlns="">
          <p:sp>
            <p:nvSpPr>
              <p:cNvPr id="9" name="Rectangle 8"/>
              <p:cNvSpPr>
                <a:spLocks noRot="1" noChangeAspect="1" noMove="1" noResize="1" noEditPoints="1" noAdjustHandles="1" noChangeArrowheads="1" noChangeShapeType="1" noTextEdit="1"/>
              </p:cNvSpPr>
              <p:nvPr/>
            </p:nvSpPr>
            <p:spPr>
              <a:xfrm>
                <a:off x="272942" y="1816755"/>
                <a:ext cx="3721770" cy="461665"/>
              </a:xfrm>
              <a:prstGeom prst="rect">
                <a:avLst/>
              </a:prstGeom>
              <a:blipFill rotWithShape="0">
                <a:blip r:embed="rId2"/>
                <a:stretch>
                  <a:fillRect l="-2623" t="-10526" b="-28947"/>
                </a:stretch>
              </a:blipFill>
            </p:spPr>
            <p:txBody>
              <a:bodyPr/>
              <a:lstStyle/>
              <a:p>
                <a:r>
                  <a:rPr lang="en-AU">
                    <a:noFill/>
                  </a:rPr>
                  <a:t> </a:t>
                </a:r>
              </a:p>
            </p:txBody>
          </p:sp>
        </mc:Fallback>
      </mc:AlternateContent>
      <p:sp>
        <p:nvSpPr>
          <p:cNvPr id="27" name="Rectangle 26"/>
          <p:cNvSpPr/>
          <p:nvPr/>
        </p:nvSpPr>
        <p:spPr>
          <a:xfrm>
            <a:off x="952164" y="5885902"/>
            <a:ext cx="3692988" cy="461665"/>
          </a:xfrm>
          <a:prstGeom prst="rect">
            <a:avLst/>
          </a:prstGeom>
        </p:spPr>
        <p:txBody>
          <a:bodyPr wrap="square">
            <a:spAutoFit/>
          </a:bodyPr>
          <a:lstStyle/>
          <a:p>
            <a:endParaRPr lang="en-AU" sz="2400" dirty="0"/>
          </a:p>
        </p:txBody>
      </p:sp>
      <p:pic>
        <p:nvPicPr>
          <p:cNvPr id="2" name="Picture 1"/>
          <p:cNvPicPr>
            <a:picLocks noChangeAspect="1"/>
          </p:cNvPicPr>
          <p:nvPr/>
        </p:nvPicPr>
        <p:blipFill>
          <a:blip r:embed="rId3"/>
          <a:stretch>
            <a:fillRect/>
          </a:stretch>
        </p:blipFill>
        <p:spPr>
          <a:xfrm>
            <a:off x="-72057" y="0"/>
            <a:ext cx="8869013" cy="1686160"/>
          </a:xfrm>
          <a:prstGeom prst="rect">
            <a:avLst/>
          </a:prstGeom>
        </p:spPr>
      </p:pic>
      <mc:AlternateContent xmlns:mc="http://schemas.openxmlformats.org/markup-compatibility/2006" xmlns:a14="http://schemas.microsoft.com/office/drawing/2010/main">
        <mc:Choice Requires="a14">
          <p:sp>
            <p:nvSpPr>
              <p:cNvPr id="11" name="Rectangle 10"/>
              <p:cNvSpPr/>
              <p:nvPr/>
            </p:nvSpPr>
            <p:spPr>
              <a:xfrm>
                <a:off x="539642" y="2278420"/>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2</m:t>
                      </m:r>
                      <m:r>
                        <a:rPr lang="en-AU" sz="2400" b="0" i="1" smtClean="0">
                          <a:latin typeface="Cambria Math" panose="02040503050406030204" pitchFamily="18" charset="0"/>
                        </a:rPr>
                        <m:t>𝑥</m:t>
                      </m:r>
                      <m:r>
                        <a:rPr lang="en-AU" sz="2400" b="0" i="1" smtClean="0">
                          <a:latin typeface="Cambria Math" panose="02040503050406030204" pitchFamily="18" charset="0"/>
                        </a:rPr>
                        <m:t>−6=0</m:t>
                      </m:r>
                    </m:oMath>
                  </m:oMathPara>
                </a14:m>
                <a:endParaRPr lang="en-AU" sz="2400" dirty="0"/>
              </a:p>
            </p:txBody>
          </p:sp>
        </mc:Choice>
        <mc:Fallback xmlns="">
          <p:sp>
            <p:nvSpPr>
              <p:cNvPr id="11" name="Rectangle 10"/>
              <p:cNvSpPr>
                <a:spLocks noRot="1" noChangeAspect="1" noMove="1" noResize="1" noEditPoints="1" noAdjustHandles="1" noChangeArrowheads="1" noChangeShapeType="1" noTextEdit="1"/>
              </p:cNvSpPr>
              <p:nvPr/>
            </p:nvSpPr>
            <p:spPr>
              <a:xfrm>
                <a:off x="539642" y="2278420"/>
                <a:ext cx="3721770" cy="461665"/>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39642" y="2740085"/>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𝑥</m:t>
                      </m:r>
                      <m:r>
                        <a:rPr lang="en-AU" sz="2400" b="0" i="1" smtClean="0">
                          <a:latin typeface="Cambria Math" panose="02040503050406030204" pitchFamily="18" charset="0"/>
                        </a:rPr>
                        <m:t>=3</m:t>
                      </m:r>
                    </m:oMath>
                  </m:oMathPara>
                </a14:m>
                <a:endParaRPr lang="en-AU" sz="2400" dirty="0"/>
              </a:p>
            </p:txBody>
          </p:sp>
        </mc:Choice>
        <mc:Fallback xmlns="">
          <p:sp>
            <p:nvSpPr>
              <p:cNvPr id="13" name="Rectangle 12"/>
              <p:cNvSpPr>
                <a:spLocks noRot="1" noChangeAspect="1" noMove="1" noResize="1" noEditPoints="1" noAdjustHandles="1" noChangeArrowheads="1" noChangeShapeType="1" noTextEdit="1"/>
              </p:cNvSpPr>
              <p:nvPr/>
            </p:nvSpPr>
            <p:spPr>
              <a:xfrm>
                <a:off x="539642" y="2740085"/>
                <a:ext cx="3721770" cy="461665"/>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88842" y="3201750"/>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𝑓</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3</m:t>
                          </m:r>
                        </m:e>
                      </m:d>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3</m:t>
                              </m:r>
                            </m:e>
                          </m:d>
                        </m:e>
                        <m:sup>
                          <m:r>
                            <a:rPr lang="en-AU" sz="2400" b="0" i="1" smtClean="0">
                              <a:latin typeface="Cambria Math" panose="02040503050406030204" pitchFamily="18" charset="0"/>
                            </a:rPr>
                            <m:t>2</m:t>
                          </m:r>
                        </m:sup>
                      </m:sSup>
                      <m:r>
                        <a:rPr lang="en-AU" sz="2400" b="0" i="1" smtClean="0">
                          <a:latin typeface="Cambria Math" panose="02040503050406030204" pitchFamily="18" charset="0"/>
                        </a:rPr>
                        <m:t>−6</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3</m:t>
                          </m:r>
                        </m:e>
                      </m:d>
                      <m:r>
                        <a:rPr lang="en-AU" sz="2400" b="0" i="1" smtClean="0">
                          <a:latin typeface="Cambria Math" panose="02040503050406030204" pitchFamily="18" charset="0"/>
                        </a:rPr>
                        <m:t>+3</m:t>
                      </m:r>
                    </m:oMath>
                  </m:oMathPara>
                </a14:m>
                <a:endParaRPr lang="en-AU" sz="2400" dirty="0"/>
              </a:p>
            </p:txBody>
          </p:sp>
        </mc:Choice>
        <mc:Fallback xmlns="">
          <p:sp>
            <p:nvSpPr>
              <p:cNvPr id="15" name="Rectangle 14"/>
              <p:cNvSpPr>
                <a:spLocks noRot="1" noChangeAspect="1" noMove="1" noResize="1" noEditPoints="1" noAdjustHandles="1" noChangeArrowheads="1" noChangeShapeType="1" noTextEdit="1"/>
              </p:cNvSpPr>
              <p:nvPr/>
            </p:nvSpPr>
            <p:spPr>
              <a:xfrm>
                <a:off x="488842" y="3201750"/>
                <a:ext cx="3721770" cy="461665"/>
              </a:xfrm>
              <a:prstGeom prst="rect">
                <a:avLst/>
              </a:prstGeom>
              <a:blipFill rotWithShape="0">
                <a:blip r:embed="rId6"/>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81108" y="3677814"/>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𝑓</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3</m:t>
                          </m:r>
                        </m:e>
                      </m:d>
                      <m:r>
                        <a:rPr lang="en-AU" sz="2400" b="0" i="1" smtClean="0">
                          <a:latin typeface="Cambria Math" panose="02040503050406030204" pitchFamily="18" charset="0"/>
                        </a:rPr>
                        <m:t>=−6</m:t>
                      </m:r>
                    </m:oMath>
                  </m:oMathPara>
                </a14:m>
                <a:endParaRPr lang="en-AU" sz="2400" dirty="0"/>
              </a:p>
            </p:txBody>
          </p:sp>
        </mc:Choice>
        <mc:Fallback xmlns="">
          <p:sp>
            <p:nvSpPr>
              <p:cNvPr id="16" name="Rectangle 15"/>
              <p:cNvSpPr>
                <a:spLocks noRot="1" noChangeAspect="1" noMove="1" noResize="1" noEditPoints="1" noAdjustHandles="1" noChangeArrowheads="1" noChangeShapeType="1" noTextEdit="1"/>
              </p:cNvSpPr>
              <p:nvPr/>
            </p:nvSpPr>
            <p:spPr>
              <a:xfrm>
                <a:off x="-381108" y="3677814"/>
                <a:ext cx="3721770" cy="461665"/>
              </a:xfrm>
              <a:prstGeom prst="rect">
                <a:avLst/>
              </a:prstGeom>
              <a:blipFill rotWithShape="0">
                <a:blip r:embed="rId7"/>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67628" y="4187151"/>
                <a:ext cx="5506121" cy="461665"/>
              </a:xfrm>
              <a:prstGeom prst="rect">
                <a:avLst/>
              </a:prstGeom>
            </p:spPr>
            <p:txBody>
              <a:bodyPr wrap="square">
                <a:spAutoFit/>
              </a:bodyPr>
              <a:lstStyle/>
              <a:p>
                <a:r>
                  <a:rPr lang="en-AU" sz="2400" b="0" dirty="0"/>
                  <a:t>Coordinates of stationary point: </a:t>
                </a:r>
                <a14:m>
                  <m:oMath xmlns:m="http://schemas.openxmlformats.org/officeDocument/2006/math">
                    <m:r>
                      <a:rPr lang="en-AU" sz="2400" b="0" i="1" smtClean="0">
                        <a:latin typeface="Cambria Math" panose="02040503050406030204" pitchFamily="18" charset="0"/>
                      </a:rPr>
                      <m:t>(3, −6)</m:t>
                    </m:r>
                  </m:oMath>
                </a14:m>
                <a:endParaRPr lang="en-AU" sz="2400" dirty="0"/>
              </a:p>
            </p:txBody>
          </p:sp>
        </mc:Choice>
        <mc:Fallback xmlns="">
          <p:sp>
            <p:nvSpPr>
              <p:cNvPr id="17" name="Rectangle 16"/>
              <p:cNvSpPr>
                <a:spLocks noRot="1" noChangeAspect="1" noMove="1" noResize="1" noEditPoints="1" noAdjustHandles="1" noChangeArrowheads="1" noChangeShapeType="1" noTextEdit="1"/>
              </p:cNvSpPr>
              <p:nvPr/>
            </p:nvSpPr>
            <p:spPr>
              <a:xfrm>
                <a:off x="367628" y="4187151"/>
                <a:ext cx="5506121" cy="461665"/>
              </a:xfrm>
              <a:prstGeom prst="rect">
                <a:avLst/>
              </a:prstGeom>
              <a:blipFill rotWithShape="0">
                <a:blip r:embed="rId8"/>
                <a:stretch>
                  <a:fillRect l="-1659"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6887756" y="1612352"/>
                <a:ext cx="3721770" cy="624273"/>
              </a:xfrm>
              <a:prstGeom prst="rect">
                <a:avLst/>
              </a:prstGeom>
            </p:spPr>
            <p:txBody>
              <a:bodyPr wrap="square">
                <a:spAutoFit/>
              </a:bodyPr>
              <a:lstStyle/>
              <a:p>
                <a:r>
                  <a:rPr lang="en-GB" sz="2400" dirty="0"/>
                  <a:t>b</a:t>
                </a:r>
                <a:r>
                  <a:rPr lang="en-GB" sz="2400" b="0" dirty="0"/>
                  <a:t>) </a:t>
                </a:r>
                <a14:m>
                  <m:oMath xmlns:m="http://schemas.openxmlformats.org/officeDocument/2006/math">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𝑑𝑦</m:t>
                        </m:r>
                      </m:num>
                      <m:den>
                        <m:r>
                          <a:rPr lang="en-AU" sz="2400" b="0" i="1" smtClean="0">
                            <a:latin typeface="Cambria Math" panose="02040503050406030204" pitchFamily="18" charset="0"/>
                          </a:rPr>
                          <m:t>𝑑𝑥</m:t>
                        </m:r>
                      </m:den>
                    </m:f>
                    <m:r>
                      <a:rPr lang="en-AU" sz="2400" b="0" i="1" smtClean="0">
                        <a:latin typeface="Cambria Math" panose="02040503050406030204" pitchFamily="18" charset="0"/>
                      </a:rPr>
                      <m:t>=3</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−8</m:t>
                    </m:r>
                    <m:r>
                      <a:rPr lang="en-AU" sz="2400" b="0" i="1" smtClean="0">
                        <a:latin typeface="Cambria Math" panose="02040503050406030204" pitchFamily="18" charset="0"/>
                      </a:rPr>
                      <m:t>𝑥</m:t>
                    </m:r>
                    <m:r>
                      <a:rPr lang="en-AU" sz="2400" b="0" i="1" smtClean="0">
                        <a:latin typeface="Cambria Math" panose="02040503050406030204" pitchFamily="18" charset="0"/>
                      </a:rPr>
                      <m:t>−3</m:t>
                    </m:r>
                  </m:oMath>
                </a14:m>
                <a:endParaRPr lang="en-AU" sz="2400" dirty="0"/>
              </a:p>
            </p:txBody>
          </p:sp>
        </mc:Choice>
        <mc:Fallback>
          <p:sp>
            <p:nvSpPr>
              <p:cNvPr id="18" name="Rectangle 17"/>
              <p:cNvSpPr>
                <a:spLocks noRot="1" noChangeAspect="1" noMove="1" noResize="1" noEditPoints="1" noAdjustHandles="1" noChangeArrowheads="1" noChangeShapeType="1" noTextEdit="1"/>
              </p:cNvSpPr>
              <p:nvPr/>
            </p:nvSpPr>
            <p:spPr>
              <a:xfrm>
                <a:off x="6887756" y="1612352"/>
                <a:ext cx="3721770" cy="624273"/>
              </a:xfrm>
              <a:prstGeom prst="rect">
                <a:avLst/>
              </a:prstGeom>
              <a:blipFill>
                <a:blip r:embed="rId9"/>
                <a:stretch>
                  <a:fillRect l="-2623" b="-873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7199241" y="2288907"/>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3</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−8</m:t>
                      </m:r>
                      <m:r>
                        <a:rPr lang="en-AU" sz="2400" b="0" i="1" smtClean="0">
                          <a:latin typeface="Cambria Math" panose="02040503050406030204" pitchFamily="18" charset="0"/>
                        </a:rPr>
                        <m:t>𝑥</m:t>
                      </m:r>
                      <m:r>
                        <a:rPr lang="en-AU" sz="2400" b="0" i="1" smtClean="0">
                          <a:latin typeface="Cambria Math" panose="02040503050406030204" pitchFamily="18" charset="0"/>
                        </a:rPr>
                        <m:t>−3=0</m:t>
                      </m:r>
                    </m:oMath>
                  </m:oMathPara>
                </a14:m>
                <a:endParaRPr lang="en-AU" sz="2400" dirty="0"/>
              </a:p>
            </p:txBody>
          </p:sp>
        </mc:Choice>
        <mc:Fallback>
          <p:sp>
            <p:nvSpPr>
              <p:cNvPr id="19" name="Rectangle 18"/>
              <p:cNvSpPr>
                <a:spLocks noRot="1" noChangeAspect="1" noMove="1" noResize="1" noEditPoints="1" noAdjustHandles="1" noChangeArrowheads="1" noChangeShapeType="1" noTextEdit="1"/>
              </p:cNvSpPr>
              <p:nvPr/>
            </p:nvSpPr>
            <p:spPr>
              <a:xfrm>
                <a:off x="7199241" y="2288907"/>
                <a:ext cx="3721770" cy="461665"/>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7202771" y="2769072"/>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AU" sz="2400" b="0" i="1" smtClean="0">
                              <a:latin typeface="Cambria Math" panose="02040503050406030204" pitchFamily="18" charset="0"/>
                            </a:rPr>
                          </m:ctrlPr>
                        </m:dPr>
                        <m:e>
                          <m:r>
                            <a:rPr lang="en-AU" sz="2400" b="0" i="1" smtClean="0">
                              <a:latin typeface="Cambria Math" panose="02040503050406030204" pitchFamily="18" charset="0"/>
                            </a:rPr>
                            <m:t>3</m:t>
                          </m:r>
                          <m:r>
                            <a:rPr lang="en-AU" sz="2400" b="0" i="1" smtClean="0">
                              <a:latin typeface="Cambria Math" panose="02040503050406030204" pitchFamily="18" charset="0"/>
                            </a:rPr>
                            <m:t>𝑥</m:t>
                          </m:r>
                          <m:r>
                            <a:rPr lang="en-AU" sz="2400" b="0" i="1" smtClean="0">
                              <a:latin typeface="Cambria Math" panose="02040503050406030204" pitchFamily="18" charset="0"/>
                            </a:rPr>
                            <m:t>+1</m:t>
                          </m:r>
                        </m:e>
                      </m:d>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r>
                            <a:rPr lang="en-AU" sz="2400" b="0" i="1" smtClean="0">
                              <a:latin typeface="Cambria Math" panose="02040503050406030204" pitchFamily="18" charset="0"/>
                            </a:rPr>
                            <m:t>−3</m:t>
                          </m:r>
                        </m:e>
                      </m:d>
                      <m:r>
                        <a:rPr lang="en-AU" sz="2400" b="0" i="1" smtClean="0">
                          <a:latin typeface="Cambria Math" panose="02040503050406030204" pitchFamily="18" charset="0"/>
                        </a:rPr>
                        <m:t>=0</m:t>
                      </m:r>
                    </m:oMath>
                  </m:oMathPara>
                </a14:m>
                <a:endParaRPr lang="en-AU" sz="2400" dirty="0"/>
              </a:p>
            </p:txBody>
          </p:sp>
        </mc:Choice>
        <mc:Fallback>
          <p:sp>
            <p:nvSpPr>
              <p:cNvPr id="21" name="Rectangle 20"/>
              <p:cNvSpPr>
                <a:spLocks noRot="1" noChangeAspect="1" noMove="1" noResize="1" noEditPoints="1" noAdjustHandles="1" noChangeArrowheads="1" noChangeShapeType="1" noTextEdit="1"/>
              </p:cNvSpPr>
              <p:nvPr/>
            </p:nvSpPr>
            <p:spPr>
              <a:xfrm>
                <a:off x="7202771" y="2769072"/>
                <a:ext cx="3721770" cy="461665"/>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6255933" y="4337628"/>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𝑥</m:t>
                      </m:r>
                      <m:r>
                        <a:rPr lang="en-AU" sz="2400" b="0" i="1" smtClean="0">
                          <a:latin typeface="Cambria Math" panose="02040503050406030204" pitchFamily="18" charset="0"/>
                        </a:rPr>
                        <m:t>=3</m:t>
                      </m:r>
                    </m:oMath>
                  </m:oMathPara>
                </a14:m>
                <a:endParaRPr lang="en-AU" sz="2400" dirty="0"/>
              </a:p>
            </p:txBody>
          </p:sp>
        </mc:Choice>
        <mc:Fallback>
          <p:sp>
            <p:nvSpPr>
              <p:cNvPr id="22" name="Rectangle 21"/>
              <p:cNvSpPr>
                <a:spLocks noRot="1" noChangeAspect="1" noMove="1" noResize="1" noEditPoints="1" noAdjustHandles="1" noChangeArrowheads="1" noChangeShapeType="1" noTextEdit="1"/>
              </p:cNvSpPr>
              <p:nvPr/>
            </p:nvSpPr>
            <p:spPr>
              <a:xfrm>
                <a:off x="6255933" y="4337628"/>
                <a:ext cx="3721770" cy="461665"/>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8835037" y="4337627"/>
                <a:ext cx="15427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𝑦</m:t>
                      </m:r>
                      <m:r>
                        <a:rPr lang="en-AU" sz="2400" b="0" i="1" smtClean="0">
                          <a:latin typeface="Cambria Math" panose="02040503050406030204" pitchFamily="18" charset="0"/>
                        </a:rPr>
                        <m:t>=2</m:t>
                      </m:r>
                    </m:oMath>
                  </m:oMathPara>
                </a14:m>
                <a:endParaRPr lang="en-AU" sz="2400" dirty="0"/>
              </a:p>
            </p:txBody>
          </p:sp>
        </mc:Choice>
        <mc:Fallback>
          <p:sp>
            <p:nvSpPr>
              <p:cNvPr id="23" name="Rectangle 22"/>
              <p:cNvSpPr>
                <a:spLocks noRot="1" noChangeAspect="1" noMove="1" noResize="1" noEditPoints="1" noAdjustHandles="1" noChangeArrowheads="1" noChangeShapeType="1" noTextEdit="1"/>
              </p:cNvSpPr>
              <p:nvPr/>
            </p:nvSpPr>
            <p:spPr>
              <a:xfrm>
                <a:off x="8835037" y="4337627"/>
                <a:ext cx="1542716" cy="461665"/>
              </a:xfrm>
              <a:prstGeom prst="rect">
                <a:avLst/>
              </a:prstGeom>
              <a:blipFill>
                <a:blip r:embed="rId13"/>
                <a:stretch>
                  <a:fillRect b="-1066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4" name="Rectangle 23"/>
              <p:cNvSpPr/>
              <p:nvPr/>
            </p:nvSpPr>
            <p:spPr>
              <a:xfrm>
                <a:off x="532727" y="4705945"/>
                <a:ext cx="3721770" cy="624273"/>
              </a:xfrm>
              <a:prstGeom prst="rect">
                <a:avLst/>
              </a:prstGeom>
            </p:spPr>
            <p:txBody>
              <a:bodyPr wrap="square">
                <a:spAutoFit/>
              </a:bodyPr>
              <a:lstStyle/>
              <a:p>
                <a:r>
                  <a:rPr lang="en-GB" sz="2400" dirty="0"/>
                  <a:t>c</a:t>
                </a:r>
                <a:r>
                  <a:rPr lang="en-GB" sz="2400" b="0" dirty="0"/>
                  <a:t>) </a:t>
                </a:r>
                <a14:m>
                  <m:oMath xmlns:m="http://schemas.openxmlformats.org/officeDocument/2006/math">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𝑑𝑧</m:t>
                        </m:r>
                      </m:num>
                      <m:den>
                        <m:r>
                          <a:rPr lang="en-AU" sz="2400" b="0" i="1" smtClean="0">
                            <a:latin typeface="Cambria Math" panose="02040503050406030204" pitchFamily="18" charset="0"/>
                          </a:rPr>
                          <m:t>𝑑𝑥</m:t>
                        </m:r>
                      </m:den>
                    </m:f>
                    <m:r>
                      <a:rPr lang="en-AU" sz="2400" b="0" i="1" smtClean="0">
                        <a:latin typeface="Cambria Math" panose="02040503050406030204" pitchFamily="18" charset="0"/>
                      </a:rPr>
                      <m:t>=4</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3</m:t>
                        </m:r>
                      </m:sup>
                    </m:sSup>
                    <m:r>
                      <a:rPr lang="en-AU" sz="2400" b="0" i="1" smtClean="0">
                        <a:latin typeface="Cambria Math" panose="02040503050406030204" pitchFamily="18" charset="0"/>
                      </a:rPr>
                      <m:t>−32</m:t>
                    </m:r>
                  </m:oMath>
                </a14:m>
                <a:endParaRPr lang="en-AU" sz="2400" dirty="0"/>
              </a:p>
            </p:txBody>
          </p:sp>
        </mc:Choice>
        <mc:Fallback>
          <p:sp>
            <p:nvSpPr>
              <p:cNvPr id="24" name="Rectangle 23"/>
              <p:cNvSpPr>
                <a:spLocks noRot="1" noChangeAspect="1" noMove="1" noResize="1" noEditPoints="1" noAdjustHandles="1" noChangeArrowheads="1" noChangeShapeType="1" noTextEdit="1"/>
              </p:cNvSpPr>
              <p:nvPr/>
            </p:nvSpPr>
            <p:spPr>
              <a:xfrm>
                <a:off x="532727" y="4705945"/>
                <a:ext cx="3721770" cy="624273"/>
              </a:xfrm>
              <a:prstGeom prst="rect">
                <a:avLst/>
              </a:prstGeom>
              <a:blipFill>
                <a:blip r:embed="rId14"/>
                <a:stretch>
                  <a:fillRect l="-2455" b="-9804"/>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5" name="Rectangle 24"/>
              <p:cNvSpPr/>
              <p:nvPr/>
            </p:nvSpPr>
            <p:spPr>
              <a:xfrm>
                <a:off x="37427" y="5477238"/>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0=4</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3</m:t>
                          </m:r>
                        </m:sup>
                      </m:sSup>
                      <m:r>
                        <a:rPr lang="en-AU" sz="2400" b="0" i="1" smtClean="0">
                          <a:latin typeface="Cambria Math" panose="02040503050406030204" pitchFamily="18" charset="0"/>
                        </a:rPr>
                        <m:t>−32</m:t>
                      </m:r>
                    </m:oMath>
                  </m:oMathPara>
                </a14:m>
                <a:endParaRPr lang="en-AU" sz="2400" dirty="0"/>
              </a:p>
            </p:txBody>
          </p:sp>
        </mc:Choice>
        <mc:Fallback>
          <p:sp>
            <p:nvSpPr>
              <p:cNvPr id="25" name="Rectangle 24"/>
              <p:cNvSpPr>
                <a:spLocks noRot="1" noChangeAspect="1" noMove="1" noResize="1" noEditPoints="1" noAdjustHandles="1" noChangeArrowheads="1" noChangeShapeType="1" noTextEdit="1"/>
              </p:cNvSpPr>
              <p:nvPr/>
            </p:nvSpPr>
            <p:spPr>
              <a:xfrm>
                <a:off x="37427" y="5477238"/>
                <a:ext cx="3721770" cy="461665"/>
              </a:xfrm>
              <a:prstGeom prst="rect">
                <a:avLst/>
              </a:prstGeom>
              <a:blipFill>
                <a:blip r:embed="rId1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77733" y="5930440"/>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𝑥</m:t>
                      </m:r>
                      <m:r>
                        <a:rPr lang="en-AU" sz="2400" b="0" i="1" smtClean="0">
                          <a:latin typeface="Cambria Math" panose="02040503050406030204" pitchFamily="18" charset="0"/>
                        </a:rPr>
                        <m:t>=2</m:t>
                      </m:r>
                    </m:oMath>
                  </m:oMathPara>
                </a14:m>
                <a:endParaRPr lang="en-AU" sz="2400" dirty="0"/>
              </a:p>
            </p:txBody>
          </p:sp>
        </mc:Choice>
        <mc:Fallback>
          <p:sp>
            <p:nvSpPr>
              <p:cNvPr id="28" name="Rectangle 27"/>
              <p:cNvSpPr>
                <a:spLocks noRot="1" noChangeAspect="1" noMove="1" noResize="1" noEditPoints="1" noAdjustHandles="1" noChangeArrowheads="1" noChangeShapeType="1" noTextEdit="1"/>
              </p:cNvSpPr>
              <p:nvPr/>
            </p:nvSpPr>
            <p:spPr>
              <a:xfrm>
                <a:off x="77733" y="5930440"/>
                <a:ext cx="3721770" cy="461665"/>
              </a:xfrm>
              <a:prstGeom prst="rect">
                <a:avLst/>
              </a:prstGeom>
              <a:blipFill>
                <a:blip r:embed="rId16"/>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77733" y="6350421"/>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𝑧</m:t>
                      </m:r>
                      <m:r>
                        <a:rPr lang="en-AU" sz="2400" b="0" i="1" smtClean="0">
                          <a:latin typeface="Cambria Math" panose="02040503050406030204" pitchFamily="18" charset="0"/>
                        </a:rPr>
                        <m:t>=2</m:t>
                      </m:r>
                    </m:oMath>
                  </m:oMathPara>
                </a14:m>
                <a:endParaRPr lang="en-AU" sz="2400" dirty="0"/>
              </a:p>
            </p:txBody>
          </p:sp>
        </mc:Choice>
        <mc:Fallback>
          <p:sp>
            <p:nvSpPr>
              <p:cNvPr id="29" name="Rectangle 28"/>
              <p:cNvSpPr>
                <a:spLocks noRot="1" noChangeAspect="1" noMove="1" noResize="1" noEditPoints="1" noAdjustHandles="1" noChangeArrowheads="1" noChangeShapeType="1" noTextEdit="1"/>
              </p:cNvSpPr>
              <p:nvPr/>
            </p:nvSpPr>
            <p:spPr>
              <a:xfrm>
                <a:off x="77733" y="6350421"/>
                <a:ext cx="3721770" cy="461665"/>
              </a:xfrm>
              <a:prstGeom prst="rect">
                <a:avLst/>
              </a:prstGeom>
              <a:blipFill>
                <a:blip r:embed="rId1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6407005" y="4714749"/>
                <a:ext cx="5506121" cy="461665"/>
              </a:xfrm>
              <a:prstGeom prst="rect">
                <a:avLst/>
              </a:prstGeom>
            </p:spPr>
            <p:txBody>
              <a:bodyPr wrap="square">
                <a:spAutoFit/>
              </a:bodyPr>
              <a:lstStyle/>
              <a:p>
                <a:r>
                  <a:rPr lang="en-AU" sz="2400" b="0" dirty="0"/>
                  <a:t>Coordinates of stationary point: </a:t>
                </a:r>
                <a14:m>
                  <m:oMath xmlns:m="http://schemas.openxmlformats.org/officeDocument/2006/math">
                    <m:r>
                      <a:rPr lang="en-AU" sz="2400" b="0" i="1" smtClean="0">
                        <a:latin typeface="Cambria Math" panose="02040503050406030204" pitchFamily="18" charset="0"/>
                      </a:rPr>
                      <m:t>(3, 2)</m:t>
                    </m:r>
                  </m:oMath>
                </a14:m>
                <a:endParaRPr lang="en-AU" sz="2400" dirty="0"/>
              </a:p>
            </p:txBody>
          </p:sp>
        </mc:Choice>
        <mc:Fallback>
          <p:sp>
            <p:nvSpPr>
              <p:cNvPr id="31" name="Rectangle 30"/>
              <p:cNvSpPr>
                <a:spLocks noRot="1" noChangeAspect="1" noMove="1" noResize="1" noEditPoints="1" noAdjustHandles="1" noChangeArrowheads="1" noChangeShapeType="1" noTextEdit="1"/>
              </p:cNvSpPr>
              <p:nvPr/>
            </p:nvSpPr>
            <p:spPr>
              <a:xfrm>
                <a:off x="6407005" y="4714749"/>
                <a:ext cx="5506121" cy="461665"/>
              </a:xfrm>
              <a:prstGeom prst="rect">
                <a:avLst/>
              </a:prstGeom>
              <a:blipFill>
                <a:blip r:embed="rId18"/>
                <a:stretch>
                  <a:fillRect l="-1661"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a:off x="2610697" y="6304570"/>
                <a:ext cx="5506121" cy="461665"/>
              </a:xfrm>
              <a:prstGeom prst="rect">
                <a:avLst/>
              </a:prstGeom>
            </p:spPr>
            <p:txBody>
              <a:bodyPr wrap="square">
                <a:spAutoFit/>
              </a:bodyPr>
              <a:lstStyle/>
              <a:p>
                <a:r>
                  <a:rPr lang="en-AU" sz="2400" b="0" dirty="0"/>
                  <a:t>Coordinates of stationary point: </a:t>
                </a:r>
                <a14:m>
                  <m:oMath xmlns:m="http://schemas.openxmlformats.org/officeDocument/2006/math">
                    <m:r>
                      <a:rPr lang="en-AU" sz="2400" b="0" i="1" smtClean="0">
                        <a:latin typeface="Cambria Math" panose="02040503050406030204" pitchFamily="18" charset="0"/>
                      </a:rPr>
                      <m:t>(2, 2)</m:t>
                    </m:r>
                  </m:oMath>
                </a14:m>
                <a:endParaRPr lang="en-AU" sz="2400" dirty="0"/>
              </a:p>
            </p:txBody>
          </p:sp>
        </mc:Choice>
        <mc:Fallback>
          <p:sp>
            <p:nvSpPr>
              <p:cNvPr id="32" name="Rectangle 31"/>
              <p:cNvSpPr>
                <a:spLocks noRot="1" noChangeAspect="1" noMove="1" noResize="1" noEditPoints="1" noAdjustHandles="1" noChangeArrowheads="1" noChangeShapeType="1" noTextEdit="1"/>
              </p:cNvSpPr>
              <p:nvPr/>
            </p:nvSpPr>
            <p:spPr>
              <a:xfrm>
                <a:off x="2610697" y="6304570"/>
                <a:ext cx="5506121" cy="461665"/>
              </a:xfrm>
              <a:prstGeom prst="rect">
                <a:avLst/>
              </a:prstGeom>
              <a:blipFill>
                <a:blip r:embed="rId19"/>
                <a:stretch>
                  <a:fillRect l="-1661"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4D98C0B4-4AAF-F534-EB7E-208255B50F1B}"/>
                  </a:ext>
                </a:extLst>
              </p:cNvPr>
              <p:cNvSpPr/>
              <p:nvPr/>
            </p:nvSpPr>
            <p:spPr>
              <a:xfrm>
                <a:off x="7506880" y="3237661"/>
                <a:ext cx="3721770" cy="615746"/>
              </a:xfrm>
              <a:prstGeom prst="rect">
                <a:avLst/>
              </a:prstGeom>
            </p:spPr>
            <p:txBody>
              <a:bodyPr wrap="square">
                <a:spAutoFit/>
              </a:bodyPr>
              <a:lstStyle/>
              <a:p>
                <a:pPr/>
                <a14:m>
                  <m:oMath xmlns:m="http://schemas.openxmlformats.org/officeDocument/2006/math">
                    <m:r>
                      <a:rPr lang="en-AU" sz="2400" b="0" i="1" smtClean="0">
                        <a:latin typeface="Cambria Math" panose="02040503050406030204" pitchFamily="18" charset="0"/>
                      </a:rPr>
                      <m:t>𝑥</m:t>
                    </m:r>
                    <m:r>
                      <a:rPr lang="en-AU"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=3</m:t>
                    </m:r>
                  </m:oMath>
                </a14:m>
                <a:r>
                  <a:rPr lang="en-AU" sz="2400" dirty="0"/>
                  <a:t> </a:t>
                </a:r>
              </a:p>
            </p:txBody>
          </p:sp>
        </mc:Choice>
        <mc:Fallback>
          <p:sp>
            <p:nvSpPr>
              <p:cNvPr id="3" name="Rectangle 2">
                <a:extLst>
                  <a:ext uri="{FF2B5EF4-FFF2-40B4-BE49-F238E27FC236}">
                    <a16:creationId xmlns:a16="http://schemas.microsoft.com/office/drawing/2014/main" id="{4D98C0B4-4AAF-F534-EB7E-208255B50F1B}"/>
                  </a:ext>
                </a:extLst>
              </p:cNvPr>
              <p:cNvSpPr>
                <a:spLocks noRot="1" noChangeAspect="1" noMove="1" noResize="1" noEditPoints="1" noAdjustHandles="1" noChangeArrowheads="1" noChangeShapeType="1" noTextEdit="1"/>
              </p:cNvSpPr>
              <p:nvPr/>
            </p:nvSpPr>
            <p:spPr>
              <a:xfrm>
                <a:off x="7506880" y="3237661"/>
                <a:ext cx="3721770" cy="615746"/>
              </a:xfrm>
              <a:prstGeom prst="rect">
                <a:avLst/>
              </a:prstGeom>
              <a:blipFill>
                <a:blip r:embed="rId20"/>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C8E4A496-B4F0-D9D3-BE59-AFE4E3984C48}"/>
                  </a:ext>
                </a:extLst>
              </p:cNvPr>
              <p:cNvSpPr/>
              <p:nvPr/>
            </p:nvSpPr>
            <p:spPr>
              <a:xfrm>
                <a:off x="6122252" y="3881170"/>
                <a:ext cx="6616579" cy="461665"/>
              </a:xfrm>
              <a:prstGeom prst="rect">
                <a:avLst/>
              </a:prstGeom>
            </p:spPr>
            <p:txBody>
              <a:bodyPr wrap="square">
                <a:spAutoFit/>
              </a:bodyPr>
              <a:lstStyle/>
              <a:p>
                <a:r>
                  <a:rPr lang="en-AU" sz="2400" b="0" dirty="0"/>
                  <a:t>But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&gt;0, ∴</m:t>
                    </m:r>
                  </m:oMath>
                </a14:m>
                <a:r>
                  <a:rPr lang="en-AU" sz="2400" dirty="0"/>
                  <a:t> only acceptable solution is </a:t>
                </a:r>
                <a14:m>
                  <m:oMath xmlns:m="http://schemas.openxmlformats.org/officeDocument/2006/math">
                    <m:r>
                      <a:rPr lang="en-US" sz="2400" i="1">
                        <a:latin typeface="Cambria Math" panose="02040503050406030204" pitchFamily="18" charset="0"/>
                      </a:rPr>
                      <m:t>𝑥</m:t>
                    </m:r>
                    <m:r>
                      <a:rPr lang="en-US" sz="2400" b="0" i="1" smtClean="0">
                        <a:latin typeface="Cambria Math" panose="02040503050406030204" pitchFamily="18" charset="0"/>
                      </a:rPr>
                      <m:t>=3</m:t>
                    </m:r>
                  </m:oMath>
                </a14:m>
                <a:r>
                  <a:rPr lang="en-AU" sz="2400" dirty="0"/>
                  <a:t> </a:t>
                </a:r>
              </a:p>
            </p:txBody>
          </p:sp>
        </mc:Choice>
        <mc:Fallback>
          <p:sp>
            <p:nvSpPr>
              <p:cNvPr id="5" name="Rectangle 4">
                <a:extLst>
                  <a:ext uri="{FF2B5EF4-FFF2-40B4-BE49-F238E27FC236}">
                    <a16:creationId xmlns:a16="http://schemas.microsoft.com/office/drawing/2014/main" id="{C8E4A496-B4F0-D9D3-BE59-AFE4E3984C48}"/>
                  </a:ext>
                </a:extLst>
              </p:cNvPr>
              <p:cNvSpPr>
                <a:spLocks noRot="1" noChangeAspect="1" noMove="1" noResize="1" noEditPoints="1" noAdjustHandles="1" noChangeArrowheads="1" noChangeShapeType="1" noTextEdit="1"/>
              </p:cNvSpPr>
              <p:nvPr/>
            </p:nvSpPr>
            <p:spPr>
              <a:xfrm>
                <a:off x="6122252" y="3881170"/>
                <a:ext cx="6616579" cy="461665"/>
              </a:xfrm>
              <a:prstGeom prst="rect">
                <a:avLst/>
              </a:prstGeom>
              <a:blipFill>
                <a:blip r:embed="rId21"/>
                <a:stretch>
                  <a:fillRect l="-1381" t="-10667" b="-30667"/>
                </a:stretch>
              </a:blipFill>
            </p:spPr>
            <p:txBody>
              <a:bodyPr/>
              <a:lstStyle/>
              <a:p>
                <a:r>
                  <a:rPr lang="en-AU">
                    <a:noFill/>
                  </a:rPr>
                  <a:t> </a:t>
                </a:r>
              </a:p>
            </p:txBody>
          </p:sp>
        </mc:Fallback>
      </mc:AlternateContent>
    </p:spTree>
    <p:extLst>
      <p:ext uri="{BB962C8B-B14F-4D97-AF65-F5344CB8AC3E}">
        <p14:creationId xmlns:p14="http://schemas.microsoft.com/office/powerpoint/2010/main" val="46753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6" grpId="0"/>
      <p:bldP spid="17" grpId="0"/>
      <p:bldP spid="18" grpId="0"/>
      <p:bldP spid="19" grpId="0"/>
      <p:bldP spid="21" grpId="0"/>
      <p:bldP spid="22" grpId="0"/>
      <p:bldP spid="23" grpId="0"/>
      <p:bldP spid="24" grpId="0"/>
      <p:bldP spid="25" grpId="0"/>
      <p:bldP spid="28" grpId="0"/>
      <p:bldP spid="29" grpId="0"/>
      <p:bldP spid="31" grpId="0"/>
      <p:bldP spid="32"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4B07689-760D-4D71-9448-AFF1CCEB30E0}"/>
              </a:ext>
            </a:extLst>
          </p:cNvPr>
          <p:cNvSpPr txBox="1"/>
          <p:nvPr/>
        </p:nvSpPr>
        <p:spPr>
          <a:xfrm>
            <a:off x="9430542" y="0"/>
            <a:ext cx="3043350"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 </a:t>
            </a:r>
          </a:p>
        </p:txBody>
      </p:sp>
      <mc:AlternateContent xmlns:mc="http://schemas.openxmlformats.org/markup-compatibility/2006" xmlns:a14="http://schemas.microsoft.com/office/drawing/2010/main">
        <mc:Choice Requires="a14">
          <p:sp>
            <p:nvSpPr>
              <p:cNvPr id="9" name="Rectangle 8"/>
              <p:cNvSpPr/>
              <p:nvPr/>
            </p:nvSpPr>
            <p:spPr>
              <a:xfrm>
                <a:off x="806342" y="3932744"/>
                <a:ext cx="3721770" cy="7936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𝑑𝑦</m:t>
                          </m:r>
                        </m:num>
                        <m:den>
                          <m:r>
                            <a:rPr lang="en-AU" sz="2400" b="0" i="1" smtClean="0">
                              <a:latin typeface="Cambria Math" panose="02040503050406030204" pitchFamily="18" charset="0"/>
                            </a:rPr>
                            <m:t>𝑑𝑥</m:t>
                          </m:r>
                        </m:den>
                      </m:f>
                      <m:r>
                        <a:rPr lang="en-AU" sz="2400" b="0" i="1" smtClean="0">
                          <a:latin typeface="Cambria Math" panose="02040503050406030204" pitchFamily="18" charset="0"/>
                        </a:rPr>
                        <m:t>=2</m:t>
                      </m:r>
                      <m:r>
                        <a:rPr lang="en-AU" sz="2400" b="0" i="1" smtClean="0">
                          <a:latin typeface="Cambria Math" panose="02040503050406030204" pitchFamily="18" charset="0"/>
                        </a:rPr>
                        <m:t>𝑎𝑥</m:t>
                      </m:r>
                      <m:r>
                        <a:rPr lang="en-AU" sz="2400" b="0" i="1" smtClean="0">
                          <a:latin typeface="Cambria Math" panose="02040503050406030204" pitchFamily="18" charset="0"/>
                        </a:rPr>
                        <m:t>+</m:t>
                      </m:r>
                      <m:r>
                        <a:rPr lang="en-AU" sz="2400" b="0" i="1" smtClean="0">
                          <a:latin typeface="Cambria Math" panose="02040503050406030204" pitchFamily="18" charset="0"/>
                        </a:rPr>
                        <m:t>𝑏</m:t>
                      </m:r>
                    </m:oMath>
                  </m:oMathPara>
                </a14:m>
                <a:endParaRPr lang="en-AU" sz="2400" dirty="0"/>
              </a:p>
            </p:txBody>
          </p:sp>
        </mc:Choice>
        <mc:Fallback xmlns="">
          <p:sp>
            <p:nvSpPr>
              <p:cNvPr id="9" name="Rectangle 8"/>
              <p:cNvSpPr>
                <a:spLocks noRot="1" noChangeAspect="1" noMove="1" noResize="1" noEditPoints="1" noAdjustHandles="1" noChangeArrowheads="1" noChangeShapeType="1" noTextEdit="1"/>
              </p:cNvSpPr>
              <p:nvPr/>
            </p:nvSpPr>
            <p:spPr>
              <a:xfrm>
                <a:off x="806342" y="3932744"/>
                <a:ext cx="3721770" cy="793615"/>
              </a:xfrm>
              <a:prstGeom prst="rect">
                <a:avLst/>
              </a:prstGeom>
              <a:blipFill rotWithShape="0">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933342" y="4802856"/>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2</m:t>
                      </m:r>
                      <m:r>
                        <a:rPr lang="en-AU" sz="2400" b="0" i="1" smtClean="0">
                          <a:latin typeface="Cambria Math" panose="02040503050406030204" pitchFamily="18" charset="0"/>
                        </a:rPr>
                        <m:t>𝑎𝑥</m:t>
                      </m:r>
                      <m:r>
                        <a:rPr lang="en-AU" sz="2400" b="0" i="1" smtClean="0">
                          <a:latin typeface="Cambria Math" panose="02040503050406030204" pitchFamily="18" charset="0"/>
                        </a:rPr>
                        <m:t>+</m:t>
                      </m:r>
                      <m:r>
                        <a:rPr lang="en-AU" sz="2400" b="0" i="1" smtClean="0">
                          <a:latin typeface="Cambria Math" panose="02040503050406030204" pitchFamily="18" charset="0"/>
                        </a:rPr>
                        <m:t>𝑏</m:t>
                      </m:r>
                      <m:r>
                        <a:rPr lang="en-AU" sz="2400" b="0" i="1" smtClean="0">
                          <a:latin typeface="Cambria Math" panose="02040503050406030204" pitchFamily="18" charset="0"/>
                        </a:rPr>
                        <m:t>=0</m:t>
                      </m:r>
                    </m:oMath>
                  </m:oMathPara>
                </a14:m>
                <a:endParaRPr lang="en-AU" sz="2400" dirty="0"/>
              </a:p>
            </p:txBody>
          </p:sp>
        </mc:Choice>
        <mc:Fallback xmlns="">
          <p:sp>
            <p:nvSpPr>
              <p:cNvPr id="11" name="Rectangle 10"/>
              <p:cNvSpPr>
                <a:spLocks noRot="1" noChangeAspect="1" noMove="1" noResize="1" noEditPoints="1" noAdjustHandles="1" noChangeArrowheads="1" noChangeShapeType="1" noTextEdit="1"/>
              </p:cNvSpPr>
              <p:nvPr/>
            </p:nvSpPr>
            <p:spPr>
              <a:xfrm>
                <a:off x="933342" y="4802856"/>
                <a:ext cx="3721770" cy="461665"/>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06342" y="5460825"/>
                <a:ext cx="6350108" cy="461665"/>
              </a:xfrm>
              <a:prstGeom prst="rect">
                <a:avLst/>
              </a:prstGeom>
            </p:spPr>
            <p:txBody>
              <a:bodyPr wrap="square">
                <a:spAutoFit/>
              </a:bodyPr>
              <a:lstStyle/>
              <a:p>
                <a:r>
                  <a:rPr lang="en-AU" sz="2400" b="0" dirty="0"/>
                  <a:t>Subst </a:t>
                </a:r>
                <a14:m>
                  <m:oMath xmlns:m="http://schemas.openxmlformats.org/officeDocument/2006/math">
                    <m:r>
                      <a:rPr lang="en-AU" sz="2400" b="0" i="1" smtClean="0">
                        <a:latin typeface="Cambria Math" panose="02040503050406030204" pitchFamily="18" charset="0"/>
                      </a:rPr>
                      <m:t>𝑥</m:t>
                    </m:r>
                    <m:r>
                      <a:rPr lang="en-AU" sz="2400" b="0" i="1" smtClean="0">
                        <a:latin typeface="Cambria Math" panose="02040503050406030204" pitchFamily="18" charset="0"/>
                      </a:rPr>
                      <m:t>=2</m:t>
                    </m:r>
                    <m:r>
                      <a:rPr lang="en-AU" sz="2400" b="0" i="0" smtClean="0">
                        <a:latin typeface="Cambria Math" panose="02040503050406030204" pitchFamily="18" charset="0"/>
                      </a:rPr>
                      <m:t>,  4</m:t>
                    </m:r>
                    <m:r>
                      <m:rPr>
                        <m:sty m:val="p"/>
                      </m:rPr>
                      <a:rPr lang="en-AU" sz="2400" b="0" i="0" smtClean="0">
                        <a:latin typeface="Cambria Math" panose="02040503050406030204" pitchFamily="18" charset="0"/>
                      </a:rPr>
                      <m:t>a</m:t>
                    </m:r>
                    <m:r>
                      <a:rPr lang="en-AU" sz="2400" b="0" i="0" smtClean="0">
                        <a:latin typeface="Cambria Math" panose="02040503050406030204" pitchFamily="18" charset="0"/>
                      </a:rPr>
                      <m:t>+</m:t>
                    </m:r>
                    <m:r>
                      <m:rPr>
                        <m:sty m:val="p"/>
                      </m:rPr>
                      <a:rPr lang="en-AU" sz="2400" b="0" i="0" smtClean="0">
                        <a:latin typeface="Cambria Math" panose="02040503050406030204" pitchFamily="18" charset="0"/>
                      </a:rPr>
                      <m:t>b</m:t>
                    </m:r>
                    <m:r>
                      <a:rPr lang="en-AU" sz="2400" b="0" i="0" smtClean="0">
                        <a:latin typeface="Cambria Math" panose="02040503050406030204" pitchFamily="18" charset="0"/>
                      </a:rPr>
                      <m:t>=0</m:t>
                    </m:r>
                  </m:oMath>
                </a14:m>
                <a:r>
                  <a:rPr lang="en-AU" sz="2400" dirty="0"/>
                  <a:t>----(2)</a:t>
                </a:r>
              </a:p>
            </p:txBody>
          </p:sp>
        </mc:Choice>
        <mc:Fallback xmlns="">
          <p:sp>
            <p:nvSpPr>
              <p:cNvPr id="13" name="Rectangle 12"/>
              <p:cNvSpPr>
                <a:spLocks noRot="1" noChangeAspect="1" noMove="1" noResize="1" noEditPoints="1" noAdjustHandles="1" noChangeArrowheads="1" noChangeShapeType="1" noTextEdit="1"/>
              </p:cNvSpPr>
              <p:nvPr/>
            </p:nvSpPr>
            <p:spPr>
              <a:xfrm>
                <a:off x="806342" y="5460825"/>
                <a:ext cx="6350108" cy="461665"/>
              </a:xfrm>
              <a:prstGeom prst="rect">
                <a:avLst/>
              </a:prstGeom>
              <a:blipFill rotWithShape="0">
                <a:blip r:embed="rId4"/>
                <a:stretch>
                  <a:fillRect l="-1440"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44392" y="1177729"/>
                <a:ext cx="5702408" cy="461665"/>
              </a:xfrm>
              <a:prstGeom prst="rect">
                <a:avLst/>
              </a:prstGeom>
            </p:spPr>
            <p:txBody>
              <a:bodyPr wrap="square">
                <a:spAutoFit/>
              </a:bodyPr>
              <a:lstStyle/>
              <a:p>
                <a:r>
                  <a:rPr lang="en-AU" sz="2400" b="0" dirty="0"/>
                  <a:t>Substitute (0, -1) into </a:t>
                </a:r>
                <a14:m>
                  <m:oMath xmlns:m="http://schemas.openxmlformats.org/officeDocument/2006/math">
                    <m:r>
                      <a:rPr lang="en-AU" sz="2400" b="0" i="1" smtClean="0">
                        <a:latin typeface="Cambria Math" panose="02040503050406030204" pitchFamily="18" charset="0"/>
                      </a:rPr>
                      <m:t>𝑦</m:t>
                    </m:r>
                  </m:oMath>
                </a14:m>
                <a:r>
                  <a:rPr lang="en-AU" sz="2400" dirty="0"/>
                  <a:t>, </a:t>
                </a:r>
              </a:p>
            </p:txBody>
          </p:sp>
        </mc:Choice>
        <mc:Fallback xmlns="">
          <p:sp>
            <p:nvSpPr>
              <p:cNvPr id="15" name="Rectangle 14"/>
              <p:cNvSpPr>
                <a:spLocks noRot="1" noChangeAspect="1" noMove="1" noResize="1" noEditPoints="1" noAdjustHandles="1" noChangeArrowheads="1" noChangeShapeType="1" noTextEdit="1"/>
              </p:cNvSpPr>
              <p:nvPr/>
            </p:nvSpPr>
            <p:spPr>
              <a:xfrm>
                <a:off x="444392" y="1177729"/>
                <a:ext cx="5702408" cy="461665"/>
              </a:xfrm>
              <a:prstGeom prst="rect">
                <a:avLst/>
              </a:prstGeom>
              <a:blipFill rotWithShape="0">
                <a:blip r:embed="rId5"/>
                <a:stretch>
                  <a:fillRect l="-1711"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060342" y="1714371"/>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𝑐</m:t>
                      </m:r>
                      <m:r>
                        <a:rPr lang="en-AU" sz="2400" b="0" i="1" smtClean="0">
                          <a:latin typeface="Cambria Math" panose="02040503050406030204" pitchFamily="18" charset="0"/>
                        </a:rPr>
                        <m:t>=−1</m:t>
                      </m:r>
                    </m:oMath>
                  </m:oMathPara>
                </a14:m>
                <a:endParaRPr lang="en-AU" sz="2400" dirty="0"/>
              </a:p>
            </p:txBody>
          </p:sp>
        </mc:Choice>
        <mc:Fallback xmlns="">
          <p:sp>
            <p:nvSpPr>
              <p:cNvPr id="16" name="Rectangle 15"/>
              <p:cNvSpPr>
                <a:spLocks noRot="1" noChangeAspect="1" noMove="1" noResize="1" noEditPoints="1" noAdjustHandles="1" noChangeArrowheads="1" noChangeShapeType="1" noTextEdit="1"/>
              </p:cNvSpPr>
              <p:nvPr/>
            </p:nvSpPr>
            <p:spPr>
              <a:xfrm>
                <a:off x="1060342" y="1714371"/>
                <a:ext cx="3721770" cy="461665"/>
              </a:xfrm>
              <a:prstGeom prst="rect">
                <a:avLst/>
              </a:prstGeom>
              <a:blipFill rotWithShape="0">
                <a:blip r:embed="rId6"/>
                <a:stretch>
                  <a:fillRect/>
                </a:stretch>
              </a:blipFill>
            </p:spPr>
            <p:txBody>
              <a:bodyPr/>
              <a:lstStyle/>
              <a:p>
                <a:r>
                  <a:rPr lang="en-AU">
                    <a:noFill/>
                  </a:rPr>
                  <a:t> </a:t>
                </a:r>
              </a:p>
            </p:txBody>
          </p:sp>
        </mc:Fallback>
      </mc:AlternateContent>
      <p:pic>
        <p:nvPicPr>
          <p:cNvPr id="3" name="Picture 2"/>
          <p:cNvPicPr>
            <a:picLocks noChangeAspect="1"/>
          </p:cNvPicPr>
          <p:nvPr/>
        </p:nvPicPr>
        <p:blipFill>
          <a:blip r:embed="rId7"/>
          <a:stretch>
            <a:fillRect/>
          </a:stretch>
        </p:blipFill>
        <p:spPr>
          <a:xfrm>
            <a:off x="-100686" y="3790"/>
            <a:ext cx="9650172" cy="943107"/>
          </a:xfrm>
          <a:prstGeom prst="rect">
            <a:avLst/>
          </a:prstGeom>
        </p:spPr>
      </p:pic>
      <mc:AlternateContent xmlns:mc="http://schemas.openxmlformats.org/markup-compatibility/2006" xmlns:a14="http://schemas.microsoft.com/office/drawing/2010/main">
        <mc:Choice Requires="a14">
          <p:sp>
            <p:nvSpPr>
              <p:cNvPr id="26" name="Rectangle 25"/>
              <p:cNvSpPr/>
              <p:nvPr/>
            </p:nvSpPr>
            <p:spPr>
              <a:xfrm>
                <a:off x="444392" y="2274948"/>
                <a:ext cx="5702408" cy="461665"/>
              </a:xfrm>
              <a:prstGeom prst="rect">
                <a:avLst/>
              </a:prstGeom>
            </p:spPr>
            <p:txBody>
              <a:bodyPr wrap="square">
                <a:spAutoFit/>
              </a:bodyPr>
              <a:lstStyle/>
              <a:p>
                <a:r>
                  <a:rPr lang="en-AU" sz="2400" b="0" dirty="0"/>
                  <a:t>Substitute (2, -9) into </a:t>
                </a:r>
                <a14:m>
                  <m:oMath xmlns:m="http://schemas.openxmlformats.org/officeDocument/2006/math">
                    <m:r>
                      <a:rPr lang="en-AU" sz="2400" b="0" i="1" smtClean="0">
                        <a:latin typeface="Cambria Math" panose="02040503050406030204" pitchFamily="18" charset="0"/>
                      </a:rPr>
                      <m:t>𝑦</m:t>
                    </m:r>
                  </m:oMath>
                </a14:m>
                <a:r>
                  <a:rPr lang="en-AU" sz="2400" dirty="0"/>
                  <a:t>, </a:t>
                </a:r>
              </a:p>
            </p:txBody>
          </p:sp>
        </mc:Choice>
        <mc:Fallback xmlns="">
          <p:sp>
            <p:nvSpPr>
              <p:cNvPr id="26" name="Rectangle 25"/>
              <p:cNvSpPr>
                <a:spLocks noRot="1" noChangeAspect="1" noMove="1" noResize="1" noEditPoints="1" noAdjustHandles="1" noChangeArrowheads="1" noChangeShapeType="1" noTextEdit="1"/>
              </p:cNvSpPr>
              <p:nvPr/>
            </p:nvSpPr>
            <p:spPr>
              <a:xfrm>
                <a:off x="444392" y="2274948"/>
                <a:ext cx="5702408" cy="461665"/>
              </a:xfrm>
              <a:prstGeom prst="rect">
                <a:avLst/>
              </a:prstGeom>
              <a:blipFill rotWithShape="0">
                <a:blip r:embed="rId8"/>
                <a:stretch>
                  <a:fillRect l="-1711"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060342" y="2811590"/>
                <a:ext cx="37217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−9=4</m:t>
                      </m:r>
                      <m:r>
                        <a:rPr lang="en-AU" sz="2400" b="0" i="1" smtClean="0">
                          <a:latin typeface="Cambria Math" panose="02040503050406030204" pitchFamily="18" charset="0"/>
                        </a:rPr>
                        <m:t>𝑎</m:t>
                      </m:r>
                      <m:r>
                        <a:rPr lang="en-AU" sz="2400" b="0" i="1" smtClean="0">
                          <a:latin typeface="Cambria Math" panose="02040503050406030204" pitchFamily="18" charset="0"/>
                        </a:rPr>
                        <m:t>+2</m:t>
                      </m:r>
                      <m:r>
                        <a:rPr lang="en-AU" sz="2400" b="0" i="1" smtClean="0">
                          <a:latin typeface="Cambria Math" panose="02040503050406030204" pitchFamily="18" charset="0"/>
                        </a:rPr>
                        <m:t>𝑏</m:t>
                      </m:r>
                      <m:r>
                        <a:rPr lang="en-AU" sz="2400" b="0" i="1" smtClean="0">
                          <a:latin typeface="Cambria Math" panose="02040503050406030204" pitchFamily="18" charset="0"/>
                        </a:rPr>
                        <m:t>−1</m:t>
                      </m:r>
                    </m:oMath>
                  </m:oMathPara>
                </a14:m>
                <a:endParaRPr lang="en-AU" sz="2400" dirty="0"/>
              </a:p>
            </p:txBody>
          </p:sp>
        </mc:Choice>
        <mc:Fallback xmlns="">
          <p:sp>
            <p:nvSpPr>
              <p:cNvPr id="30" name="Rectangle 29"/>
              <p:cNvSpPr>
                <a:spLocks noRot="1" noChangeAspect="1" noMove="1" noResize="1" noEditPoints="1" noAdjustHandles="1" noChangeArrowheads="1" noChangeShapeType="1" noTextEdit="1"/>
              </p:cNvSpPr>
              <p:nvPr/>
            </p:nvSpPr>
            <p:spPr>
              <a:xfrm>
                <a:off x="1060342" y="2811590"/>
                <a:ext cx="3721770" cy="461665"/>
              </a:xfrm>
              <a:prstGeom prst="rect">
                <a:avLst/>
              </a:prstGeom>
              <a:blipFill rotWithShape="0">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33342" y="3372167"/>
                <a:ext cx="3238608" cy="461665"/>
              </a:xfrm>
              <a:prstGeom prst="rect">
                <a:avLst/>
              </a:prstGeom>
            </p:spPr>
            <p:txBody>
              <a:bodyPr wrap="square">
                <a:spAutoFit/>
              </a:bodyPr>
              <a:lstStyle/>
              <a:p>
                <a14:m>
                  <m:oMath xmlns:m="http://schemas.openxmlformats.org/officeDocument/2006/math">
                    <m:r>
                      <a:rPr lang="en-AU" sz="2400" b="0" i="1" smtClean="0">
                        <a:latin typeface="Cambria Math" panose="02040503050406030204" pitchFamily="18" charset="0"/>
                      </a:rPr>
                      <m:t>4</m:t>
                    </m:r>
                    <m:r>
                      <a:rPr lang="en-AU" sz="2400" b="0" i="1" smtClean="0">
                        <a:latin typeface="Cambria Math" panose="02040503050406030204" pitchFamily="18" charset="0"/>
                      </a:rPr>
                      <m:t>𝑎</m:t>
                    </m:r>
                    <m:r>
                      <a:rPr lang="en-AU" sz="2400" b="0" i="1" smtClean="0">
                        <a:latin typeface="Cambria Math" panose="02040503050406030204" pitchFamily="18" charset="0"/>
                      </a:rPr>
                      <m:t>+2</m:t>
                    </m:r>
                    <m:r>
                      <a:rPr lang="en-AU" sz="2400" b="0" i="1" smtClean="0">
                        <a:latin typeface="Cambria Math" panose="02040503050406030204" pitchFamily="18" charset="0"/>
                      </a:rPr>
                      <m:t>𝑏</m:t>
                    </m:r>
                    <m:r>
                      <a:rPr lang="en-AU" sz="2400" b="0" i="1" smtClean="0">
                        <a:latin typeface="Cambria Math" panose="02040503050406030204" pitchFamily="18" charset="0"/>
                      </a:rPr>
                      <m:t>=−8</m:t>
                    </m:r>
                  </m:oMath>
                </a14:m>
                <a:r>
                  <a:rPr lang="en-AU" sz="2400" dirty="0"/>
                  <a:t> -----(1)</a:t>
                </a:r>
              </a:p>
            </p:txBody>
          </p:sp>
        </mc:Choice>
        <mc:Fallback xmlns="">
          <p:sp>
            <p:nvSpPr>
              <p:cNvPr id="33" name="Rectangle 32"/>
              <p:cNvSpPr>
                <a:spLocks noRot="1" noChangeAspect="1" noMove="1" noResize="1" noEditPoints="1" noAdjustHandles="1" noChangeArrowheads="1" noChangeShapeType="1" noTextEdit="1"/>
              </p:cNvSpPr>
              <p:nvPr/>
            </p:nvSpPr>
            <p:spPr>
              <a:xfrm>
                <a:off x="933342" y="3372167"/>
                <a:ext cx="3238608" cy="461665"/>
              </a:xfrm>
              <a:prstGeom prst="rect">
                <a:avLst/>
              </a:prstGeom>
              <a:blipFill rotWithShape="0">
                <a:blip r:embed="rId10"/>
                <a:stretch>
                  <a:fillRect l="-377"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6123784" y="1639299"/>
                <a:ext cx="6350108" cy="461665"/>
              </a:xfrm>
              <a:prstGeom prst="rect">
                <a:avLst/>
              </a:prstGeom>
            </p:spPr>
            <p:txBody>
              <a:bodyPr wrap="square">
                <a:spAutoFit/>
              </a:bodyPr>
              <a:lstStyle/>
              <a:p>
                <a:r>
                  <a:rPr lang="en-AU" sz="2400" b="0" dirty="0"/>
                  <a:t>(1) – (</a:t>
                </a:r>
                <a:r>
                  <a:rPr lang="en-AU" sz="2400" dirty="0"/>
                  <a:t>2), </a:t>
                </a:r>
                <a14:m>
                  <m:oMath xmlns:m="http://schemas.openxmlformats.org/officeDocument/2006/math">
                    <m:r>
                      <a:rPr lang="en-AU" sz="2400" b="0" i="1" smtClean="0">
                        <a:latin typeface="Cambria Math" panose="02040503050406030204" pitchFamily="18" charset="0"/>
                      </a:rPr>
                      <m:t>𝑏</m:t>
                    </m:r>
                    <m:r>
                      <a:rPr lang="en-AU" sz="2400" b="0" i="1" smtClean="0">
                        <a:latin typeface="Cambria Math" panose="02040503050406030204" pitchFamily="18" charset="0"/>
                      </a:rPr>
                      <m:t>=−8</m:t>
                    </m:r>
                  </m:oMath>
                </a14:m>
                <a:endParaRPr lang="en-AU" sz="2400" dirty="0"/>
              </a:p>
            </p:txBody>
          </p:sp>
        </mc:Choice>
        <mc:Fallback xmlns="">
          <p:sp>
            <p:nvSpPr>
              <p:cNvPr id="34" name="Rectangle 33"/>
              <p:cNvSpPr>
                <a:spLocks noRot="1" noChangeAspect="1" noMove="1" noResize="1" noEditPoints="1" noAdjustHandles="1" noChangeArrowheads="1" noChangeShapeType="1" noTextEdit="1"/>
              </p:cNvSpPr>
              <p:nvPr/>
            </p:nvSpPr>
            <p:spPr>
              <a:xfrm>
                <a:off x="6123784" y="1639299"/>
                <a:ext cx="6350108" cy="461665"/>
              </a:xfrm>
              <a:prstGeom prst="rect">
                <a:avLst/>
              </a:prstGeom>
              <a:blipFill rotWithShape="0">
                <a:blip r:embed="rId11"/>
                <a:stretch>
                  <a:fillRect l="-1537"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5784850" y="2100964"/>
                <a:ext cx="313939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4</m:t>
                      </m:r>
                      <m:r>
                        <a:rPr lang="en-AU" sz="2400" b="0" i="1" smtClean="0">
                          <a:latin typeface="Cambria Math" panose="02040503050406030204" pitchFamily="18" charset="0"/>
                        </a:rPr>
                        <m:t>𝑎</m:t>
                      </m:r>
                      <m:r>
                        <a:rPr lang="en-AU" sz="2400" b="0" i="1" smtClean="0">
                          <a:latin typeface="Cambria Math" panose="02040503050406030204" pitchFamily="18" charset="0"/>
                        </a:rPr>
                        <m:t>−8=0</m:t>
                      </m:r>
                    </m:oMath>
                  </m:oMathPara>
                </a14:m>
                <a:endParaRPr lang="en-AU" sz="2400" dirty="0"/>
              </a:p>
            </p:txBody>
          </p:sp>
        </mc:Choice>
        <mc:Fallback xmlns="">
          <p:sp>
            <p:nvSpPr>
              <p:cNvPr id="35" name="Rectangle 34"/>
              <p:cNvSpPr>
                <a:spLocks noRot="1" noChangeAspect="1" noMove="1" noResize="1" noEditPoints="1" noAdjustHandles="1" noChangeArrowheads="1" noChangeShapeType="1" noTextEdit="1"/>
              </p:cNvSpPr>
              <p:nvPr/>
            </p:nvSpPr>
            <p:spPr>
              <a:xfrm>
                <a:off x="5784850" y="2100964"/>
                <a:ext cx="3139392" cy="461665"/>
              </a:xfrm>
              <a:prstGeom prst="rect">
                <a:avLst/>
              </a:prstGeom>
              <a:blipFill rotWithShape="0">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159446" y="2604597"/>
                <a:ext cx="313939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𝑎</m:t>
                      </m:r>
                      <m:r>
                        <a:rPr lang="en-AU" sz="2400" b="0" i="1" smtClean="0">
                          <a:latin typeface="Cambria Math" panose="02040503050406030204" pitchFamily="18" charset="0"/>
                        </a:rPr>
                        <m:t>=2</m:t>
                      </m:r>
                    </m:oMath>
                  </m:oMathPara>
                </a14:m>
                <a:endParaRPr lang="en-AU" sz="2400" dirty="0"/>
              </a:p>
            </p:txBody>
          </p:sp>
        </mc:Choice>
        <mc:Fallback xmlns="">
          <p:sp>
            <p:nvSpPr>
              <p:cNvPr id="36" name="Rectangle 35"/>
              <p:cNvSpPr>
                <a:spLocks noRot="1" noChangeAspect="1" noMove="1" noResize="1" noEditPoints="1" noAdjustHandles="1" noChangeArrowheads="1" noChangeShapeType="1" noTextEdit="1"/>
              </p:cNvSpPr>
              <p:nvPr/>
            </p:nvSpPr>
            <p:spPr>
              <a:xfrm>
                <a:off x="6159446" y="2604597"/>
                <a:ext cx="3139392" cy="461665"/>
              </a:xfrm>
              <a:prstGeom prst="rect">
                <a:avLst/>
              </a:prstGeom>
              <a:blipFill rotWithShape="0">
                <a:blip r:embed="rId1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84734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6" grpId="0"/>
      <p:bldP spid="26" grpId="0"/>
      <p:bldP spid="30" grpId="0"/>
      <p:bldP spid="33"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B0517708-21E4-4F80-A4B7-9DC1622B0FAC}"/>
                  </a:ext>
                </a:extLst>
              </p:cNvPr>
              <p:cNvSpPr>
                <a:spLocks noGrp="1"/>
              </p:cNvSpPr>
              <p:nvPr>
                <p:ph idx="1"/>
              </p:nvPr>
            </p:nvSpPr>
            <p:spPr>
              <a:xfrm>
                <a:off x="58969" y="650026"/>
                <a:ext cx="11903676" cy="584775"/>
              </a:xfrm>
            </p:spPr>
            <p:txBody>
              <a:bodyPr>
                <a:normAutofit/>
              </a:bodyPr>
              <a:lstStyle/>
              <a:p>
                <a:pPr marL="0" indent="0">
                  <a:buNone/>
                </a:pPr>
                <a:r>
                  <a:rPr lang="en-US" sz="2000" dirty="0">
                    <a:solidFill>
                      <a:schemeClr val="tx1"/>
                    </a:solidFill>
                  </a:rPr>
                  <a:t>Determine the stationary points of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r>
                              <a:rPr lang="en-US" sz="2000" b="0" i="1" smtClean="0">
                                <a:latin typeface="Cambria Math" panose="02040503050406030204" pitchFamily="18" charset="0"/>
                              </a:rPr>
                              <m:t>𝑥</m:t>
                            </m:r>
                          </m:e>
                        </m:d>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0,2</m:t>
                            </m:r>
                            <m:r>
                              <a:rPr lang="en-US" sz="2000" b="0" i="1" smtClean="0">
                                <a:latin typeface="Cambria Math" panose="02040503050406030204" pitchFamily="18" charset="0"/>
                              </a:rPr>
                              <m:t>𝜋</m:t>
                            </m:r>
                          </m:e>
                        </m:d>
                      </m:e>
                    </m:func>
                  </m:oMath>
                </a14:m>
                <a:r>
                  <a:rPr lang="en-AU" sz="2000" dirty="0"/>
                  <a:t> </a:t>
                </a:r>
              </a:p>
            </p:txBody>
          </p:sp>
        </mc:Choice>
        <mc:Fallback>
          <p:sp>
            <p:nvSpPr>
              <p:cNvPr id="5" name="Content Placeholder 2">
                <a:extLst>
                  <a:ext uri="{FF2B5EF4-FFF2-40B4-BE49-F238E27FC236}">
                    <a16:creationId xmlns:a16="http://schemas.microsoft.com/office/drawing/2014/main" id="{B0517708-21E4-4F80-A4B7-9DC1622B0FAC}"/>
                  </a:ext>
                </a:extLst>
              </p:cNvPr>
              <p:cNvSpPr>
                <a:spLocks noGrp="1" noRot="1" noChangeAspect="1" noMove="1" noResize="1" noEditPoints="1" noAdjustHandles="1" noChangeArrowheads="1" noChangeShapeType="1" noTextEdit="1"/>
              </p:cNvSpPr>
              <p:nvPr>
                <p:ph idx="1"/>
              </p:nvPr>
            </p:nvSpPr>
            <p:spPr>
              <a:xfrm>
                <a:off x="58969" y="650026"/>
                <a:ext cx="11903676" cy="584775"/>
              </a:xfrm>
              <a:blipFill>
                <a:blip r:embed="rId2"/>
                <a:stretch>
                  <a:fillRect l="-564" t="-11458"/>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421497D-D3B4-8F40-98D4-469BA7CC32A9}"/>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sz="3200" b="1" dirty="0"/>
              <a:t>Guided Practice</a:t>
            </a:r>
            <a:endParaRPr lang="en-AU" sz="3200" b="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A1CD72D-D1A2-8091-3816-BBE266CE7A2F}"/>
                  </a:ext>
                </a:extLst>
              </p:cNvPr>
              <p:cNvSpPr txBox="1"/>
              <p:nvPr/>
            </p:nvSpPr>
            <p:spPr>
              <a:xfrm>
                <a:off x="488613" y="1031818"/>
                <a:ext cx="1735924" cy="58439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𝑑𝑦</m:t>
                          </m:r>
                        </m:num>
                        <m:den>
                          <m:r>
                            <a:rPr lang="en-US" sz="2000" b="0" i="1" smtClean="0">
                              <a:solidFill>
                                <a:srgbClr val="002060"/>
                              </a:solidFill>
                              <a:latin typeface="Cambria Math" panose="02040503050406030204" pitchFamily="18" charset="0"/>
                            </a:rPr>
                            <m:t>𝑑𝑥</m:t>
                          </m:r>
                        </m:den>
                      </m:f>
                      <m:r>
                        <a:rPr lang="en-US" sz="2000" b="0" i="1" smtClean="0">
                          <a:solidFill>
                            <a:srgbClr val="002060"/>
                          </a:solidFill>
                          <a:latin typeface="Cambria Math" panose="02040503050406030204" pitchFamily="18" charset="0"/>
                        </a:rPr>
                        <m:t>=2</m:t>
                      </m:r>
                      <m:func>
                        <m:funcPr>
                          <m:ctrlPr>
                            <a:rPr lang="en-US" sz="2000" b="0" i="1" smtClean="0">
                              <a:solidFill>
                                <a:srgbClr val="002060"/>
                              </a:solidFill>
                              <a:latin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rPr>
                            <m:t>cos</m:t>
                          </m:r>
                        </m:fName>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𝑥</m:t>
                              </m:r>
                            </m:e>
                          </m:d>
                        </m:e>
                      </m:func>
                    </m:oMath>
                  </m:oMathPara>
                </a14:m>
                <a:endParaRPr lang="en-AU" sz="2000" dirty="0">
                  <a:solidFill>
                    <a:srgbClr val="002060"/>
                  </a:solidFill>
                </a:endParaRPr>
              </a:p>
            </p:txBody>
          </p:sp>
        </mc:Choice>
        <mc:Fallback>
          <p:sp>
            <p:nvSpPr>
              <p:cNvPr id="4" name="TextBox 3">
                <a:extLst>
                  <a:ext uri="{FF2B5EF4-FFF2-40B4-BE49-F238E27FC236}">
                    <a16:creationId xmlns:a16="http://schemas.microsoft.com/office/drawing/2014/main" id="{9A1CD72D-D1A2-8091-3816-BBE266CE7A2F}"/>
                  </a:ext>
                </a:extLst>
              </p:cNvPr>
              <p:cNvSpPr txBox="1">
                <a:spLocks noRot="1" noChangeAspect="1" noMove="1" noResize="1" noEditPoints="1" noAdjustHandles="1" noChangeArrowheads="1" noChangeShapeType="1" noTextEdit="1"/>
              </p:cNvSpPr>
              <p:nvPr/>
            </p:nvSpPr>
            <p:spPr>
              <a:xfrm>
                <a:off x="488613" y="1031818"/>
                <a:ext cx="1735924" cy="584391"/>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84A8B4B-2249-FD50-6925-9962CDFFE28A}"/>
                  </a:ext>
                </a:extLst>
              </p:cNvPr>
              <p:cNvSpPr txBox="1"/>
              <p:nvPr/>
            </p:nvSpPr>
            <p:spPr>
              <a:xfrm>
                <a:off x="392841" y="1652928"/>
                <a:ext cx="5264660" cy="452560"/>
              </a:xfrm>
              <a:prstGeom prst="rect">
                <a:avLst/>
              </a:prstGeom>
              <a:noFill/>
            </p:spPr>
            <p:txBody>
              <a:bodyPr wrap="square" lIns="0" tIns="0" rIns="0" bIns="0" rtlCol="0">
                <a:spAutoFit/>
              </a:bodyPr>
              <a:lstStyle/>
              <a:p>
                <a:pPr/>
                <a:r>
                  <a:rPr lang="en-US" sz="2000" b="0" dirty="0">
                    <a:solidFill>
                      <a:srgbClr val="002060"/>
                    </a:solidFill>
                  </a:rPr>
                  <a:t>Sub. </a:t>
                </a:r>
                <a14:m>
                  <m:oMath xmlns:m="http://schemas.openxmlformats.org/officeDocument/2006/math">
                    <m:r>
                      <a:rPr lang="en-US" sz="2000" b="0" i="0" smtClean="0">
                        <a:solidFill>
                          <a:srgbClr val="002060"/>
                        </a:solidFill>
                        <a:latin typeface="Cambria Math" panose="02040503050406030204" pitchFamily="18" charset="0"/>
                      </a:rPr>
                      <m:t> </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𝑑𝑦</m:t>
                        </m:r>
                      </m:num>
                      <m:den>
                        <m:r>
                          <a:rPr lang="en-US" sz="2000" b="0" i="1" smtClean="0">
                            <a:solidFill>
                              <a:srgbClr val="002060"/>
                            </a:solidFill>
                            <a:latin typeface="Cambria Math" panose="02040503050406030204" pitchFamily="18" charset="0"/>
                          </a:rPr>
                          <m:t>𝑑𝑥</m:t>
                        </m:r>
                      </m:den>
                    </m:f>
                    <m:r>
                      <a:rPr lang="en-US" sz="2000" b="0" i="1" smtClean="0">
                        <a:solidFill>
                          <a:srgbClr val="002060"/>
                        </a:solidFill>
                        <a:latin typeface="Cambria Math" panose="02040503050406030204" pitchFamily="18" charset="0"/>
                      </a:rPr>
                      <m:t>=0, 2</m:t>
                    </m:r>
                    <m:func>
                      <m:funcPr>
                        <m:ctrlPr>
                          <a:rPr lang="en-US" sz="2000" b="0" i="1" smtClean="0">
                            <a:solidFill>
                              <a:srgbClr val="002060"/>
                            </a:solidFill>
                            <a:latin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rPr>
                          <m:t>cos</m:t>
                        </m:r>
                      </m:fName>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𝑥</m:t>
                            </m:r>
                          </m:e>
                        </m:d>
                        <m:r>
                          <a:rPr lang="en-US" sz="2000" b="0" i="1" smtClean="0">
                            <a:solidFill>
                              <a:srgbClr val="002060"/>
                            </a:solidFill>
                            <a:latin typeface="Cambria Math" panose="02040503050406030204" pitchFamily="18" charset="0"/>
                          </a:rPr>
                          <m:t>=0</m:t>
                        </m:r>
                      </m:e>
                    </m:func>
                  </m:oMath>
                </a14:m>
                <a:r>
                  <a:rPr lang="en-AU" sz="2000" dirty="0">
                    <a:solidFill>
                      <a:srgbClr val="002060"/>
                    </a:solidFill>
                  </a:rPr>
                  <a:t> </a:t>
                </a:r>
              </a:p>
            </p:txBody>
          </p:sp>
        </mc:Choice>
        <mc:Fallback>
          <p:sp>
            <p:nvSpPr>
              <p:cNvPr id="7" name="TextBox 6">
                <a:extLst>
                  <a:ext uri="{FF2B5EF4-FFF2-40B4-BE49-F238E27FC236}">
                    <a16:creationId xmlns:a16="http://schemas.microsoft.com/office/drawing/2014/main" id="{484A8B4B-2249-FD50-6925-9962CDFFE28A}"/>
                  </a:ext>
                </a:extLst>
              </p:cNvPr>
              <p:cNvSpPr txBox="1">
                <a:spLocks noRot="1" noChangeAspect="1" noMove="1" noResize="1" noEditPoints="1" noAdjustHandles="1" noChangeArrowheads="1" noChangeShapeType="1" noTextEdit="1"/>
              </p:cNvSpPr>
              <p:nvPr/>
            </p:nvSpPr>
            <p:spPr>
              <a:xfrm>
                <a:off x="392841" y="1652928"/>
                <a:ext cx="5264660" cy="452560"/>
              </a:xfrm>
              <a:prstGeom prst="rect">
                <a:avLst/>
              </a:prstGeom>
              <a:blipFill>
                <a:blip r:embed="rId4"/>
                <a:stretch>
                  <a:fillRect l="-2894" t="-1351" b="-1891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9AC9543-3505-3559-E488-F0A7BBD09BDF}"/>
                  </a:ext>
                </a:extLst>
              </p:cNvPr>
              <p:cNvSpPr txBox="1"/>
              <p:nvPr/>
            </p:nvSpPr>
            <p:spPr>
              <a:xfrm>
                <a:off x="258582" y="2128723"/>
                <a:ext cx="4879926"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sz="2000" b="0" i="1" smtClean="0">
                              <a:solidFill>
                                <a:srgbClr val="002060"/>
                              </a:solidFill>
                              <a:latin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rPr>
                            <m:t>cos</m:t>
                          </m:r>
                        </m:fName>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𝑥</m:t>
                              </m:r>
                            </m:e>
                          </m:d>
                        </m:e>
                      </m:func>
                      <m:r>
                        <a:rPr lang="en-US" sz="2000" b="0" i="1" smtClean="0">
                          <a:solidFill>
                            <a:srgbClr val="002060"/>
                          </a:solidFill>
                          <a:latin typeface="Cambria Math" panose="02040503050406030204" pitchFamily="18" charset="0"/>
                        </a:rPr>
                        <m:t>=0,   </m:t>
                      </m:r>
                      <m:r>
                        <m:rPr>
                          <m:sty m:val="p"/>
                        </m:rPr>
                        <a:rPr lang="en-US" sz="2000" b="0" i="0" smtClean="0">
                          <a:solidFill>
                            <a:srgbClr val="002060"/>
                          </a:solidFill>
                          <a:latin typeface="Cambria Math" panose="02040503050406030204" pitchFamily="18" charset="0"/>
                        </a:rPr>
                        <m:t>new</m:t>
                      </m:r>
                      <m:r>
                        <a:rPr lang="en-US" sz="2000" b="0" i="0" smtClean="0">
                          <a:solidFill>
                            <a:srgbClr val="002060"/>
                          </a:solidFill>
                          <a:latin typeface="Cambria Math" panose="02040503050406030204" pitchFamily="18" charset="0"/>
                        </a:rPr>
                        <m:t> </m:t>
                      </m:r>
                      <m:r>
                        <m:rPr>
                          <m:sty m:val="p"/>
                        </m:rPr>
                        <a:rPr lang="en-US" sz="2000" b="0" i="0" smtClean="0">
                          <a:solidFill>
                            <a:srgbClr val="002060"/>
                          </a:solidFill>
                          <a:latin typeface="Cambria Math" panose="02040503050406030204" pitchFamily="18" charset="0"/>
                        </a:rPr>
                        <m:t>domain</m:t>
                      </m:r>
                      <m:r>
                        <a:rPr lang="en-US" sz="2000" b="0" i="1" smtClean="0">
                          <a:solidFill>
                            <a:srgbClr val="002060"/>
                          </a:solidFill>
                          <a:latin typeface="Cambria Math" panose="02040503050406030204" pitchFamily="18" charset="0"/>
                        </a:rPr>
                        <m:t>:0≤2</m:t>
                      </m:r>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≤4</m:t>
                      </m:r>
                      <m:r>
                        <a:rPr lang="en-US" sz="2000" b="0" i="1" smtClean="0">
                          <a:solidFill>
                            <a:srgbClr val="002060"/>
                          </a:solidFill>
                          <a:latin typeface="Cambria Math" panose="02040503050406030204" pitchFamily="18" charset="0"/>
                        </a:rPr>
                        <m:t>𝜋</m:t>
                      </m:r>
                    </m:oMath>
                  </m:oMathPara>
                </a14:m>
                <a:endParaRPr lang="en-AU" sz="2000" dirty="0">
                  <a:solidFill>
                    <a:srgbClr val="002060"/>
                  </a:solidFill>
                </a:endParaRPr>
              </a:p>
            </p:txBody>
          </p:sp>
        </mc:Choice>
        <mc:Fallback>
          <p:sp>
            <p:nvSpPr>
              <p:cNvPr id="13" name="TextBox 12">
                <a:extLst>
                  <a:ext uri="{FF2B5EF4-FFF2-40B4-BE49-F238E27FC236}">
                    <a16:creationId xmlns:a16="http://schemas.microsoft.com/office/drawing/2014/main" id="{39AC9543-3505-3559-E488-F0A7BBD09BDF}"/>
                  </a:ext>
                </a:extLst>
              </p:cNvPr>
              <p:cNvSpPr txBox="1">
                <a:spLocks noRot="1" noChangeAspect="1" noMove="1" noResize="1" noEditPoints="1" noAdjustHandles="1" noChangeArrowheads="1" noChangeShapeType="1" noTextEdit="1"/>
              </p:cNvSpPr>
              <p:nvPr/>
            </p:nvSpPr>
            <p:spPr>
              <a:xfrm>
                <a:off x="258582" y="2128723"/>
                <a:ext cx="4879926" cy="307777"/>
              </a:xfrm>
              <a:prstGeom prst="rect">
                <a:avLst/>
              </a:prstGeom>
              <a:blipFill>
                <a:blip r:embed="rId5"/>
                <a:stretch>
                  <a:fillRect l="-250" r="-624" b="-11765"/>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960BAA8-57FD-9506-807E-F0F6EDDBAC09}"/>
                  </a:ext>
                </a:extLst>
              </p:cNvPr>
              <p:cNvSpPr txBox="1"/>
              <p:nvPr/>
            </p:nvSpPr>
            <p:spPr>
              <a:xfrm>
                <a:off x="724155" y="2599931"/>
                <a:ext cx="1937518" cy="524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𝑥</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𝜋</m:t>
                          </m:r>
                        </m:num>
                        <m:den>
                          <m:r>
                            <a:rPr lang="en-US" b="0" i="1" smtClean="0">
                              <a:solidFill>
                                <a:srgbClr val="002060"/>
                              </a:solidFill>
                              <a:latin typeface="Cambria Math" panose="02040503050406030204" pitchFamily="18" charset="0"/>
                            </a:rPr>
                            <m:t>2</m:t>
                          </m:r>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3</m:t>
                          </m:r>
                          <m:r>
                            <a:rPr lang="en-US" b="0" i="1" smtClean="0">
                              <a:solidFill>
                                <a:srgbClr val="002060"/>
                              </a:solidFill>
                              <a:latin typeface="Cambria Math" panose="02040503050406030204" pitchFamily="18" charset="0"/>
                            </a:rPr>
                            <m:t>𝜋</m:t>
                          </m:r>
                        </m:num>
                        <m:den>
                          <m:r>
                            <a:rPr lang="en-US" b="0" i="1" smtClean="0">
                              <a:solidFill>
                                <a:srgbClr val="002060"/>
                              </a:solidFill>
                              <a:latin typeface="Cambria Math" panose="02040503050406030204" pitchFamily="18" charset="0"/>
                            </a:rPr>
                            <m:t>2</m:t>
                          </m:r>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5</m:t>
                          </m:r>
                          <m:r>
                            <a:rPr lang="en-US" b="0" i="1" smtClean="0">
                              <a:solidFill>
                                <a:srgbClr val="002060"/>
                              </a:solidFill>
                              <a:latin typeface="Cambria Math" panose="02040503050406030204" pitchFamily="18" charset="0"/>
                            </a:rPr>
                            <m:t>𝜋</m:t>
                          </m:r>
                        </m:num>
                        <m:den>
                          <m:r>
                            <a:rPr lang="en-US" b="0" i="1" smtClean="0">
                              <a:solidFill>
                                <a:srgbClr val="002060"/>
                              </a:solidFill>
                              <a:latin typeface="Cambria Math" panose="02040503050406030204" pitchFamily="18" charset="0"/>
                            </a:rPr>
                            <m:t>2</m:t>
                          </m:r>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7</m:t>
                          </m:r>
                          <m:r>
                            <a:rPr lang="en-US" b="0" i="1" smtClean="0">
                              <a:solidFill>
                                <a:srgbClr val="002060"/>
                              </a:solidFill>
                              <a:latin typeface="Cambria Math" panose="02040503050406030204" pitchFamily="18" charset="0"/>
                            </a:rPr>
                            <m:t>𝜋</m:t>
                          </m:r>
                        </m:num>
                        <m:den>
                          <m:r>
                            <a:rPr lang="en-US" b="0" i="1" smtClean="0">
                              <a:solidFill>
                                <a:srgbClr val="002060"/>
                              </a:solidFill>
                              <a:latin typeface="Cambria Math" panose="02040503050406030204" pitchFamily="18" charset="0"/>
                            </a:rPr>
                            <m:t>2</m:t>
                          </m:r>
                        </m:den>
                      </m:f>
                    </m:oMath>
                  </m:oMathPara>
                </a14:m>
                <a:endParaRPr lang="en-AU" dirty="0">
                  <a:solidFill>
                    <a:srgbClr val="002060"/>
                  </a:solidFill>
                </a:endParaRPr>
              </a:p>
            </p:txBody>
          </p:sp>
        </mc:Choice>
        <mc:Fallback>
          <p:sp>
            <p:nvSpPr>
              <p:cNvPr id="14" name="TextBox 13">
                <a:extLst>
                  <a:ext uri="{FF2B5EF4-FFF2-40B4-BE49-F238E27FC236}">
                    <a16:creationId xmlns:a16="http://schemas.microsoft.com/office/drawing/2014/main" id="{B960BAA8-57FD-9506-807E-F0F6EDDBAC09}"/>
                  </a:ext>
                </a:extLst>
              </p:cNvPr>
              <p:cNvSpPr txBox="1">
                <a:spLocks noRot="1" noChangeAspect="1" noMove="1" noResize="1" noEditPoints="1" noAdjustHandles="1" noChangeArrowheads="1" noChangeShapeType="1" noTextEdit="1"/>
              </p:cNvSpPr>
              <p:nvPr/>
            </p:nvSpPr>
            <p:spPr>
              <a:xfrm>
                <a:off x="724155" y="2599931"/>
                <a:ext cx="1937518" cy="52418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622AECA9-8C46-BF64-11CC-4FDD48C69662}"/>
                  </a:ext>
                </a:extLst>
              </p14:cNvPr>
              <p14:cNvContentPartPr/>
              <p14:nvPr/>
            </p14:nvContentPartPr>
            <p14:xfrm>
              <a:off x="8273900" y="3339830"/>
              <a:ext cx="360" cy="360"/>
            </p14:xfrm>
          </p:contentPart>
        </mc:Choice>
        <mc:Fallback xmlns="">
          <p:pic>
            <p:nvPicPr>
              <p:cNvPr id="26" name="Ink 25">
                <a:extLst>
                  <a:ext uri="{FF2B5EF4-FFF2-40B4-BE49-F238E27FC236}">
                    <a16:creationId xmlns:a16="http://schemas.microsoft.com/office/drawing/2014/main" id="{622AECA9-8C46-BF64-11CC-4FDD48C69662}"/>
                  </a:ext>
                </a:extLst>
              </p:cNvPr>
              <p:cNvPicPr/>
              <p:nvPr/>
            </p:nvPicPr>
            <p:blipFill>
              <a:blip r:embed="rId13"/>
              <a:stretch>
                <a:fillRect/>
              </a:stretch>
            </p:blipFill>
            <p:spPr>
              <a:xfrm>
                <a:off x="8269580" y="333551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1560B191-168A-030A-FA50-B1535CF6A961}"/>
                  </a:ext>
                </a:extLst>
              </p14:cNvPr>
              <p14:cNvContentPartPr/>
              <p14:nvPr/>
            </p14:nvContentPartPr>
            <p14:xfrm>
              <a:off x="8127740" y="4063430"/>
              <a:ext cx="360" cy="360"/>
            </p14:xfrm>
          </p:contentPart>
        </mc:Choice>
        <mc:Fallback xmlns="">
          <p:pic>
            <p:nvPicPr>
              <p:cNvPr id="27" name="Ink 26">
                <a:extLst>
                  <a:ext uri="{FF2B5EF4-FFF2-40B4-BE49-F238E27FC236}">
                    <a16:creationId xmlns:a16="http://schemas.microsoft.com/office/drawing/2014/main" id="{1560B191-168A-030A-FA50-B1535CF6A961}"/>
                  </a:ext>
                </a:extLst>
              </p:cNvPr>
              <p:cNvPicPr/>
              <p:nvPr/>
            </p:nvPicPr>
            <p:blipFill>
              <a:blip r:embed="rId13"/>
              <a:stretch>
                <a:fillRect/>
              </a:stretch>
            </p:blipFill>
            <p:spPr>
              <a:xfrm>
                <a:off x="8123420" y="4059110"/>
                <a:ext cx="9000" cy="9000"/>
              </a:xfrm>
              <a:prstGeom prst="rect">
                <a:avLst/>
              </a:prstGeom>
            </p:spPr>
          </p:pic>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939E714-4802-2545-89EA-A40B606914CF}"/>
                  </a:ext>
                </a:extLst>
              </p:cNvPr>
              <p:cNvSpPr txBox="1"/>
              <p:nvPr/>
            </p:nvSpPr>
            <p:spPr>
              <a:xfrm>
                <a:off x="925557" y="3302538"/>
                <a:ext cx="2011063" cy="5824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3</m:t>
                          </m:r>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5</m:t>
                          </m:r>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7</m:t>
                          </m:r>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oMath>
                  </m:oMathPara>
                </a14:m>
                <a:endParaRPr lang="en-AU" sz="2000" dirty="0">
                  <a:solidFill>
                    <a:srgbClr val="002060"/>
                  </a:solidFill>
                </a:endParaRPr>
              </a:p>
            </p:txBody>
          </p:sp>
        </mc:Choice>
        <mc:Fallback>
          <p:sp>
            <p:nvSpPr>
              <p:cNvPr id="20" name="TextBox 19">
                <a:extLst>
                  <a:ext uri="{FF2B5EF4-FFF2-40B4-BE49-F238E27FC236}">
                    <a16:creationId xmlns:a16="http://schemas.microsoft.com/office/drawing/2014/main" id="{4939E714-4802-2545-89EA-A40B606914CF}"/>
                  </a:ext>
                </a:extLst>
              </p:cNvPr>
              <p:cNvSpPr txBox="1">
                <a:spLocks noRot="1" noChangeAspect="1" noMove="1" noResize="1" noEditPoints="1" noAdjustHandles="1" noChangeArrowheads="1" noChangeShapeType="1" noTextEdit="1"/>
              </p:cNvSpPr>
              <p:nvPr/>
            </p:nvSpPr>
            <p:spPr>
              <a:xfrm>
                <a:off x="925557" y="3302538"/>
                <a:ext cx="2011063" cy="582467"/>
              </a:xfrm>
              <a:prstGeom prst="rect">
                <a:avLst/>
              </a:prstGeom>
              <a:blipFill>
                <a:blip r:embed="rId1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0D7B280-0814-4388-4BEE-910955071752}"/>
                  </a:ext>
                </a:extLst>
              </p:cNvPr>
              <p:cNvSpPr txBox="1"/>
              <p:nvPr/>
            </p:nvSpPr>
            <p:spPr>
              <a:xfrm>
                <a:off x="258582" y="4063430"/>
                <a:ext cx="3931910" cy="307777"/>
              </a:xfrm>
              <a:prstGeom prst="rect">
                <a:avLst/>
              </a:prstGeom>
              <a:noFill/>
            </p:spPr>
            <p:txBody>
              <a:bodyPr wrap="none" lIns="0" tIns="0" rIns="0" bIns="0" rtlCol="0">
                <a:spAutoFit/>
              </a:bodyPr>
              <a:lstStyle/>
              <a:p>
                <a:r>
                  <a:rPr lang="en-US" sz="2000" b="0" dirty="0">
                    <a:solidFill>
                      <a:srgbClr val="002060"/>
                    </a:solidFill>
                  </a:rPr>
                  <a:t>Sub. Into </a:t>
                </a:r>
                <a14:m>
                  <m:oMath xmlns:m="http://schemas.openxmlformats.org/officeDocument/2006/math">
                    <m:r>
                      <a:rPr lang="en-US" sz="2000" b="0" i="1" smtClean="0">
                        <a:solidFill>
                          <a:srgbClr val="002060"/>
                        </a:solidFill>
                        <a:latin typeface="Cambria Math" panose="02040503050406030204" pitchFamily="18" charset="0"/>
                      </a:rPr>
                      <m:t>𝑦</m:t>
                    </m:r>
                  </m:oMath>
                </a14:m>
                <a:r>
                  <a:rPr lang="en-AU" sz="2000" dirty="0">
                    <a:solidFill>
                      <a:srgbClr val="002060"/>
                    </a:solidFill>
                  </a:rPr>
                  <a:t> to determine y-coordinate</a:t>
                </a:r>
              </a:p>
            </p:txBody>
          </p:sp>
        </mc:Choice>
        <mc:Fallback>
          <p:sp>
            <p:nvSpPr>
              <p:cNvPr id="21" name="TextBox 20">
                <a:extLst>
                  <a:ext uri="{FF2B5EF4-FFF2-40B4-BE49-F238E27FC236}">
                    <a16:creationId xmlns:a16="http://schemas.microsoft.com/office/drawing/2014/main" id="{F0D7B280-0814-4388-4BEE-910955071752}"/>
                  </a:ext>
                </a:extLst>
              </p:cNvPr>
              <p:cNvSpPr txBox="1">
                <a:spLocks noRot="1" noChangeAspect="1" noMove="1" noResize="1" noEditPoints="1" noAdjustHandles="1" noChangeArrowheads="1" noChangeShapeType="1" noTextEdit="1"/>
              </p:cNvSpPr>
              <p:nvPr/>
            </p:nvSpPr>
            <p:spPr>
              <a:xfrm>
                <a:off x="258582" y="4063430"/>
                <a:ext cx="3931910" cy="307777"/>
              </a:xfrm>
              <a:prstGeom prst="rect">
                <a:avLst/>
              </a:prstGeom>
              <a:blipFill>
                <a:blip r:embed="rId16"/>
                <a:stretch>
                  <a:fillRect l="-3876" t="-26000" r="-3411" b="-50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5EA8622-C6AB-1F6C-7EC9-564D3A1465FE}"/>
                  </a:ext>
                </a:extLst>
              </p:cNvPr>
              <p:cNvSpPr txBox="1"/>
              <p:nvPr/>
            </p:nvSpPr>
            <p:spPr>
              <a:xfrm>
                <a:off x="925557" y="4478917"/>
                <a:ext cx="2235997" cy="5442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𝑦</m:t>
                      </m:r>
                      <m:r>
                        <a:rPr lang="en-US" sz="2000" b="0" i="1" smtClean="0">
                          <a:solidFill>
                            <a:srgbClr val="002060"/>
                          </a:solidFill>
                          <a:latin typeface="Cambria Math" panose="02040503050406030204" pitchFamily="18" charset="0"/>
                        </a:rPr>
                        <m:t>=</m:t>
                      </m:r>
                      <m:func>
                        <m:funcPr>
                          <m:ctrlPr>
                            <a:rPr lang="en-US" sz="2000" b="0" i="1" smtClean="0">
                              <a:solidFill>
                                <a:srgbClr val="002060"/>
                              </a:solidFill>
                              <a:latin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rPr>
                            <m:t>sin</m:t>
                          </m:r>
                        </m:fName>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e>
                          </m:d>
                        </m:e>
                      </m:func>
                      <m:r>
                        <a:rPr lang="en-US" sz="2000" b="0" i="1" smtClean="0">
                          <a:solidFill>
                            <a:srgbClr val="002060"/>
                          </a:solidFill>
                          <a:latin typeface="Cambria Math" panose="02040503050406030204" pitchFamily="18" charset="0"/>
                        </a:rPr>
                        <m:t>=1</m:t>
                      </m:r>
                    </m:oMath>
                  </m:oMathPara>
                </a14:m>
                <a:endParaRPr lang="en-AU" sz="2000" dirty="0">
                  <a:solidFill>
                    <a:srgbClr val="002060"/>
                  </a:solidFill>
                </a:endParaRPr>
              </a:p>
            </p:txBody>
          </p:sp>
        </mc:Choice>
        <mc:Fallback>
          <p:sp>
            <p:nvSpPr>
              <p:cNvPr id="22" name="TextBox 21">
                <a:extLst>
                  <a:ext uri="{FF2B5EF4-FFF2-40B4-BE49-F238E27FC236}">
                    <a16:creationId xmlns:a16="http://schemas.microsoft.com/office/drawing/2014/main" id="{F5EA8622-C6AB-1F6C-7EC9-564D3A1465FE}"/>
                  </a:ext>
                </a:extLst>
              </p:cNvPr>
              <p:cNvSpPr txBox="1">
                <a:spLocks noRot="1" noChangeAspect="1" noMove="1" noResize="1" noEditPoints="1" noAdjustHandles="1" noChangeArrowheads="1" noChangeShapeType="1" noTextEdit="1"/>
              </p:cNvSpPr>
              <p:nvPr/>
            </p:nvSpPr>
            <p:spPr>
              <a:xfrm>
                <a:off x="925557" y="4478917"/>
                <a:ext cx="2235997" cy="544252"/>
              </a:xfrm>
              <a:prstGeom prst="rect">
                <a:avLst/>
              </a:prstGeom>
              <a:blipFill>
                <a:blip r:embed="rId1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4E2B2DC-C601-0F6F-581E-C6030C71213C}"/>
                  </a:ext>
                </a:extLst>
              </p:cNvPr>
              <p:cNvSpPr txBox="1"/>
              <p:nvPr/>
            </p:nvSpPr>
            <p:spPr>
              <a:xfrm>
                <a:off x="918634" y="5023169"/>
                <a:ext cx="2611805" cy="6915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𝑦</m:t>
                      </m:r>
                      <m:r>
                        <a:rPr lang="en-US" sz="2000" b="0" i="1" smtClean="0">
                          <a:solidFill>
                            <a:srgbClr val="002060"/>
                          </a:solidFill>
                          <a:latin typeface="Cambria Math" panose="02040503050406030204" pitchFamily="18" charset="0"/>
                        </a:rPr>
                        <m:t>=</m:t>
                      </m:r>
                      <m:func>
                        <m:funcPr>
                          <m:ctrlPr>
                            <a:rPr lang="en-US" sz="2000" b="0" i="1" smtClean="0">
                              <a:solidFill>
                                <a:srgbClr val="002060"/>
                              </a:solidFill>
                              <a:latin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rPr>
                            <m:t>sin</m:t>
                          </m:r>
                        </m:fName>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3</m:t>
                                  </m:r>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e>
                          </m:d>
                        </m:e>
                      </m:func>
                      <m:r>
                        <a:rPr lang="en-US" sz="2000" b="0" i="1" smtClean="0">
                          <a:solidFill>
                            <a:srgbClr val="002060"/>
                          </a:solidFill>
                          <a:latin typeface="Cambria Math" panose="02040503050406030204" pitchFamily="18" charset="0"/>
                        </a:rPr>
                        <m:t>=−1</m:t>
                      </m:r>
                    </m:oMath>
                  </m:oMathPara>
                </a14:m>
                <a:endParaRPr lang="en-AU" sz="2000" dirty="0">
                  <a:solidFill>
                    <a:srgbClr val="002060"/>
                  </a:solidFill>
                </a:endParaRPr>
              </a:p>
            </p:txBody>
          </p:sp>
        </mc:Choice>
        <mc:Fallback>
          <p:sp>
            <p:nvSpPr>
              <p:cNvPr id="23" name="TextBox 22">
                <a:extLst>
                  <a:ext uri="{FF2B5EF4-FFF2-40B4-BE49-F238E27FC236}">
                    <a16:creationId xmlns:a16="http://schemas.microsoft.com/office/drawing/2014/main" id="{24E2B2DC-C601-0F6F-581E-C6030C71213C}"/>
                  </a:ext>
                </a:extLst>
              </p:cNvPr>
              <p:cNvSpPr txBox="1">
                <a:spLocks noRot="1" noChangeAspect="1" noMove="1" noResize="1" noEditPoints="1" noAdjustHandles="1" noChangeArrowheads="1" noChangeShapeType="1" noTextEdit="1"/>
              </p:cNvSpPr>
              <p:nvPr/>
            </p:nvSpPr>
            <p:spPr>
              <a:xfrm>
                <a:off x="918634" y="5023169"/>
                <a:ext cx="2611805" cy="691536"/>
              </a:xfrm>
              <a:prstGeom prst="rect">
                <a:avLst/>
              </a:prstGeom>
              <a:blipFill>
                <a:blip r:embed="rId18"/>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E4FE2370-F569-7EF2-76BF-1DB8B59C2A02}"/>
                  </a:ext>
                </a:extLst>
              </p:cNvPr>
              <p:cNvSpPr txBox="1"/>
              <p:nvPr/>
            </p:nvSpPr>
            <p:spPr>
              <a:xfrm>
                <a:off x="4351598" y="4371207"/>
                <a:ext cx="2419445" cy="6915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𝑦</m:t>
                      </m:r>
                      <m:r>
                        <a:rPr lang="en-US" sz="2000" b="0" i="1" smtClean="0">
                          <a:solidFill>
                            <a:srgbClr val="002060"/>
                          </a:solidFill>
                          <a:latin typeface="Cambria Math" panose="02040503050406030204" pitchFamily="18" charset="0"/>
                        </a:rPr>
                        <m:t>=</m:t>
                      </m:r>
                      <m:func>
                        <m:funcPr>
                          <m:ctrlPr>
                            <a:rPr lang="en-US" sz="2000" b="0" i="1" smtClean="0">
                              <a:solidFill>
                                <a:srgbClr val="002060"/>
                              </a:solidFill>
                              <a:latin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rPr>
                            <m:t>sin</m:t>
                          </m:r>
                        </m:fName>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5</m:t>
                                  </m:r>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e>
                          </m:d>
                        </m:e>
                      </m:func>
                      <m:r>
                        <a:rPr lang="en-US" sz="2000" b="0" i="1" smtClean="0">
                          <a:solidFill>
                            <a:srgbClr val="002060"/>
                          </a:solidFill>
                          <a:latin typeface="Cambria Math" panose="02040503050406030204" pitchFamily="18" charset="0"/>
                        </a:rPr>
                        <m:t>=1</m:t>
                      </m:r>
                    </m:oMath>
                  </m:oMathPara>
                </a14:m>
                <a:endParaRPr lang="en-AU" sz="2000" dirty="0">
                  <a:solidFill>
                    <a:srgbClr val="002060"/>
                  </a:solidFill>
                </a:endParaRPr>
              </a:p>
            </p:txBody>
          </p:sp>
        </mc:Choice>
        <mc:Fallback>
          <p:sp>
            <p:nvSpPr>
              <p:cNvPr id="24" name="TextBox 23">
                <a:extLst>
                  <a:ext uri="{FF2B5EF4-FFF2-40B4-BE49-F238E27FC236}">
                    <a16:creationId xmlns:a16="http://schemas.microsoft.com/office/drawing/2014/main" id="{E4FE2370-F569-7EF2-76BF-1DB8B59C2A02}"/>
                  </a:ext>
                </a:extLst>
              </p:cNvPr>
              <p:cNvSpPr txBox="1">
                <a:spLocks noRot="1" noChangeAspect="1" noMove="1" noResize="1" noEditPoints="1" noAdjustHandles="1" noChangeArrowheads="1" noChangeShapeType="1" noTextEdit="1"/>
              </p:cNvSpPr>
              <p:nvPr/>
            </p:nvSpPr>
            <p:spPr>
              <a:xfrm>
                <a:off x="4351598" y="4371207"/>
                <a:ext cx="2419445" cy="691536"/>
              </a:xfrm>
              <a:prstGeom prst="rect">
                <a:avLst/>
              </a:prstGeom>
              <a:blipFill>
                <a:blip r:embed="rId19"/>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AE59B31-BBC7-BE56-B423-C2F0789D7EAA}"/>
                  </a:ext>
                </a:extLst>
              </p:cNvPr>
              <p:cNvSpPr txBox="1"/>
              <p:nvPr/>
            </p:nvSpPr>
            <p:spPr>
              <a:xfrm>
                <a:off x="4351598" y="5151154"/>
                <a:ext cx="2611805" cy="6915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𝑦</m:t>
                      </m:r>
                      <m:r>
                        <a:rPr lang="en-US" sz="2000" b="0" i="1" smtClean="0">
                          <a:solidFill>
                            <a:srgbClr val="002060"/>
                          </a:solidFill>
                          <a:latin typeface="Cambria Math" panose="02040503050406030204" pitchFamily="18" charset="0"/>
                        </a:rPr>
                        <m:t>=</m:t>
                      </m:r>
                      <m:func>
                        <m:funcPr>
                          <m:ctrlPr>
                            <a:rPr lang="en-US" sz="2000" b="0" i="1" smtClean="0">
                              <a:solidFill>
                                <a:srgbClr val="002060"/>
                              </a:solidFill>
                              <a:latin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rPr>
                            <m:t>sin</m:t>
                          </m:r>
                        </m:fName>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7</m:t>
                                  </m:r>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e>
                          </m:d>
                        </m:e>
                      </m:func>
                      <m:r>
                        <a:rPr lang="en-US" sz="2000" b="0" i="1" smtClean="0">
                          <a:solidFill>
                            <a:srgbClr val="002060"/>
                          </a:solidFill>
                          <a:latin typeface="Cambria Math" panose="02040503050406030204" pitchFamily="18" charset="0"/>
                        </a:rPr>
                        <m:t>=−1</m:t>
                      </m:r>
                    </m:oMath>
                  </m:oMathPara>
                </a14:m>
                <a:endParaRPr lang="en-AU" sz="2000" dirty="0">
                  <a:solidFill>
                    <a:srgbClr val="002060"/>
                  </a:solidFill>
                </a:endParaRPr>
              </a:p>
            </p:txBody>
          </p:sp>
        </mc:Choice>
        <mc:Fallback>
          <p:sp>
            <p:nvSpPr>
              <p:cNvPr id="25" name="TextBox 24">
                <a:extLst>
                  <a:ext uri="{FF2B5EF4-FFF2-40B4-BE49-F238E27FC236}">
                    <a16:creationId xmlns:a16="http://schemas.microsoft.com/office/drawing/2014/main" id="{AAE59B31-BBC7-BE56-B423-C2F0789D7EAA}"/>
                  </a:ext>
                </a:extLst>
              </p:cNvPr>
              <p:cNvSpPr txBox="1">
                <a:spLocks noRot="1" noChangeAspect="1" noMove="1" noResize="1" noEditPoints="1" noAdjustHandles="1" noChangeArrowheads="1" noChangeShapeType="1" noTextEdit="1"/>
              </p:cNvSpPr>
              <p:nvPr/>
            </p:nvSpPr>
            <p:spPr>
              <a:xfrm>
                <a:off x="4351598" y="5151154"/>
                <a:ext cx="2611805" cy="691536"/>
              </a:xfrm>
              <a:prstGeom prst="rect">
                <a:avLst/>
              </a:prstGeom>
              <a:blipFill>
                <a:blip r:embed="rId20"/>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C5662A64-3598-D897-6575-73D8D1982BBE}"/>
                  </a:ext>
                </a:extLst>
              </p:cNvPr>
              <p:cNvSpPr txBox="1"/>
              <p:nvPr/>
            </p:nvSpPr>
            <p:spPr>
              <a:xfrm>
                <a:off x="324815" y="5842690"/>
                <a:ext cx="10978185" cy="460639"/>
              </a:xfrm>
              <a:prstGeom prst="rect">
                <a:avLst/>
              </a:prstGeom>
              <a:noFill/>
            </p:spPr>
            <p:txBody>
              <a:bodyPr wrap="square" lIns="0" tIns="0" rIns="0" bIns="0" rtlCol="0">
                <a:spAutoFit/>
              </a:bodyPr>
              <a:lstStyle/>
              <a:p>
                <a:r>
                  <a:rPr lang="en-US" sz="2000" b="0" dirty="0">
                    <a:solidFill>
                      <a:srgbClr val="002060"/>
                    </a:solidFill>
                  </a:rPr>
                  <a:t>Stationary points are: </a:t>
                </a:r>
                <a14:m>
                  <m:oMath xmlns:m="http://schemas.openxmlformats.org/officeDocument/2006/math">
                    <m:d>
                      <m:dPr>
                        <m:ctrlPr>
                          <a:rPr lang="en-US" sz="2000" b="0" i="1" smtClean="0">
                            <a:solidFill>
                              <a:srgbClr val="002060"/>
                            </a:solidFill>
                            <a:latin typeface="Cambria Math" panose="02040503050406030204" pitchFamily="18" charset="0"/>
                          </a:rPr>
                        </m:ctrlPr>
                      </m:dPr>
                      <m:e>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𝜋</m:t>
                            </m:r>
                          </m:num>
                          <m:den>
                            <m:r>
                              <a:rPr lang="en-US" sz="2000" b="0" i="1" smtClean="0">
                                <a:solidFill>
                                  <a:srgbClr val="002060"/>
                                </a:solidFill>
                                <a:latin typeface="Cambria Math" panose="02040503050406030204" pitchFamily="18" charset="0"/>
                              </a:rPr>
                              <m:t>4</m:t>
                            </m:r>
                          </m:den>
                        </m:f>
                        <m:r>
                          <a:rPr lang="en-US" sz="2000" b="0" i="1" smtClean="0">
                            <a:solidFill>
                              <a:srgbClr val="002060"/>
                            </a:solidFill>
                            <a:latin typeface="Cambria Math" panose="02040503050406030204" pitchFamily="18" charset="0"/>
                          </a:rPr>
                          <m:t>,1</m:t>
                        </m:r>
                      </m:e>
                    </m:d>
                    <m:r>
                      <a:rPr lang="en-US" sz="2000" b="0" i="1" smtClean="0">
                        <a:solidFill>
                          <a:srgbClr val="002060"/>
                        </a:solidFill>
                        <a:latin typeface="Cambria Math" panose="02040503050406030204" pitchFamily="18" charset="0"/>
                      </a:rPr>
                      <m:t>,</m:t>
                    </m:r>
                    <m:d>
                      <m:dPr>
                        <m:ctrlPr>
                          <a:rPr lang="en-US" sz="2000" i="1">
                            <a:solidFill>
                              <a:srgbClr val="002060"/>
                            </a:solidFill>
                            <a:latin typeface="Cambria Math" panose="02040503050406030204" pitchFamily="18" charset="0"/>
                          </a:rPr>
                        </m:ctrlPr>
                      </m:dPr>
                      <m:e>
                        <m:f>
                          <m:fPr>
                            <m:ctrlPr>
                              <a:rPr lang="en-US" sz="2000" i="1">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3</m:t>
                            </m:r>
                            <m:r>
                              <a:rPr lang="en-US" sz="2000" i="1">
                                <a:solidFill>
                                  <a:srgbClr val="002060"/>
                                </a:solidFill>
                                <a:latin typeface="Cambria Math" panose="02040503050406030204" pitchFamily="18" charset="0"/>
                              </a:rPr>
                              <m:t>𝜋</m:t>
                            </m:r>
                          </m:num>
                          <m:den>
                            <m:r>
                              <a:rPr lang="en-US" sz="2000" i="1">
                                <a:solidFill>
                                  <a:srgbClr val="002060"/>
                                </a:solidFill>
                                <a:latin typeface="Cambria Math" panose="02040503050406030204" pitchFamily="18" charset="0"/>
                              </a:rPr>
                              <m:t>4</m:t>
                            </m:r>
                          </m:den>
                        </m:f>
                        <m:r>
                          <a:rPr lang="en-US" sz="200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m:t>
                        </m:r>
                        <m:r>
                          <a:rPr lang="en-US" sz="2000" i="1">
                            <a:solidFill>
                              <a:srgbClr val="002060"/>
                            </a:solidFill>
                            <a:latin typeface="Cambria Math" panose="02040503050406030204" pitchFamily="18" charset="0"/>
                          </a:rPr>
                          <m:t>1</m:t>
                        </m:r>
                      </m:e>
                    </m:d>
                    <m:r>
                      <a:rPr lang="en-US" sz="2000" b="0" i="1" smtClean="0">
                        <a:solidFill>
                          <a:srgbClr val="002060"/>
                        </a:solidFill>
                        <a:latin typeface="Cambria Math" panose="02040503050406030204" pitchFamily="18" charset="0"/>
                      </a:rPr>
                      <m:t>,</m:t>
                    </m:r>
                    <m:d>
                      <m:dPr>
                        <m:ctrlPr>
                          <a:rPr lang="en-US" sz="2000" i="1">
                            <a:solidFill>
                              <a:srgbClr val="002060"/>
                            </a:solidFill>
                            <a:latin typeface="Cambria Math" panose="02040503050406030204" pitchFamily="18" charset="0"/>
                          </a:rPr>
                        </m:ctrlPr>
                      </m:dPr>
                      <m:e>
                        <m:f>
                          <m:fPr>
                            <m:ctrlPr>
                              <a:rPr lang="en-US" sz="2000" i="1">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5</m:t>
                            </m:r>
                            <m:r>
                              <a:rPr lang="en-US" sz="2000" i="1">
                                <a:solidFill>
                                  <a:srgbClr val="002060"/>
                                </a:solidFill>
                                <a:latin typeface="Cambria Math" panose="02040503050406030204" pitchFamily="18" charset="0"/>
                              </a:rPr>
                              <m:t>𝜋</m:t>
                            </m:r>
                          </m:num>
                          <m:den>
                            <m:r>
                              <a:rPr lang="en-US" sz="2000" i="1">
                                <a:solidFill>
                                  <a:srgbClr val="002060"/>
                                </a:solidFill>
                                <a:latin typeface="Cambria Math" panose="02040503050406030204" pitchFamily="18" charset="0"/>
                              </a:rPr>
                              <m:t>4</m:t>
                            </m:r>
                          </m:den>
                        </m:f>
                        <m:r>
                          <a:rPr lang="en-US" sz="2000" i="1">
                            <a:solidFill>
                              <a:srgbClr val="002060"/>
                            </a:solidFill>
                            <a:latin typeface="Cambria Math" panose="02040503050406030204" pitchFamily="18" charset="0"/>
                          </a:rPr>
                          <m:t>,1</m:t>
                        </m:r>
                      </m:e>
                    </m:d>
                    <m:r>
                      <a:rPr lang="en-US" sz="2000" b="0" i="1" smtClean="0">
                        <a:solidFill>
                          <a:srgbClr val="002060"/>
                        </a:solidFill>
                        <a:latin typeface="Cambria Math" panose="02040503050406030204" pitchFamily="18" charset="0"/>
                      </a:rPr>
                      <m:t>,</m:t>
                    </m:r>
                    <m:d>
                      <m:dPr>
                        <m:ctrlPr>
                          <a:rPr lang="en-US" sz="2000" i="1">
                            <a:solidFill>
                              <a:srgbClr val="002060"/>
                            </a:solidFill>
                            <a:latin typeface="Cambria Math" panose="02040503050406030204" pitchFamily="18" charset="0"/>
                          </a:rPr>
                        </m:ctrlPr>
                      </m:dPr>
                      <m:e>
                        <m:f>
                          <m:fPr>
                            <m:ctrlPr>
                              <a:rPr lang="en-US" sz="2000" i="1">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7</m:t>
                            </m:r>
                            <m:r>
                              <a:rPr lang="en-US" sz="2000" i="1">
                                <a:solidFill>
                                  <a:srgbClr val="002060"/>
                                </a:solidFill>
                                <a:latin typeface="Cambria Math" panose="02040503050406030204" pitchFamily="18" charset="0"/>
                              </a:rPr>
                              <m:t>𝜋</m:t>
                            </m:r>
                          </m:num>
                          <m:den>
                            <m:r>
                              <a:rPr lang="en-US" sz="2000" i="1">
                                <a:solidFill>
                                  <a:srgbClr val="002060"/>
                                </a:solidFill>
                                <a:latin typeface="Cambria Math" panose="02040503050406030204" pitchFamily="18" charset="0"/>
                              </a:rPr>
                              <m:t>4</m:t>
                            </m:r>
                          </m:den>
                        </m:f>
                        <m:r>
                          <a:rPr lang="en-US" sz="200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m:t>
                        </m:r>
                        <m:r>
                          <a:rPr lang="en-US" sz="2000" i="1">
                            <a:solidFill>
                              <a:srgbClr val="002060"/>
                            </a:solidFill>
                            <a:latin typeface="Cambria Math" panose="02040503050406030204" pitchFamily="18" charset="0"/>
                          </a:rPr>
                          <m:t>1</m:t>
                        </m:r>
                      </m:e>
                    </m:d>
                  </m:oMath>
                </a14:m>
                <a:endParaRPr lang="en-AU" sz="2000" dirty="0">
                  <a:solidFill>
                    <a:srgbClr val="002060"/>
                  </a:solidFill>
                </a:endParaRPr>
              </a:p>
            </p:txBody>
          </p:sp>
        </mc:Choice>
        <mc:Fallback>
          <p:sp>
            <p:nvSpPr>
              <p:cNvPr id="28" name="TextBox 27">
                <a:extLst>
                  <a:ext uri="{FF2B5EF4-FFF2-40B4-BE49-F238E27FC236}">
                    <a16:creationId xmlns:a16="http://schemas.microsoft.com/office/drawing/2014/main" id="{C5662A64-3598-D897-6575-73D8D1982BBE}"/>
                  </a:ext>
                </a:extLst>
              </p:cNvPr>
              <p:cNvSpPr txBox="1">
                <a:spLocks noRot="1" noChangeAspect="1" noMove="1" noResize="1" noEditPoints="1" noAdjustHandles="1" noChangeArrowheads="1" noChangeShapeType="1" noTextEdit="1"/>
              </p:cNvSpPr>
              <p:nvPr/>
            </p:nvSpPr>
            <p:spPr>
              <a:xfrm>
                <a:off x="324815" y="5842690"/>
                <a:ext cx="10978185" cy="460639"/>
              </a:xfrm>
              <a:prstGeom prst="rect">
                <a:avLst/>
              </a:prstGeom>
              <a:blipFill>
                <a:blip r:embed="rId21"/>
                <a:stretch>
                  <a:fillRect l="-1388" b="-17105"/>
                </a:stretch>
              </a:blipFill>
            </p:spPr>
            <p:txBody>
              <a:bodyPr/>
              <a:lstStyle/>
              <a:p>
                <a:r>
                  <a:rPr lang="en-AU">
                    <a:noFill/>
                  </a:rPr>
                  <a:t> </a:t>
                </a:r>
              </a:p>
            </p:txBody>
          </p:sp>
        </mc:Fallback>
      </mc:AlternateContent>
    </p:spTree>
    <p:extLst>
      <p:ext uri="{BB962C8B-B14F-4D97-AF65-F5344CB8AC3E}">
        <p14:creationId xmlns:p14="http://schemas.microsoft.com/office/powerpoint/2010/main" val="326028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3" grpId="0"/>
      <p:bldP spid="14" grpId="0"/>
      <p:bldP spid="20" grpId="0"/>
      <p:bldP spid="21" grpId="0"/>
      <p:bldP spid="22" grpId="0"/>
      <p:bldP spid="23" grpId="0"/>
      <p:bldP spid="24" grpId="0"/>
      <p:bldP spid="25"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8066B4-316F-40B2-BC8C-8DF62A796591}"/>
                  </a:ext>
                </a:extLst>
              </p:cNvPr>
              <p:cNvSpPr>
                <a:spLocks noGrp="1"/>
              </p:cNvSpPr>
              <p:nvPr>
                <p:ph idx="1"/>
              </p:nvPr>
            </p:nvSpPr>
            <p:spPr>
              <a:xfrm>
                <a:off x="0" y="633953"/>
                <a:ext cx="11906250" cy="1541842"/>
              </a:xfrm>
            </p:spPr>
            <p:txBody>
              <a:bodyPr>
                <a:noAutofit/>
              </a:bodyPr>
              <a:lstStyle/>
              <a:p>
                <a:pPr marL="0" indent="0" algn="just">
                  <a:buNone/>
                </a:pPr>
                <a:r>
                  <a:rPr lang="en-AU" sz="2000" dirty="0"/>
                  <a:t>A particle is moving in a straight line. Its position, </a:t>
                </a:r>
                <a14:m>
                  <m:oMath xmlns:m="http://schemas.openxmlformats.org/officeDocument/2006/math">
                    <m:r>
                      <a:rPr lang="en-US" sz="2000" b="0" i="1" smtClean="0">
                        <a:latin typeface="Cambria Math" panose="02040503050406030204" pitchFamily="18" charset="0"/>
                      </a:rPr>
                      <m:t>𝑥</m:t>
                    </m:r>
                  </m:oMath>
                </a14:m>
                <a:r>
                  <a:rPr lang="en-AU" sz="2000" dirty="0"/>
                  <a:t> metres, relative to a point </a:t>
                </a:r>
                <a14:m>
                  <m:oMath xmlns:m="http://schemas.openxmlformats.org/officeDocument/2006/math">
                    <m:r>
                      <a:rPr lang="en-US" sz="2000" b="0" i="1" smtClean="0">
                        <a:latin typeface="Cambria Math" panose="02040503050406030204" pitchFamily="18" charset="0"/>
                      </a:rPr>
                      <m:t>𝑂</m:t>
                    </m:r>
                  </m:oMath>
                </a14:m>
                <a:r>
                  <a:rPr lang="en-AU" sz="2000" dirty="0"/>
                  <a:t> on the line at time </a:t>
                </a:r>
                <a14:m>
                  <m:oMath xmlns:m="http://schemas.openxmlformats.org/officeDocument/2006/math">
                    <m:r>
                      <a:rPr lang="en-US" sz="2000" b="0" i="1" smtClean="0">
                        <a:latin typeface="Cambria Math" panose="02040503050406030204" pitchFamily="18" charset="0"/>
                      </a:rPr>
                      <m:t>𝑡</m:t>
                    </m:r>
                  </m:oMath>
                </a14:m>
                <a:r>
                  <a:rPr lang="en-AU" sz="2000" dirty="0"/>
                  <a:t> seconds is given by </a:t>
                </a:r>
                <a:endParaRPr lang="en-US" sz="20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=9</m:t>
                      </m:r>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   0≤</m:t>
                      </m:r>
                      <m:r>
                        <a:rPr lang="en-US" sz="2000" b="0" i="1" smtClean="0">
                          <a:latin typeface="Cambria Math" panose="02040503050406030204" pitchFamily="18" charset="0"/>
                        </a:rPr>
                        <m:t>𝑡</m:t>
                      </m:r>
                      <m:r>
                        <a:rPr lang="en-US" sz="2000" b="0" i="1" smtClean="0">
                          <a:latin typeface="Cambria Math" panose="02040503050406030204" pitchFamily="18" charset="0"/>
                        </a:rPr>
                        <m:t>≤4</m:t>
                      </m:r>
                    </m:oMath>
                  </m:oMathPara>
                </a14:m>
                <a:endParaRPr lang="en-US" sz="2000" b="0" dirty="0"/>
              </a:p>
              <a:p>
                <a:pPr marL="0" indent="0" algn="just">
                  <a:buNone/>
                </a:pPr>
                <a:r>
                  <a:rPr lang="en-AU" sz="2000" dirty="0"/>
                  <a:t>Find the particle’s maximum distance from O. (Here the particle is always on the right of O, and so its distance from O is its position.</a:t>
                </a:r>
              </a:p>
            </p:txBody>
          </p:sp>
        </mc:Choice>
        <mc:Fallback>
          <p:sp>
            <p:nvSpPr>
              <p:cNvPr id="3" name="Content Placeholder 2">
                <a:extLst>
                  <a:ext uri="{FF2B5EF4-FFF2-40B4-BE49-F238E27FC236}">
                    <a16:creationId xmlns:a16="http://schemas.microsoft.com/office/drawing/2014/main" id="{718066B4-316F-40B2-BC8C-8DF62A796591}"/>
                  </a:ext>
                </a:extLst>
              </p:cNvPr>
              <p:cNvSpPr>
                <a:spLocks noGrp="1" noRot="1" noChangeAspect="1" noMove="1" noResize="1" noEditPoints="1" noAdjustHandles="1" noChangeArrowheads="1" noChangeShapeType="1" noTextEdit="1"/>
              </p:cNvSpPr>
              <p:nvPr>
                <p:ph idx="1"/>
              </p:nvPr>
            </p:nvSpPr>
            <p:spPr>
              <a:xfrm>
                <a:off x="0" y="633953"/>
                <a:ext cx="11906250" cy="1541842"/>
              </a:xfrm>
              <a:blipFill>
                <a:blip r:embed="rId2"/>
                <a:stretch>
                  <a:fillRect l="-512" t="-4348" r="-512" b="-2569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B2DC3DF-A9B2-4D78-8D75-FE33C5907B0C}"/>
                  </a:ext>
                </a:extLst>
              </p:cNvPr>
              <p:cNvSpPr txBox="1"/>
              <p:nvPr/>
            </p:nvSpPr>
            <p:spPr>
              <a:xfrm>
                <a:off x="117476" y="2632453"/>
                <a:ext cx="2347912" cy="676660"/>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f>
                        <m:fPr>
                          <m:ctrlPr>
                            <a:rPr lang="en-US" sz="2000" b="0" i="1" smtClean="0">
                              <a:solidFill>
                                <a:srgbClr val="002060"/>
                              </a:solidFill>
                              <a:latin typeface="Cambria Math" panose="02040503050406030204" pitchFamily="18" charset="0"/>
                              <a:ea typeface="Cambria Math" panose="02040503050406030204" pitchFamily="18" charset="0"/>
                            </a:rPr>
                          </m:ctrlPr>
                        </m:fPr>
                        <m:num>
                          <m:r>
                            <a:rPr lang="en-US" sz="2000" b="0" i="1" smtClean="0">
                              <a:solidFill>
                                <a:srgbClr val="002060"/>
                              </a:solidFill>
                              <a:latin typeface="Cambria Math" panose="02040503050406030204" pitchFamily="18" charset="0"/>
                              <a:ea typeface="Cambria Math" panose="02040503050406030204" pitchFamily="18" charset="0"/>
                            </a:rPr>
                            <m:t>𝑑𝑥</m:t>
                          </m:r>
                        </m:num>
                        <m:den>
                          <m:r>
                            <a:rPr lang="en-US" sz="2000" b="0" i="1" smtClean="0">
                              <a:solidFill>
                                <a:srgbClr val="002060"/>
                              </a:solidFill>
                              <a:latin typeface="Cambria Math" panose="02040503050406030204" pitchFamily="18" charset="0"/>
                              <a:ea typeface="Cambria Math" panose="02040503050406030204" pitchFamily="18" charset="0"/>
                            </a:rPr>
                            <m:t>𝑑𝑡</m:t>
                          </m:r>
                        </m:den>
                      </m:f>
                      <m:r>
                        <a:rPr lang="en-US" sz="2000" b="0" i="1" smtClean="0">
                          <a:solidFill>
                            <a:srgbClr val="002060"/>
                          </a:solidFill>
                          <a:latin typeface="Cambria Math" panose="02040503050406030204" pitchFamily="18" charset="0"/>
                          <a:ea typeface="Cambria Math" panose="02040503050406030204" pitchFamily="18" charset="0"/>
                        </a:rPr>
                        <m:t>=9−</m:t>
                      </m:r>
                      <m:sSup>
                        <m:sSupPr>
                          <m:ctrlPr>
                            <a:rPr lang="en-US" sz="2000" b="0" i="1" smtClean="0">
                              <a:solidFill>
                                <a:srgbClr val="002060"/>
                              </a:solidFill>
                              <a:latin typeface="Cambria Math" panose="02040503050406030204" pitchFamily="18" charset="0"/>
                              <a:ea typeface="Cambria Math" panose="02040503050406030204" pitchFamily="18" charset="0"/>
                            </a:rPr>
                          </m:ctrlPr>
                        </m:sSupPr>
                        <m:e>
                          <m:r>
                            <a:rPr lang="en-US" sz="2000" b="0" i="1" smtClean="0">
                              <a:solidFill>
                                <a:srgbClr val="002060"/>
                              </a:solidFill>
                              <a:latin typeface="Cambria Math" panose="02040503050406030204" pitchFamily="18" charset="0"/>
                              <a:ea typeface="Cambria Math" panose="02040503050406030204" pitchFamily="18" charset="0"/>
                            </a:rPr>
                            <m:t>𝑡</m:t>
                          </m:r>
                        </m:e>
                        <m:sup>
                          <m:r>
                            <a:rPr lang="en-US" sz="2000" b="0" i="1" smtClean="0">
                              <a:solidFill>
                                <a:srgbClr val="002060"/>
                              </a:solidFill>
                              <a:latin typeface="Cambria Math" panose="02040503050406030204" pitchFamily="18" charset="0"/>
                              <a:ea typeface="Cambria Math" panose="02040503050406030204" pitchFamily="18" charset="0"/>
                            </a:rPr>
                            <m:t>2</m:t>
                          </m:r>
                        </m:sup>
                      </m:sSup>
                    </m:oMath>
                  </m:oMathPara>
                </a14:m>
                <a:endParaRPr lang="en-AU" sz="2000" dirty="0">
                  <a:solidFill>
                    <a:srgbClr val="002060"/>
                  </a:solidFill>
                </a:endParaRPr>
              </a:p>
            </p:txBody>
          </p:sp>
        </mc:Choice>
        <mc:Fallback>
          <p:sp>
            <p:nvSpPr>
              <p:cNvPr id="6" name="TextBox 5">
                <a:extLst>
                  <a:ext uri="{FF2B5EF4-FFF2-40B4-BE49-F238E27FC236}">
                    <a16:creationId xmlns:a16="http://schemas.microsoft.com/office/drawing/2014/main" id="{2B2DC3DF-A9B2-4D78-8D75-FE33C5907B0C}"/>
                  </a:ext>
                </a:extLst>
              </p:cNvPr>
              <p:cNvSpPr txBox="1">
                <a:spLocks noRot="1" noChangeAspect="1" noMove="1" noResize="1" noEditPoints="1" noAdjustHandles="1" noChangeArrowheads="1" noChangeShapeType="1" noTextEdit="1"/>
              </p:cNvSpPr>
              <p:nvPr/>
            </p:nvSpPr>
            <p:spPr>
              <a:xfrm>
                <a:off x="117476" y="2632453"/>
                <a:ext cx="2347912" cy="676660"/>
              </a:xfrm>
              <a:prstGeom prst="rect">
                <a:avLst/>
              </a:prstGeom>
              <a:blipFill>
                <a:blip r:embed="rId3"/>
                <a:stretch>
                  <a:fillRect/>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49CE015B-7FE6-CA5C-4103-7E7AF91B5B51}"/>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sz="3200" b="1" dirty="0"/>
              <a:t>Guided Practice</a:t>
            </a:r>
            <a:endParaRPr lang="en-AU" sz="3200" b="1"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7C7C4C9-5E4D-BD0B-2694-6DFDA8FAD07D}"/>
                  </a:ext>
                </a:extLst>
              </p:cNvPr>
              <p:cNvSpPr txBox="1"/>
              <p:nvPr/>
            </p:nvSpPr>
            <p:spPr>
              <a:xfrm>
                <a:off x="77037" y="3309113"/>
                <a:ext cx="8353424" cy="851708"/>
              </a:xfrm>
              <a:prstGeom prst="rect">
                <a:avLst/>
              </a:prstGeom>
              <a:noFill/>
            </p:spPr>
            <p:txBody>
              <a:bodyPr wrap="square">
                <a:spAutoFit/>
              </a:bodyPr>
              <a:lstStyle/>
              <a:p>
                <a:pPr algn="just"/>
                <a:r>
                  <a:rPr lang="en-AU" sz="2000" dirty="0">
                    <a:solidFill>
                      <a:srgbClr val="002060"/>
                    </a:solidFill>
                  </a:rPr>
                  <a:t>Maximum distance from O occurs when  </a:t>
                </a:r>
                <a14:m>
                  <m:oMath xmlns:m="http://schemas.openxmlformats.org/officeDocument/2006/math">
                    <m:f>
                      <m:fPr>
                        <m:ctrlPr>
                          <a:rPr lang="en-US" sz="2000" b="0" i="1" smtClean="0">
                            <a:solidFill>
                              <a:srgbClr val="002060"/>
                            </a:solidFill>
                            <a:latin typeface="Cambria Math" panose="02040503050406030204" pitchFamily="18" charset="0"/>
                          </a:rPr>
                        </m:ctrlPr>
                      </m:fPr>
                      <m:num>
                        <m:r>
                          <m:rPr>
                            <m:sty m:val="p"/>
                          </m:rPr>
                          <a:rPr lang="en-US" sz="2000" b="0" i="0" smtClean="0">
                            <a:solidFill>
                              <a:srgbClr val="002060"/>
                            </a:solidFill>
                            <a:latin typeface="Cambria Math" panose="02040503050406030204" pitchFamily="18" charset="0"/>
                          </a:rPr>
                          <m:t>d</m:t>
                        </m:r>
                        <m:r>
                          <a:rPr lang="en-US" sz="2000" b="0" i="1" smtClean="0">
                            <a:solidFill>
                              <a:srgbClr val="002060"/>
                            </a:solidFill>
                            <a:latin typeface="Cambria Math" panose="02040503050406030204" pitchFamily="18" charset="0"/>
                          </a:rPr>
                          <m:t>𝑥</m:t>
                        </m:r>
                      </m:num>
                      <m:den>
                        <m:r>
                          <a:rPr lang="en-US" sz="2000" b="0" i="1" smtClean="0">
                            <a:solidFill>
                              <a:srgbClr val="002060"/>
                            </a:solidFill>
                            <a:latin typeface="Cambria Math" panose="02040503050406030204" pitchFamily="18" charset="0"/>
                          </a:rPr>
                          <m:t>𝑑𝑡</m:t>
                        </m:r>
                      </m:den>
                    </m:f>
                    <m:r>
                      <a:rPr lang="en-US" sz="2000" b="0" i="1" smtClean="0">
                        <a:solidFill>
                          <a:srgbClr val="002060"/>
                        </a:solidFill>
                        <a:latin typeface="Cambria Math" panose="02040503050406030204" pitchFamily="18" charset="0"/>
                      </a:rPr>
                      <m:t>=0</m:t>
                    </m:r>
                  </m:oMath>
                </a14:m>
                <a:endParaRPr lang="en-AU"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9−</m:t>
                      </m:r>
                      <m:sSup>
                        <m:sSupPr>
                          <m:ctrlPr>
                            <a:rPr lang="en-US" sz="2000" b="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𝑡</m:t>
                          </m:r>
                        </m:e>
                        <m:sup>
                          <m:r>
                            <a:rPr lang="en-US" sz="2000" b="0" i="1" smtClean="0">
                              <a:solidFill>
                                <a:srgbClr val="002060"/>
                              </a:solidFill>
                              <a:latin typeface="Cambria Math" panose="02040503050406030204" pitchFamily="18" charset="0"/>
                            </a:rPr>
                            <m:t>2</m:t>
                          </m:r>
                        </m:sup>
                      </m:sSup>
                      <m:r>
                        <a:rPr lang="en-US" sz="2000" b="0" i="1" smtClean="0">
                          <a:solidFill>
                            <a:srgbClr val="002060"/>
                          </a:solidFill>
                          <a:latin typeface="Cambria Math" panose="02040503050406030204" pitchFamily="18" charset="0"/>
                        </a:rPr>
                        <m:t>=0</m:t>
                      </m:r>
                    </m:oMath>
                  </m:oMathPara>
                </a14:m>
                <a:endParaRPr lang="en-AU" sz="2000" dirty="0">
                  <a:solidFill>
                    <a:srgbClr val="002060"/>
                  </a:solidFill>
                </a:endParaRPr>
              </a:p>
            </p:txBody>
          </p:sp>
        </mc:Choice>
        <mc:Fallback>
          <p:sp>
            <p:nvSpPr>
              <p:cNvPr id="8" name="TextBox 7">
                <a:extLst>
                  <a:ext uri="{FF2B5EF4-FFF2-40B4-BE49-F238E27FC236}">
                    <a16:creationId xmlns:a16="http://schemas.microsoft.com/office/drawing/2014/main" id="{37C7C4C9-5E4D-BD0B-2694-6DFDA8FAD07D}"/>
                  </a:ext>
                </a:extLst>
              </p:cNvPr>
              <p:cNvSpPr txBox="1">
                <a:spLocks noRot="1" noChangeAspect="1" noMove="1" noResize="1" noEditPoints="1" noAdjustHandles="1" noChangeArrowheads="1" noChangeShapeType="1" noTextEdit="1"/>
              </p:cNvSpPr>
              <p:nvPr/>
            </p:nvSpPr>
            <p:spPr>
              <a:xfrm>
                <a:off x="77037" y="3309113"/>
                <a:ext cx="8353424" cy="851708"/>
              </a:xfrm>
              <a:prstGeom prst="rect">
                <a:avLst/>
              </a:prstGeom>
              <a:blipFill>
                <a:blip r:embed="rId4"/>
                <a:stretch>
                  <a:fillRect l="-803"/>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ABE277-7C7C-F76E-F84F-17340617C78B}"/>
                  </a:ext>
                </a:extLst>
              </p:cNvPr>
              <p:cNvSpPr txBox="1"/>
              <p:nvPr/>
            </p:nvSpPr>
            <p:spPr>
              <a:xfrm>
                <a:off x="117476" y="4160821"/>
                <a:ext cx="7273924" cy="400110"/>
              </a:xfrm>
              <a:prstGeom prst="rect">
                <a:avLst/>
              </a:prstGeom>
              <a:noFill/>
            </p:spPr>
            <p:txBody>
              <a:bodyPr wrap="square">
                <a:spAutoFit/>
              </a:bodyPr>
              <a:lstStyle/>
              <a:p>
                <a:pPr algn="just"/>
                <a14:m>
                  <m:oMath xmlns:m="http://schemas.openxmlformats.org/officeDocument/2006/math">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=3,  </m:t>
                    </m:r>
                    <m:r>
                      <a:rPr lang="en-US" sz="2000" b="0" i="1" smtClean="0">
                        <a:solidFill>
                          <a:srgbClr val="002060"/>
                        </a:solidFill>
                        <a:latin typeface="Cambria Math" panose="02040503050406030204" pitchFamily="18" charset="0"/>
                      </a:rPr>
                      <m:t>𝑜𝑟</m:t>
                    </m:r>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=−3 </m:t>
                    </m:r>
                  </m:oMath>
                </a14:m>
                <a:r>
                  <a:rPr lang="en-AU" sz="2000" dirty="0">
                    <a:solidFill>
                      <a:srgbClr val="002060"/>
                    </a:solidFill>
                  </a:rPr>
                  <a:t> (Reject as this lies outside the domain)</a:t>
                </a:r>
              </a:p>
            </p:txBody>
          </p:sp>
        </mc:Choice>
        <mc:Fallback>
          <p:sp>
            <p:nvSpPr>
              <p:cNvPr id="9" name="TextBox 8">
                <a:extLst>
                  <a:ext uri="{FF2B5EF4-FFF2-40B4-BE49-F238E27FC236}">
                    <a16:creationId xmlns:a16="http://schemas.microsoft.com/office/drawing/2014/main" id="{0DABE277-7C7C-F76E-F84F-17340617C78B}"/>
                  </a:ext>
                </a:extLst>
              </p:cNvPr>
              <p:cNvSpPr txBox="1">
                <a:spLocks noRot="1" noChangeAspect="1" noMove="1" noResize="1" noEditPoints="1" noAdjustHandles="1" noChangeArrowheads="1" noChangeShapeType="1" noTextEdit="1"/>
              </p:cNvSpPr>
              <p:nvPr/>
            </p:nvSpPr>
            <p:spPr>
              <a:xfrm>
                <a:off x="117476" y="4160821"/>
                <a:ext cx="7273924" cy="400110"/>
              </a:xfrm>
              <a:prstGeom prst="rect">
                <a:avLst/>
              </a:prstGeom>
              <a:blipFill>
                <a:blip r:embed="rId5"/>
                <a:stretch>
                  <a:fillRect t="-9231" b="-2769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8CC3325-9D7C-B869-5621-709FBADEFB4F}"/>
                  </a:ext>
                </a:extLst>
              </p:cNvPr>
              <p:cNvSpPr txBox="1"/>
              <p:nvPr/>
            </p:nvSpPr>
            <p:spPr>
              <a:xfrm>
                <a:off x="0" y="4637426"/>
                <a:ext cx="7273924" cy="707886"/>
              </a:xfrm>
              <a:prstGeom prst="rect">
                <a:avLst/>
              </a:prstGeom>
              <a:noFill/>
            </p:spPr>
            <p:txBody>
              <a:bodyPr wrap="square">
                <a:spAutoFit/>
              </a:bodyPr>
              <a:lstStyle/>
              <a:p>
                <a:pPr algn="just"/>
                <a:r>
                  <a:rPr lang="en-US" sz="2000" b="0" dirty="0">
                    <a:solidFill>
                      <a:srgbClr val="002060"/>
                    </a:solidFill>
                  </a:rPr>
                  <a:t>Substitute </a:t>
                </a:r>
                <a14:m>
                  <m:oMath xmlns:m="http://schemas.openxmlformats.org/officeDocument/2006/math">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=3</m:t>
                    </m:r>
                  </m:oMath>
                </a14:m>
                <a:r>
                  <a:rPr lang="en-AU" sz="2000" dirty="0">
                    <a:solidFill>
                      <a:srgbClr val="002060"/>
                    </a:solidFill>
                  </a:rPr>
                  <a:t> into </a:t>
                </a:r>
                <a14:m>
                  <m:oMath xmlns:m="http://schemas.openxmlformats.org/officeDocument/2006/math">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m:t>
                    </m:r>
                  </m:oMath>
                </a14:m>
                <a:endParaRPr lang="en-US" sz="2000" b="0" dirty="0">
                  <a:solidFill>
                    <a:srgbClr val="002060"/>
                  </a:solidFill>
                </a:endParaRPr>
              </a:p>
              <a:p>
                <a:pPr algn="just"/>
                <a14:m>
                  <m:oMath xmlns:m="http://schemas.openxmlformats.org/officeDocument/2006/math">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=18</m:t>
                    </m:r>
                  </m:oMath>
                </a14:m>
                <a:r>
                  <a:rPr lang="en-AU" sz="2000" dirty="0">
                    <a:solidFill>
                      <a:srgbClr val="002060"/>
                    </a:solidFill>
                  </a:rPr>
                  <a:t> metres </a:t>
                </a:r>
              </a:p>
            </p:txBody>
          </p:sp>
        </mc:Choice>
        <mc:Fallback>
          <p:sp>
            <p:nvSpPr>
              <p:cNvPr id="16" name="TextBox 15">
                <a:extLst>
                  <a:ext uri="{FF2B5EF4-FFF2-40B4-BE49-F238E27FC236}">
                    <a16:creationId xmlns:a16="http://schemas.microsoft.com/office/drawing/2014/main" id="{08CC3325-9D7C-B869-5621-709FBADEFB4F}"/>
                  </a:ext>
                </a:extLst>
              </p:cNvPr>
              <p:cNvSpPr txBox="1">
                <a:spLocks noRot="1" noChangeAspect="1" noMove="1" noResize="1" noEditPoints="1" noAdjustHandles="1" noChangeArrowheads="1" noChangeShapeType="1" noTextEdit="1"/>
              </p:cNvSpPr>
              <p:nvPr/>
            </p:nvSpPr>
            <p:spPr>
              <a:xfrm>
                <a:off x="0" y="4637426"/>
                <a:ext cx="7273924" cy="707886"/>
              </a:xfrm>
              <a:prstGeom prst="rect">
                <a:avLst/>
              </a:prstGeom>
              <a:blipFill>
                <a:blip r:embed="rId6"/>
                <a:stretch>
                  <a:fillRect l="-838" t="-5172" b="-14655"/>
                </a:stretch>
              </a:blipFill>
            </p:spPr>
            <p:txBody>
              <a:bodyPr/>
              <a:lstStyle/>
              <a:p>
                <a:r>
                  <a:rPr lang="en-AU">
                    <a:noFill/>
                  </a:rPr>
                  <a:t> </a:t>
                </a:r>
              </a:p>
            </p:txBody>
          </p:sp>
        </mc:Fallback>
      </mc:AlternateContent>
      <p:sp>
        <p:nvSpPr>
          <p:cNvPr id="17" name="TextBox 16">
            <a:extLst>
              <a:ext uri="{FF2B5EF4-FFF2-40B4-BE49-F238E27FC236}">
                <a16:creationId xmlns:a16="http://schemas.microsoft.com/office/drawing/2014/main" id="{3C1F775B-5F71-C18E-E826-FA92D43BC37A}"/>
              </a:ext>
            </a:extLst>
          </p:cNvPr>
          <p:cNvSpPr txBox="1"/>
          <p:nvPr/>
        </p:nvSpPr>
        <p:spPr>
          <a:xfrm>
            <a:off x="117476" y="5421807"/>
            <a:ext cx="7273924" cy="400110"/>
          </a:xfrm>
          <a:prstGeom prst="rect">
            <a:avLst/>
          </a:prstGeom>
          <a:noFill/>
        </p:spPr>
        <p:txBody>
          <a:bodyPr wrap="square">
            <a:spAutoFit/>
          </a:bodyPr>
          <a:lstStyle/>
          <a:p>
            <a:pPr algn="just"/>
            <a:r>
              <a:rPr lang="en-US" sz="2000" b="0" dirty="0">
                <a:solidFill>
                  <a:srgbClr val="002060"/>
                </a:solidFill>
              </a:rPr>
              <a:t>Maximum distance is 18m. </a:t>
            </a:r>
            <a:endParaRPr lang="en-AU" sz="2000" dirty="0">
              <a:solidFill>
                <a:srgbClr val="002060"/>
              </a:solidFill>
            </a:endParaRPr>
          </a:p>
        </p:txBody>
      </p:sp>
      <p:sp>
        <p:nvSpPr>
          <p:cNvPr id="18" name="TextBox 17">
            <a:extLst>
              <a:ext uri="{FF2B5EF4-FFF2-40B4-BE49-F238E27FC236}">
                <a16:creationId xmlns:a16="http://schemas.microsoft.com/office/drawing/2014/main" id="{3360F453-A20B-30B2-2421-EE7CE6DB11A3}"/>
              </a:ext>
            </a:extLst>
          </p:cNvPr>
          <p:cNvSpPr txBox="1"/>
          <p:nvPr/>
        </p:nvSpPr>
        <p:spPr>
          <a:xfrm>
            <a:off x="5953125" y="3381024"/>
            <a:ext cx="5711824" cy="707886"/>
          </a:xfrm>
          <a:prstGeom prst="rect">
            <a:avLst/>
          </a:prstGeom>
          <a:noFill/>
        </p:spPr>
        <p:txBody>
          <a:bodyPr wrap="square">
            <a:spAutoFit/>
          </a:bodyPr>
          <a:lstStyle/>
          <a:p>
            <a:pPr algn="just"/>
            <a:r>
              <a:rPr lang="en-US" sz="2000" dirty="0">
                <a:solidFill>
                  <a:srgbClr val="FF0000"/>
                </a:solidFill>
              </a:rPr>
              <a:t>Notice, the stationary point occurs when the velocity is 0. At this moment, the particle is stationary.</a:t>
            </a:r>
            <a:endParaRPr lang="en-AU" sz="2000" dirty="0">
              <a:solidFill>
                <a:srgbClr val="FF0000"/>
              </a:solidFill>
            </a:endParaRPr>
          </a:p>
        </p:txBody>
      </p:sp>
      <p:sp>
        <p:nvSpPr>
          <p:cNvPr id="19" name="TextBox 18">
            <a:extLst>
              <a:ext uri="{FF2B5EF4-FFF2-40B4-BE49-F238E27FC236}">
                <a16:creationId xmlns:a16="http://schemas.microsoft.com/office/drawing/2014/main" id="{D52C82BD-295A-3ABC-1668-7DF13DA123F8}"/>
              </a:ext>
            </a:extLst>
          </p:cNvPr>
          <p:cNvSpPr txBox="1"/>
          <p:nvPr/>
        </p:nvSpPr>
        <p:spPr>
          <a:xfrm>
            <a:off x="954087" y="5914566"/>
            <a:ext cx="9998075" cy="707886"/>
          </a:xfrm>
          <a:prstGeom prst="rect">
            <a:avLst/>
          </a:prstGeom>
          <a:noFill/>
        </p:spPr>
        <p:txBody>
          <a:bodyPr wrap="square">
            <a:spAutoFit/>
          </a:bodyPr>
          <a:lstStyle/>
          <a:p>
            <a:pPr algn="just"/>
            <a:r>
              <a:rPr lang="en-US" sz="2000" dirty="0">
                <a:solidFill>
                  <a:srgbClr val="FF0000"/>
                </a:solidFill>
              </a:rPr>
              <a:t>In this exercise, we assume here this will give us the maximum distance. We will typically need to show that this will give us the maximum or minimum. This will be seen in later exercise.</a:t>
            </a:r>
            <a:endParaRPr lang="en-AU" sz="2000" dirty="0">
              <a:solidFill>
                <a:srgbClr val="FF0000"/>
              </a:solidFill>
            </a:endParaRPr>
          </a:p>
        </p:txBody>
      </p:sp>
    </p:spTree>
    <p:extLst>
      <p:ext uri="{BB962C8B-B14F-4D97-AF65-F5344CB8AC3E}">
        <p14:creationId xmlns:p14="http://schemas.microsoft.com/office/powerpoint/2010/main" val="293952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B0517708-21E4-4F80-A4B7-9DC1622B0FAC}"/>
                  </a:ext>
                </a:extLst>
              </p:cNvPr>
              <p:cNvSpPr>
                <a:spLocks noGrp="1"/>
              </p:cNvSpPr>
              <p:nvPr>
                <p:ph idx="1"/>
              </p:nvPr>
            </p:nvSpPr>
            <p:spPr>
              <a:xfrm>
                <a:off x="58969" y="650026"/>
                <a:ext cx="11903676" cy="584775"/>
              </a:xfrm>
            </p:spPr>
            <p:txBody>
              <a:bodyPr>
                <a:normAutofit fontScale="92500" lnSpcReduction="10000"/>
              </a:bodyPr>
              <a:lstStyle/>
              <a:p>
                <a:pPr marL="0" indent="0">
                  <a:buNone/>
                </a:pPr>
                <a:r>
                  <a:rPr lang="en-US" sz="2000" dirty="0">
                    <a:solidFill>
                      <a:schemeClr val="tx1"/>
                    </a:solidFill>
                  </a:rPr>
                  <a:t>Determine the </a:t>
                </a:r>
                <a14:m>
                  <m:oMath xmlns:m="http://schemas.openxmlformats.org/officeDocument/2006/math">
                    <m:r>
                      <a:rPr lang="en-US" sz="2000" b="0" i="1" smtClean="0">
                        <a:latin typeface="Cambria Math" panose="02040503050406030204" pitchFamily="18" charset="0"/>
                      </a:rPr>
                      <m:t>𝑥</m:t>
                    </m:r>
                  </m:oMath>
                </a14:m>
                <a:r>
                  <a:rPr lang="en-AU" sz="2000" dirty="0"/>
                  <a:t> coordinates, in terms of </a:t>
                </a:r>
                <a14:m>
                  <m:oMath xmlns:m="http://schemas.openxmlformats.org/officeDocument/2006/math">
                    <m:r>
                      <a:rPr lang="en-US" sz="2000" b="0" i="1" smtClean="0">
                        <a:latin typeface="Cambria Math" panose="02040503050406030204" pitchFamily="18" charset="0"/>
                      </a:rPr>
                      <m:t>𝑛</m:t>
                    </m:r>
                  </m:oMath>
                </a14:m>
                <a:r>
                  <a:rPr lang="en-AU" sz="2000" dirty="0"/>
                  <a:t>, of the stationary points of the curve with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−1</m:t>
                            </m:r>
                          </m:e>
                        </m:d>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+2)</m:t>
                    </m:r>
                  </m:oMath>
                </a14:m>
                <a:r>
                  <a:rPr lang="en-AU" sz="2000" dirty="0"/>
                  <a:t> where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ℕ</m:t>
                    </m:r>
                  </m:oMath>
                </a14:m>
                <a:endParaRPr lang="en-AU" sz="2000" dirty="0"/>
              </a:p>
            </p:txBody>
          </p:sp>
        </mc:Choice>
        <mc:Fallback>
          <p:sp>
            <p:nvSpPr>
              <p:cNvPr id="5" name="Content Placeholder 2">
                <a:extLst>
                  <a:ext uri="{FF2B5EF4-FFF2-40B4-BE49-F238E27FC236}">
                    <a16:creationId xmlns:a16="http://schemas.microsoft.com/office/drawing/2014/main" id="{B0517708-21E4-4F80-A4B7-9DC1622B0FAC}"/>
                  </a:ext>
                </a:extLst>
              </p:cNvPr>
              <p:cNvSpPr>
                <a:spLocks noGrp="1" noRot="1" noChangeAspect="1" noMove="1" noResize="1" noEditPoints="1" noAdjustHandles="1" noChangeArrowheads="1" noChangeShapeType="1" noTextEdit="1"/>
              </p:cNvSpPr>
              <p:nvPr>
                <p:ph idx="1"/>
              </p:nvPr>
            </p:nvSpPr>
            <p:spPr>
              <a:xfrm>
                <a:off x="58969" y="650026"/>
                <a:ext cx="11903676" cy="584775"/>
              </a:xfrm>
              <a:blipFill>
                <a:blip r:embed="rId2"/>
                <a:stretch>
                  <a:fillRect l="-512" t="-13542" b="-14583"/>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421497D-D3B4-8F40-98D4-469BA7CC32A9}"/>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sz="3200" b="1" dirty="0"/>
              <a:t>Guided Practice</a:t>
            </a:r>
            <a:endParaRPr lang="en-AU" sz="3200" b="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A1CD72D-D1A2-8091-3816-BBE266CE7A2F}"/>
                  </a:ext>
                </a:extLst>
              </p:cNvPr>
              <p:cNvSpPr txBox="1"/>
              <p:nvPr/>
            </p:nvSpPr>
            <p:spPr>
              <a:xfrm>
                <a:off x="336909" y="1412818"/>
                <a:ext cx="4668394" cy="58439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𝑑𝑦</m:t>
                          </m:r>
                        </m:num>
                        <m:den>
                          <m:r>
                            <a:rPr lang="en-US" sz="2000" b="0" i="1" smtClean="0">
                              <a:solidFill>
                                <a:srgbClr val="002060"/>
                              </a:solidFill>
                              <a:latin typeface="Cambria Math" panose="02040503050406030204" pitchFamily="18" charset="0"/>
                            </a:rPr>
                            <m:t>𝑑𝑥</m:t>
                          </m:r>
                        </m:den>
                      </m:f>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𝑛</m:t>
                      </m:r>
                      <m:sSup>
                        <m:sSupPr>
                          <m:ctrlPr>
                            <a:rPr lang="en-US" sz="2000" b="0" i="1" smtClean="0">
                              <a:solidFill>
                                <a:srgbClr val="002060"/>
                              </a:solidFill>
                              <a:latin typeface="Cambria Math" panose="02040503050406030204" pitchFamily="18" charset="0"/>
                            </a:rPr>
                          </m:ctrlPr>
                        </m:sSupPr>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−1</m:t>
                              </m:r>
                            </m:e>
                          </m:d>
                        </m:e>
                        <m:sup>
                          <m:r>
                            <a:rPr lang="en-US" sz="2000" b="0" i="1" smtClean="0">
                              <a:solidFill>
                                <a:srgbClr val="002060"/>
                              </a:solidFill>
                              <a:latin typeface="Cambria Math" panose="02040503050406030204" pitchFamily="18" charset="0"/>
                            </a:rPr>
                            <m:t>𝑛</m:t>
                          </m:r>
                          <m:r>
                            <a:rPr lang="en-US" sz="2000" b="0" i="1" smtClean="0">
                              <a:solidFill>
                                <a:srgbClr val="002060"/>
                              </a:solidFill>
                              <a:latin typeface="Cambria Math" panose="02040503050406030204" pitchFamily="18" charset="0"/>
                            </a:rPr>
                            <m:t>−1</m:t>
                          </m:r>
                        </m:sup>
                      </m:sSup>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+2</m:t>
                          </m:r>
                        </m:e>
                      </m:d>
                      <m:r>
                        <a:rPr lang="en-US" sz="2000" b="0" i="1" smtClean="0">
                          <a:solidFill>
                            <a:srgbClr val="002060"/>
                          </a:solidFill>
                          <a:latin typeface="Cambria Math" panose="02040503050406030204" pitchFamily="18" charset="0"/>
                        </a:rPr>
                        <m:t>+</m:t>
                      </m:r>
                      <m:sSup>
                        <m:sSupPr>
                          <m:ctrlPr>
                            <a:rPr lang="en-US" sz="2000" b="0" i="1" smtClean="0">
                              <a:solidFill>
                                <a:srgbClr val="002060"/>
                              </a:solidFill>
                              <a:latin typeface="Cambria Math" panose="02040503050406030204" pitchFamily="18" charset="0"/>
                            </a:rPr>
                          </m:ctrlPr>
                        </m:sSupPr>
                        <m:e>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−1</m:t>
                              </m:r>
                            </m:e>
                          </m:d>
                        </m:e>
                        <m:sup>
                          <m:r>
                            <a:rPr lang="en-US" sz="2000" b="0" i="1" smtClean="0">
                              <a:solidFill>
                                <a:srgbClr val="002060"/>
                              </a:solidFill>
                              <a:latin typeface="Cambria Math" panose="02040503050406030204" pitchFamily="18" charset="0"/>
                            </a:rPr>
                            <m:t>𝑛</m:t>
                          </m:r>
                        </m:sup>
                      </m:sSup>
                    </m:oMath>
                  </m:oMathPara>
                </a14:m>
                <a:endParaRPr lang="en-AU" sz="2000" dirty="0">
                  <a:solidFill>
                    <a:srgbClr val="002060"/>
                  </a:solidFill>
                </a:endParaRPr>
              </a:p>
            </p:txBody>
          </p:sp>
        </mc:Choice>
        <mc:Fallback>
          <p:sp>
            <p:nvSpPr>
              <p:cNvPr id="4" name="TextBox 3">
                <a:extLst>
                  <a:ext uri="{FF2B5EF4-FFF2-40B4-BE49-F238E27FC236}">
                    <a16:creationId xmlns:a16="http://schemas.microsoft.com/office/drawing/2014/main" id="{9A1CD72D-D1A2-8091-3816-BBE266CE7A2F}"/>
                  </a:ext>
                </a:extLst>
              </p:cNvPr>
              <p:cNvSpPr txBox="1">
                <a:spLocks noRot="1" noChangeAspect="1" noMove="1" noResize="1" noEditPoints="1" noAdjustHandles="1" noChangeArrowheads="1" noChangeShapeType="1" noTextEdit="1"/>
              </p:cNvSpPr>
              <p:nvPr/>
            </p:nvSpPr>
            <p:spPr>
              <a:xfrm>
                <a:off x="336909" y="1412818"/>
                <a:ext cx="4668394" cy="584391"/>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BE5CABF-FFA8-DA2E-D4D6-00C62A4F20AE}"/>
                  </a:ext>
                </a:extLst>
              </p:cNvPr>
              <p:cNvSpPr txBox="1"/>
              <p:nvPr/>
            </p:nvSpPr>
            <p:spPr>
              <a:xfrm>
                <a:off x="336908" y="2313328"/>
                <a:ext cx="6000391" cy="443326"/>
              </a:xfrm>
              <a:prstGeom prst="rect">
                <a:avLst/>
              </a:prstGeom>
              <a:noFill/>
            </p:spPr>
            <p:txBody>
              <a:bodyPr wrap="square" lIns="0" tIns="0" rIns="0" bIns="0" rtlCol="0">
                <a:spAutoFit/>
              </a:bodyPr>
              <a:lstStyle/>
              <a:p>
                <a:pPr/>
                <a:r>
                  <a:rPr lang="en-US" sz="2000" b="0" dirty="0">
                    <a:solidFill>
                      <a:srgbClr val="002060"/>
                    </a:solidFill>
                  </a:rPr>
                  <a:t>Sub. </a:t>
                </a:r>
                <a14:m>
                  <m:oMath xmlns:m="http://schemas.openxmlformats.org/officeDocument/2006/math">
                    <m:r>
                      <a:rPr lang="en-US" sz="2000" b="0" i="0" smtClean="0">
                        <a:solidFill>
                          <a:srgbClr val="002060"/>
                        </a:solidFill>
                        <a:latin typeface="Cambria Math" panose="02040503050406030204" pitchFamily="18" charset="0"/>
                      </a:rPr>
                      <m:t> </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𝑑𝑦</m:t>
                        </m:r>
                      </m:num>
                      <m:den>
                        <m:r>
                          <a:rPr lang="en-US" sz="2000" b="0" i="1" smtClean="0">
                            <a:solidFill>
                              <a:srgbClr val="002060"/>
                            </a:solidFill>
                            <a:latin typeface="Cambria Math" panose="02040503050406030204" pitchFamily="18" charset="0"/>
                          </a:rPr>
                          <m:t>𝑑𝑥</m:t>
                        </m:r>
                      </m:den>
                    </m:f>
                    <m:r>
                      <a:rPr lang="en-US" sz="2000" b="0" i="1" smtClean="0">
                        <a:solidFill>
                          <a:srgbClr val="002060"/>
                        </a:solidFill>
                        <a:latin typeface="Cambria Math" panose="02040503050406030204" pitchFamily="18" charset="0"/>
                      </a:rPr>
                      <m:t>=0,   </m:t>
                    </m:r>
                    <m:r>
                      <a:rPr lang="en-US" sz="2000" i="1">
                        <a:solidFill>
                          <a:srgbClr val="002060"/>
                        </a:solidFill>
                        <a:latin typeface="Cambria Math" panose="02040503050406030204" pitchFamily="18" charset="0"/>
                      </a:rPr>
                      <m:t>2</m:t>
                    </m:r>
                    <m:r>
                      <a:rPr lang="en-US" sz="2000" i="1">
                        <a:solidFill>
                          <a:srgbClr val="002060"/>
                        </a:solidFill>
                        <a:latin typeface="Cambria Math" panose="02040503050406030204" pitchFamily="18" charset="0"/>
                      </a:rPr>
                      <m:t>𝑛</m:t>
                    </m:r>
                    <m:sSup>
                      <m:sSupPr>
                        <m:ctrlPr>
                          <a:rPr lang="en-US" sz="2000" i="1">
                            <a:solidFill>
                              <a:srgbClr val="002060"/>
                            </a:solidFill>
                            <a:latin typeface="Cambria Math" panose="02040503050406030204" pitchFamily="18" charset="0"/>
                          </a:rPr>
                        </m:ctrlPr>
                      </m:sSupPr>
                      <m:e>
                        <m:d>
                          <m:dPr>
                            <m:ctrlPr>
                              <a:rPr lang="en-US" sz="2000" i="1">
                                <a:solidFill>
                                  <a:srgbClr val="002060"/>
                                </a:solidFill>
                                <a:latin typeface="Cambria Math" panose="02040503050406030204" pitchFamily="18" charset="0"/>
                              </a:rPr>
                            </m:ctrlPr>
                          </m:dPr>
                          <m:e>
                            <m:r>
                              <a:rPr lang="en-US" sz="2000" i="1">
                                <a:solidFill>
                                  <a:srgbClr val="002060"/>
                                </a:solidFill>
                                <a:latin typeface="Cambria Math" panose="02040503050406030204" pitchFamily="18" charset="0"/>
                              </a:rPr>
                              <m:t>2</m:t>
                            </m:r>
                            <m:r>
                              <a:rPr lang="en-US" sz="2000" i="1">
                                <a:solidFill>
                                  <a:srgbClr val="002060"/>
                                </a:solidFill>
                                <a:latin typeface="Cambria Math" panose="02040503050406030204" pitchFamily="18" charset="0"/>
                              </a:rPr>
                              <m:t>𝑥</m:t>
                            </m:r>
                            <m:r>
                              <a:rPr lang="en-US" sz="2000" i="1">
                                <a:solidFill>
                                  <a:srgbClr val="002060"/>
                                </a:solidFill>
                                <a:latin typeface="Cambria Math" panose="02040503050406030204" pitchFamily="18" charset="0"/>
                              </a:rPr>
                              <m:t>−1</m:t>
                            </m:r>
                          </m:e>
                        </m:d>
                      </m:e>
                      <m:sup>
                        <m:r>
                          <a:rPr lang="en-US" sz="2000" i="1">
                            <a:solidFill>
                              <a:srgbClr val="002060"/>
                            </a:solidFill>
                            <a:latin typeface="Cambria Math" panose="02040503050406030204" pitchFamily="18" charset="0"/>
                          </a:rPr>
                          <m:t>𝑛</m:t>
                        </m:r>
                        <m:r>
                          <a:rPr lang="en-US" sz="2000" i="1">
                            <a:solidFill>
                              <a:srgbClr val="002060"/>
                            </a:solidFill>
                            <a:latin typeface="Cambria Math" panose="02040503050406030204" pitchFamily="18" charset="0"/>
                          </a:rPr>
                          <m:t>−1</m:t>
                        </m:r>
                      </m:sup>
                    </m:sSup>
                    <m:d>
                      <m:dPr>
                        <m:ctrlPr>
                          <a:rPr lang="en-US" sz="2000" i="1">
                            <a:solidFill>
                              <a:srgbClr val="002060"/>
                            </a:solidFill>
                            <a:latin typeface="Cambria Math" panose="02040503050406030204" pitchFamily="18" charset="0"/>
                          </a:rPr>
                        </m:ctrlPr>
                      </m:dPr>
                      <m:e>
                        <m:r>
                          <a:rPr lang="en-US" sz="2000" i="1">
                            <a:solidFill>
                              <a:srgbClr val="002060"/>
                            </a:solidFill>
                            <a:latin typeface="Cambria Math" panose="02040503050406030204" pitchFamily="18" charset="0"/>
                          </a:rPr>
                          <m:t>𝑥</m:t>
                        </m:r>
                        <m:r>
                          <a:rPr lang="en-US" sz="2000" i="1">
                            <a:solidFill>
                              <a:srgbClr val="002060"/>
                            </a:solidFill>
                            <a:latin typeface="Cambria Math" panose="02040503050406030204" pitchFamily="18" charset="0"/>
                          </a:rPr>
                          <m:t>+2</m:t>
                        </m:r>
                      </m:e>
                    </m:d>
                    <m:r>
                      <a:rPr lang="en-US" sz="2000" i="1">
                        <a:solidFill>
                          <a:srgbClr val="002060"/>
                        </a:solidFill>
                        <a:latin typeface="Cambria Math" panose="02040503050406030204" pitchFamily="18" charset="0"/>
                      </a:rPr>
                      <m:t>+</m:t>
                    </m:r>
                    <m:sSup>
                      <m:sSupPr>
                        <m:ctrlPr>
                          <a:rPr lang="en-US" sz="2000" i="1">
                            <a:solidFill>
                              <a:srgbClr val="002060"/>
                            </a:solidFill>
                            <a:latin typeface="Cambria Math" panose="02040503050406030204" pitchFamily="18" charset="0"/>
                          </a:rPr>
                        </m:ctrlPr>
                      </m:sSupPr>
                      <m:e>
                        <m:d>
                          <m:dPr>
                            <m:ctrlPr>
                              <a:rPr lang="en-US" sz="2000" i="1">
                                <a:solidFill>
                                  <a:srgbClr val="002060"/>
                                </a:solidFill>
                                <a:latin typeface="Cambria Math" panose="02040503050406030204" pitchFamily="18" charset="0"/>
                              </a:rPr>
                            </m:ctrlPr>
                          </m:dPr>
                          <m:e>
                            <m:r>
                              <a:rPr lang="en-US" sz="2000" i="1">
                                <a:solidFill>
                                  <a:srgbClr val="002060"/>
                                </a:solidFill>
                                <a:latin typeface="Cambria Math" panose="02040503050406030204" pitchFamily="18" charset="0"/>
                              </a:rPr>
                              <m:t>2</m:t>
                            </m:r>
                            <m:r>
                              <a:rPr lang="en-US" sz="2000" i="1">
                                <a:solidFill>
                                  <a:srgbClr val="002060"/>
                                </a:solidFill>
                                <a:latin typeface="Cambria Math" panose="02040503050406030204" pitchFamily="18" charset="0"/>
                              </a:rPr>
                              <m:t>𝑥</m:t>
                            </m:r>
                            <m:r>
                              <a:rPr lang="en-US" sz="2000" i="1">
                                <a:solidFill>
                                  <a:srgbClr val="002060"/>
                                </a:solidFill>
                                <a:latin typeface="Cambria Math" panose="02040503050406030204" pitchFamily="18" charset="0"/>
                              </a:rPr>
                              <m:t>−1</m:t>
                            </m:r>
                          </m:e>
                        </m:d>
                      </m:e>
                      <m:sup>
                        <m:r>
                          <a:rPr lang="en-US" sz="2000" i="1">
                            <a:solidFill>
                              <a:srgbClr val="002060"/>
                            </a:solidFill>
                            <a:latin typeface="Cambria Math" panose="02040503050406030204" pitchFamily="18" charset="0"/>
                          </a:rPr>
                          <m:t>𝑛</m:t>
                        </m:r>
                      </m:sup>
                    </m:sSup>
                    <m:r>
                      <a:rPr lang="en-US" sz="2000" b="0" i="1" smtClean="0">
                        <a:solidFill>
                          <a:srgbClr val="002060"/>
                        </a:solidFill>
                        <a:latin typeface="Cambria Math" panose="02040503050406030204" pitchFamily="18" charset="0"/>
                      </a:rPr>
                      <m:t>=0</m:t>
                    </m:r>
                  </m:oMath>
                </a14:m>
                <a:endParaRPr lang="en-AU" sz="2000" dirty="0">
                  <a:solidFill>
                    <a:srgbClr val="002060"/>
                  </a:solidFill>
                </a:endParaRPr>
              </a:p>
            </p:txBody>
          </p:sp>
        </mc:Choice>
        <mc:Fallback>
          <p:sp>
            <p:nvSpPr>
              <p:cNvPr id="2" name="TextBox 1">
                <a:extLst>
                  <a:ext uri="{FF2B5EF4-FFF2-40B4-BE49-F238E27FC236}">
                    <a16:creationId xmlns:a16="http://schemas.microsoft.com/office/drawing/2014/main" id="{DBE5CABF-FFA8-DA2E-D4D6-00C62A4F20AE}"/>
                  </a:ext>
                </a:extLst>
              </p:cNvPr>
              <p:cNvSpPr txBox="1">
                <a:spLocks noRot="1" noChangeAspect="1" noMove="1" noResize="1" noEditPoints="1" noAdjustHandles="1" noChangeArrowheads="1" noChangeShapeType="1" noTextEdit="1"/>
              </p:cNvSpPr>
              <p:nvPr/>
            </p:nvSpPr>
            <p:spPr>
              <a:xfrm>
                <a:off x="336908" y="2313328"/>
                <a:ext cx="6000391" cy="443326"/>
              </a:xfrm>
              <a:prstGeom prst="rect">
                <a:avLst/>
              </a:prstGeom>
              <a:blipFill>
                <a:blip r:embed="rId4"/>
                <a:stretch>
                  <a:fillRect l="-2538" t="-1370" b="-2054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907522B-F932-CC14-40EE-BFCC6A1C9BD5}"/>
                  </a:ext>
                </a:extLst>
              </p:cNvPr>
              <p:cNvSpPr txBox="1"/>
              <p:nvPr/>
            </p:nvSpPr>
            <p:spPr>
              <a:xfrm>
                <a:off x="844908" y="2790396"/>
                <a:ext cx="600039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002060"/>
                              </a:solidFill>
                              <a:latin typeface="Cambria Math" panose="02040503050406030204" pitchFamily="18" charset="0"/>
                            </a:rPr>
                          </m:ctrlPr>
                        </m:sSupPr>
                        <m:e>
                          <m:d>
                            <m:dPr>
                              <m:ctrlPr>
                                <a:rPr lang="en-US" sz="2000" i="1">
                                  <a:solidFill>
                                    <a:srgbClr val="002060"/>
                                  </a:solidFill>
                                  <a:latin typeface="Cambria Math" panose="02040503050406030204" pitchFamily="18" charset="0"/>
                                </a:rPr>
                              </m:ctrlPr>
                            </m:dPr>
                            <m:e>
                              <m:r>
                                <a:rPr lang="en-US" sz="2000" i="1">
                                  <a:solidFill>
                                    <a:srgbClr val="002060"/>
                                  </a:solidFill>
                                  <a:latin typeface="Cambria Math" panose="02040503050406030204" pitchFamily="18" charset="0"/>
                                </a:rPr>
                                <m:t>2</m:t>
                              </m:r>
                              <m:r>
                                <a:rPr lang="en-US" sz="2000" i="1">
                                  <a:solidFill>
                                    <a:srgbClr val="002060"/>
                                  </a:solidFill>
                                  <a:latin typeface="Cambria Math" panose="02040503050406030204" pitchFamily="18" charset="0"/>
                                </a:rPr>
                                <m:t>𝑥</m:t>
                              </m:r>
                              <m:r>
                                <a:rPr lang="en-US" sz="2000" i="1">
                                  <a:solidFill>
                                    <a:srgbClr val="002060"/>
                                  </a:solidFill>
                                  <a:latin typeface="Cambria Math" panose="02040503050406030204" pitchFamily="18" charset="0"/>
                                </a:rPr>
                                <m:t>−1</m:t>
                              </m:r>
                            </m:e>
                          </m:d>
                        </m:e>
                        <m:sup>
                          <m:r>
                            <a:rPr lang="en-US" sz="2000" i="1">
                              <a:solidFill>
                                <a:srgbClr val="002060"/>
                              </a:solidFill>
                              <a:latin typeface="Cambria Math" panose="02040503050406030204" pitchFamily="18" charset="0"/>
                            </a:rPr>
                            <m:t>𝑛</m:t>
                          </m:r>
                          <m:r>
                            <a:rPr lang="en-US" sz="2000" i="1">
                              <a:solidFill>
                                <a:srgbClr val="002060"/>
                              </a:solidFill>
                              <a:latin typeface="Cambria Math" panose="02040503050406030204" pitchFamily="18" charset="0"/>
                            </a:rPr>
                            <m:t>−1</m:t>
                          </m:r>
                        </m:sup>
                      </m:sSup>
                      <m:d>
                        <m:dPr>
                          <m:begChr m:val="["/>
                          <m:endChr m:val="]"/>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 2</m:t>
                          </m:r>
                          <m:r>
                            <a:rPr lang="en-US" sz="2000" b="0" i="1" smtClean="0">
                              <a:solidFill>
                                <a:srgbClr val="002060"/>
                              </a:solidFill>
                              <a:latin typeface="Cambria Math" panose="02040503050406030204" pitchFamily="18" charset="0"/>
                            </a:rPr>
                            <m:t>𝑛</m:t>
                          </m:r>
                          <m:d>
                            <m:dPr>
                              <m:ctrlPr>
                                <a:rPr lang="en-US" sz="2000" i="1">
                                  <a:solidFill>
                                    <a:srgbClr val="002060"/>
                                  </a:solidFill>
                                  <a:latin typeface="Cambria Math" panose="02040503050406030204" pitchFamily="18" charset="0"/>
                                </a:rPr>
                              </m:ctrlPr>
                            </m:dPr>
                            <m:e>
                              <m:r>
                                <a:rPr lang="en-US" sz="2000" i="1">
                                  <a:solidFill>
                                    <a:srgbClr val="002060"/>
                                  </a:solidFill>
                                  <a:latin typeface="Cambria Math" panose="02040503050406030204" pitchFamily="18" charset="0"/>
                                </a:rPr>
                                <m:t>𝑥</m:t>
                              </m:r>
                              <m:r>
                                <a:rPr lang="en-US" sz="2000" i="1">
                                  <a:solidFill>
                                    <a:srgbClr val="002060"/>
                                  </a:solidFill>
                                  <a:latin typeface="Cambria Math" panose="02040503050406030204" pitchFamily="18" charset="0"/>
                                </a:rPr>
                                <m:t>+2</m:t>
                              </m:r>
                            </m:e>
                          </m:d>
                          <m:r>
                            <a:rPr lang="en-US" sz="200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−1</m:t>
                          </m:r>
                        </m:e>
                      </m:d>
                      <m:r>
                        <a:rPr lang="en-US" sz="2000" b="0" i="1" smtClean="0">
                          <a:solidFill>
                            <a:srgbClr val="002060"/>
                          </a:solidFill>
                          <a:latin typeface="Cambria Math" panose="02040503050406030204" pitchFamily="18" charset="0"/>
                        </a:rPr>
                        <m:t>=0</m:t>
                      </m:r>
                    </m:oMath>
                  </m:oMathPara>
                </a14:m>
                <a:endParaRPr lang="en-AU" sz="2000" dirty="0">
                  <a:solidFill>
                    <a:srgbClr val="002060"/>
                  </a:solidFill>
                </a:endParaRPr>
              </a:p>
            </p:txBody>
          </p:sp>
        </mc:Choice>
        <mc:Fallback>
          <p:sp>
            <p:nvSpPr>
              <p:cNvPr id="3" name="TextBox 2">
                <a:extLst>
                  <a:ext uri="{FF2B5EF4-FFF2-40B4-BE49-F238E27FC236}">
                    <a16:creationId xmlns:a16="http://schemas.microsoft.com/office/drawing/2014/main" id="{E907522B-F932-CC14-40EE-BFCC6A1C9BD5}"/>
                  </a:ext>
                </a:extLst>
              </p:cNvPr>
              <p:cNvSpPr txBox="1">
                <a:spLocks noRot="1" noChangeAspect="1" noMove="1" noResize="1" noEditPoints="1" noAdjustHandles="1" noChangeArrowheads="1" noChangeShapeType="1" noTextEdit="1"/>
              </p:cNvSpPr>
              <p:nvPr/>
            </p:nvSpPr>
            <p:spPr>
              <a:xfrm>
                <a:off x="844908" y="2790396"/>
                <a:ext cx="6000391" cy="307777"/>
              </a:xfrm>
              <a:prstGeom prst="rect">
                <a:avLst/>
              </a:prstGeom>
              <a:blipFill>
                <a:blip r:embed="rId5"/>
                <a:stretch>
                  <a:fillRect t="-2000" b="-8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61D3612-EB2E-E529-7468-59E53C164C50}"/>
                  </a:ext>
                </a:extLst>
              </p:cNvPr>
              <p:cNvSpPr txBox="1"/>
              <p:nvPr/>
            </p:nvSpPr>
            <p:spPr>
              <a:xfrm>
                <a:off x="717907" y="3275111"/>
                <a:ext cx="600039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002060"/>
                              </a:solidFill>
                              <a:latin typeface="Cambria Math" panose="02040503050406030204" pitchFamily="18" charset="0"/>
                            </a:rPr>
                          </m:ctrlPr>
                        </m:sSupPr>
                        <m:e>
                          <m:d>
                            <m:dPr>
                              <m:ctrlPr>
                                <a:rPr lang="en-US" sz="2000" i="1">
                                  <a:solidFill>
                                    <a:srgbClr val="002060"/>
                                  </a:solidFill>
                                  <a:latin typeface="Cambria Math" panose="02040503050406030204" pitchFamily="18" charset="0"/>
                                </a:rPr>
                              </m:ctrlPr>
                            </m:dPr>
                            <m:e>
                              <m:r>
                                <a:rPr lang="en-US" sz="2000" i="1">
                                  <a:solidFill>
                                    <a:srgbClr val="002060"/>
                                  </a:solidFill>
                                  <a:latin typeface="Cambria Math" panose="02040503050406030204" pitchFamily="18" charset="0"/>
                                </a:rPr>
                                <m:t>2</m:t>
                              </m:r>
                              <m:r>
                                <a:rPr lang="en-US" sz="2000" i="1">
                                  <a:solidFill>
                                    <a:srgbClr val="002060"/>
                                  </a:solidFill>
                                  <a:latin typeface="Cambria Math" panose="02040503050406030204" pitchFamily="18" charset="0"/>
                                </a:rPr>
                                <m:t>𝑥</m:t>
                              </m:r>
                              <m:r>
                                <a:rPr lang="en-US" sz="2000" i="1">
                                  <a:solidFill>
                                    <a:srgbClr val="002060"/>
                                  </a:solidFill>
                                  <a:latin typeface="Cambria Math" panose="02040503050406030204" pitchFamily="18" charset="0"/>
                                </a:rPr>
                                <m:t>−1</m:t>
                              </m:r>
                            </m:e>
                          </m:d>
                        </m:e>
                        <m:sup>
                          <m:r>
                            <a:rPr lang="en-US" sz="2000" i="1">
                              <a:solidFill>
                                <a:srgbClr val="002060"/>
                              </a:solidFill>
                              <a:latin typeface="Cambria Math" panose="02040503050406030204" pitchFamily="18" charset="0"/>
                            </a:rPr>
                            <m:t>𝑛</m:t>
                          </m:r>
                          <m:r>
                            <a:rPr lang="en-US" sz="2000" i="1">
                              <a:solidFill>
                                <a:srgbClr val="002060"/>
                              </a:solidFill>
                              <a:latin typeface="Cambria Math" panose="02040503050406030204" pitchFamily="18" charset="0"/>
                            </a:rPr>
                            <m:t>−1</m:t>
                          </m:r>
                        </m:sup>
                      </m:sSup>
                      <m:r>
                        <a:rPr lang="en-US" sz="2000" b="0" i="1" smtClean="0">
                          <a:solidFill>
                            <a:srgbClr val="002060"/>
                          </a:solidFill>
                          <a:latin typeface="Cambria Math" panose="02040503050406030204" pitchFamily="18" charset="0"/>
                        </a:rPr>
                        <m:t>=0,   2</m:t>
                      </m:r>
                      <m:r>
                        <a:rPr lang="en-US" sz="2000" b="0" i="1" smtClean="0">
                          <a:solidFill>
                            <a:srgbClr val="002060"/>
                          </a:solidFill>
                          <a:latin typeface="Cambria Math" panose="02040503050406030204" pitchFamily="18" charset="0"/>
                        </a:rPr>
                        <m:t>𝑛𝑥</m:t>
                      </m:r>
                      <m:r>
                        <a:rPr lang="en-US" sz="2000" b="0" i="1" smtClean="0">
                          <a:solidFill>
                            <a:srgbClr val="002060"/>
                          </a:solidFill>
                          <a:latin typeface="Cambria Math" panose="02040503050406030204" pitchFamily="18" charset="0"/>
                        </a:rPr>
                        <m:t>+4</m:t>
                      </m:r>
                      <m:r>
                        <a:rPr lang="en-US" sz="2000" b="0" i="1" smtClean="0">
                          <a:solidFill>
                            <a:srgbClr val="002060"/>
                          </a:solidFill>
                          <a:latin typeface="Cambria Math" panose="02040503050406030204" pitchFamily="18" charset="0"/>
                        </a:rPr>
                        <m:t>𝑛</m:t>
                      </m:r>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−1=0</m:t>
                      </m:r>
                    </m:oMath>
                  </m:oMathPara>
                </a14:m>
                <a:endParaRPr lang="en-AU" sz="2000" dirty="0">
                  <a:solidFill>
                    <a:srgbClr val="002060"/>
                  </a:solidFill>
                </a:endParaRPr>
              </a:p>
            </p:txBody>
          </p:sp>
        </mc:Choice>
        <mc:Fallback>
          <p:sp>
            <p:nvSpPr>
              <p:cNvPr id="8" name="TextBox 7">
                <a:extLst>
                  <a:ext uri="{FF2B5EF4-FFF2-40B4-BE49-F238E27FC236}">
                    <a16:creationId xmlns:a16="http://schemas.microsoft.com/office/drawing/2014/main" id="{961D3612-EB2E-E529-7468-59E53C164C50}"/>
                  </a:ext>
                </a:extLst>
              </p:cNvPr>
              <p:cNvSpPr txBox="1">
                <a:spLocks noRot="1" noChangeAspect="1" noMove="1" noResize="1" noEditPoints="1" noAdjustHandles="1" noChangeArrowheads="1" noChangeShapeType="1" noTextEdit="1"/>
              </p:cNvSpPr>
              <p:nvPr/>
            </p:nvSpPr>
            <p:spPr>
              <a:xfrm>
                <a:off x="717907" y="3275111"/>
                <a:ext cx="6000391" cy="307777"/>
              </a:xfrm>
              <a:prstGeom prst="rect">
                <a:avLst/>
              </a:prstGeom>
              <a:blipFill>
                <a:blip r:embed="rId6"/>
                <a:stretch>
                  <a:fillRect b="-588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96F2708-F79A-D41F-ED06-A089CA89B280}"/>
                  </a:ext>
                </a:extLst>
              </p:cNvPr>
              <p:cNvSpPr txBox="1"/>
              <p:nvPr/>
            </p:nvSpPr>
            <p:spPr>
              <a:xfrm>
                <a:off x="1175107" y="3666815"/>
                <a:ext cx="6000391" cy="576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2</m:t>
                          </m:r>
                        </m:den>
                      </m:f>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𝑥</m:t>
                      </m:r>
                      <m:d>
                        <m:dPr>
                          <m:ctrlPr>
                            <a:rPr lang="en-US" sz="2000" b="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𝑛</m:t>
                          </m:r>
                          <m:r>
                            <a:rPr lang="en-US" sz="2000" b="0" i="1" smtClean="0">
                              <a:solidFill>
                                <a:srgbClr val="002060"/>
                              </a:solidFill>
                              <a:latin typeface="Cambria Math" panose="02040503050406030204" pitchFamily="18" charset="0"/>
                            </a:rPr>
                            <m:t>+2</m:t>
                          </m:r>
                        </m:e>
                      </m:d>
                      <m:r>
                        <a:rPr lang="en-US" sz="2000" b="0" i="1" smtClean="0">
                          <a:solidFill>
                            <a:srgbClr val="002060"/>
                          </a:solidFill>
                          <a:latin typeface="Cambria Math" panose="02040503050406030204" pitchFamily="18" charset="0"/>
                        </a:rPr>
                        <m:t>=1−4</m:t>
                      </m:r>
                      <m:r>
                        <a:rPr lang="en-US" sz="2000" b="0" i="1" smtClean="0">
                          <a:solidFill>
                            <a:srgbClr val="002060"/>
                          </a:solidFill>
                          <a:latin typeface="Cambria Math" panose="02040503050406030204" pitchFamily="18" charset="0"/>
                        </a:rPr>
                        <m:t>𝑛</m:t>
                      </m:r>
                    </m:oMath>
                  </m:oMathPara>
                </a14:m>
                <a:endParaRPr lang="en-AU" sz="2000" dirty="0">
                  <a:solidFill>
                    <a:srgbClr val="002060"/>
                  </a:solidFill>
                </a:endParaRPr>
              </a:p>
            </p:txBody>
          </p:sp>
        </mc:Choice>
        <mc:Fallback>
          <p:sp>
            <p:nvSpPr>
              <p:cNvPr id="9" name="TextBox 8">
                <a:extLst>
                  <a:ext uri="{FF2B5EF4-FFF2-40B4-BE49-F238E27FC236}">
                    <a16:creationId xmlns:a16="http://schemas.microsoft.com/office/drawing/2014/main" id="{296F2708-F79A-D41F-ED06-A089CA89B280}"/>
                  </a:ext>
                </a:extLst>
              </p:cNvPr>
              <p:cNvSpPr txBox="1">
                <a:spLocks noRot="1" noChangeAspect="1" noMove="1" noResize="1" noEditPoints="1" noAdjustHandles="1" noChangeArrowheads="1" noChangeShapeType="1" noTextEdit="1"/>
              </p:cNvSpPr>
              <p:nvPr/>
            </p:nvSpPr>
            <p:spPr>
              <a:xfrm>
                <a:off x="1175107" y="3666815"/>
                <a:ext cx="6000391" cy="576183"/>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1D87C48-EAFE-836B-0C56-51669D4464B3}"/>
                  </a:ext>
                </a:extLst>
              </p:cNvPr>
              <p:cNvSpPr txBox="1"/>
              <p:nvPr/>
            </p:nvSpPr>
            <p:spPr>
              <a:xfrm>
                <a:off x="844908" y="4435663"/>
                <a:ext cx="6000391" cy="436210"/>
              </a:xfrm>
              <a:prstGeom prst="rect">
                <a:avLst/>
              </a:prstGeom>
              <a:noFill/>
            </p:spPr>
            <p:txBody>
              <a:bodyPr wrap="square" lIns="0" tIns="0" rIns="0" bIns="0" rtlCol="0">
                <a:spAutoFit/>
              </a:bodyPr>
              <a:lstStyle/>
              <a:p>
                <a:pPr/>
                <a:r>
                  <a:rPr lang="en-US" sz="2000" dirty="0">
                    <a:solidFill>
                      <a:srgbClr val="002060"/>
                    </a:solidFill>
                  </a:rPr>
                  <a:t>The stationary points are: </a:t>
                </a:r>
                <a14:m>
                  <m:oMath xmlns:m="http://schemas.openxmlformats.org/officeDocument/2006/math">
                    <m:r>
                      <a:rPr lang="en-US" sz="200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2</m:t>
                        </m:r>
                      </m:den>
                    </m:f>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1−4</m:t>
                        </m:r>
                        <m:r>
                          <a:rPr lang="en-US" sz="2000" b="0" i="1" smtClean="0">
                            <a:solidFill>
                              <a:srgbClr val="002060"/>
                            </a:solidFill>
                            <a:latin typeface="Cambria Math" panose="02040503050406030204" pitchFamily="18" charset="0"/>
                          </a:rPr>
                          <m:t>𝑛</m:t>
                        </m:r>
                      </m:num>
                      <m:den>
                        <m:r>
                          <a:rPr lang="en-US" sz="2000" b="0" i="1" smtClean="0">
                            <a:solidFill>
                              <a:srgbClr val="002060"/>
                            </a:solidFill>
                            <a:latin typeface="Cambria Math" panose="02040503050406030204" pitchFamily="18" charset="0"/>
                          </a:rPr>
                          <m:t>2</m:t>
                        </m:r>
                        <m:r>
                          <a:rPr lang="en-US" sz="2000" b="0" i="1" smtClean="0">
                            <a:solidFill>
                              <a:srgbClr val="002060"/>
                            </a:solidFill>
                            <a:latin typeface="Cambria Math" panose="02040503050406030204" pitchFamily="18" charset="0"/>
                          </a:rPr>
                          <m:t>𝑛</m:t>
                        </m:r>
                        <m:r>
                          <a:rPr lang="en-US" sz="2000" b="0" i="1" smtClean="0">
                            <a:solidFill>
                              <a:srgbClr val="002060"/>
                            </a:solidFill>
                            <a:latin typeface="Cambria Math" panose="02040503050406030204" pitchFamily="18" charset="0"/>
                          </a:rPr>
                          <m:t>+2</m:t>
                        </m:r>
                      </m:den>
                    </m:f>
                  </m:oMath>
                </a14:m>
                <a:endParaRPr lang="en-AU" sz="2000" dirty="0">
                  <a:solidFill>
                    <a:srgbClr val="002060"/>
                  </a:solidFill>
                </a:endParaRPr>
              </a:p>
            </p:txBody>
          </p:sp>
        </mc:Choice>
        <mc:Fallback>
          <p:sp>
            <p:nvSpPr>
              <p:cNvPr id="10" name="TextBox 9">
                <a:extLst>
                  <a:ext uri="{FF2B5EF4-FFF2-40B4-BE49-F238E27FC236}">
                    <a16:creationId xmlns:a16="http://schemas.microsoft.com/office/drawing/2014/main" id="{41D87C48-EAFE-836B-0C56-51669D4464B3}"/>
                  </a:ext>
                </a:extLst>
              </p:cNvPr>
              <p:cNvSpPr txBox="1">
                <a:spLocks noRot="1" noChangeAspect="1" noMove="1" noResize="1" noEditPoints="1" noAdjustHandles="1" noChangeArrowheads="1" noChangeShapeType="1" noTextEdit="1"/>
              </p:cNvSpPr>
              <p:nvPr/>
            </p:nvSpPr>
            <p:spPr>
              <a:xfrm>
                <a:off x="844908" y="4435663"/>
                <a:ext cx="6000391" cy="436210"/>
              </a:xfrm>
              <a:prstGeom prst="rect">
                <a:avLst/>
              </a:prstGeom>
              <a:blipFill>
                <a:blip r:embed="rId8"/>
                <a:stretch>
                  <a:fillRect l="-2642" t="-2817" b="-21127"/>
                </a:stretch>
              </a:blipFill>
            </p:spPr>
            <p:txBody>
              <a:bodyPr/>
              <a:lstStyle/>
              <a:p>
                <a:r>
                  <a:rPr lang="en-AU">
                    <a:noFill/>
                  </a:rPr>
                  <a:t> </a:t>
                </a:r>
              </a:p>
            </p:txBody>
          </p:sp>
        </mc:Fallback>
      </mc:AlternateContent>
    </p:spTree>
    <p:extLst>
      <p:ext uri="{BB962C8B-B14F-4D97-AF65-F5344CB8AC3E}">
        <p14:creationId xmlns:p14="http://schemas.microsoft.com/office/powerpoint/2010/main" val="106034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8"/>
            <a:ext cx="9144000" cy="879382"/>
          </a:xfrm>
        </p:spPr>
        <p:txBody>
          <a:bodyPr>
            <a:normAutofit/>
          </a:bodyPr>
          <a:lstStyle/>
          <a:p>
            <a:pPr algn="l"/>
            <a:r>
              <a:rPr lang="en-AU" sz="4000" dirty="0"/>
              <a:t>Complete Cambridge Ex 5D  exclude Q2</a:t>
            </a:r>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3000480193"/>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0C0"/>
      </a:accent1>
      <a:accent2>
        <a:srgbClr val="0070C0"/>
      </a:accent2>
      <a:accent3>
        <a:srgbClr val="A5A5A5"/>
      </a:accent3>
      <a:accent4>
        <a:srgbClr val="002060"/>
      </a:accent4>
      <a:accent5>
        <a:srgbClr val="4472C4"/>
      </a:accent5>
      <a:accent6>
        <a:srgbClr val="70AD47"/>
      </a:accent6>
      <a:hlink>
        <a:srgbClr val="0563C1"/>
      </a:hlink>
      <a:folHlink>
        <a:srgbClr val="034A9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18082</TotalTime>
  <Words>691</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PowerPoint Presentation</vt:lpstr>
      <vt:lpstr>Stationary Point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dc:title>
  <dc:creator>l k</dc:creator>
  <cp:lastModifiedBy>TAN Mei Yi [Harrisdale Senior High School]</cp:lastModifiedBy>
  <cp:revision>710</cp:revision>
  <dcterms:created xsi:type="dcterms:W3CDTF">2020-02-17T13:56:23Z</dcterms:created>
  <dcterms:modified xsi:type="dcterms:W3CDTF">2023-01-03T03:03:29Z</dcterms:modified>
</cp:coreProperties>
</file>