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58" r:id="rId4"/>
    <p:sldId id="259" r:id="rId5"/>
    <p:sldId id="260" r:id="rId6"/>
    <p:sldId id="266" r:id="rId7"/>
    <p:sldId id="265" r:id="rId8"/>
    <p:sldId id="308" r:id="rId9"/>
    <p:sldId id="268" r:id="rId10"/>
    <p:sldId id="269" r:id="rId11"/>
    <p:sldId id="270" r:id="rId12"/>
    <p:sldId id="271" r:id="rId13"/>
    <p:sldId id="272" r:id="rId14"/>
    <p:sldId id="309" r:id="rId15"/>
    <p:sldId id="310" r:id="rId16"/>
    <p:sldId id="311" r:id="rId17"/>
    <p:sldId id="312" r:id="rId18"/>
    <p:sldId id="313" r:id="rId19"/>
    <p:sldId id="314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38EF-0409-4D66-9DD3-7C41C3255176}" v="1007" dt="2023-03-16T03:45:36.924"/>
    <p1510:client id="{9ED54F38-37D1-4DE4-AF85-385B9714403A}" v="477" dt="2023-03-17T00:55:21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3" d="100"/>
          <a:sy n="63" d="100"/>
        </p:scale>
        <p:origin x="297" y="7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apply FTC to solve problems involving calculus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Determine displacement given velocity in linear motion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Determine positions given linear acceleration and initial values of position and velocity</a:t>
            </a:r>
            <a:endParaRPr lang="en-GB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F2A5F-E362-4BC5-85FE-1D4FE71F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20" y="584775"/>
            <a:ext cx="6096000" cy="4241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19A405B-7DB3-48E3-AF2C-7858B952B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Use the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to calculate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following definite integrals: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we have the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area of the small semi-circle plus the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square plus the larger semi-circle.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3)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19A405B-7DB3-48E3-AF2C-7858B952B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3"/>
                <a:stretch>
                  <a:fillRect l="-1064" t="-1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8E742C9-1D91-36D3-E395-D54CDB811AB6}"/>
              </a:ext>
            </a:extLst>
          </p:cNvPr>
          <p:cNvSpPr txBox="1"/>
          <p:nvPr/>
        </p:nvSpPr>
        <p:spPr>
          <a:xfrm>
            <a:off x="0" y="0"/>
            <a:ext cx="445731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(WACE 2016 – Calc Free)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63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F1B36B-EEDD-4FFE-9552-95828808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80" y="406400"/>
            <a:ext cx="6583420" cy="3955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Part of the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given to the right.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area of the bounded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regions A and B are 7 and </a:t>
                </a:r>
                <a:r>
                  <a:rPr lang="en-AU" dirty="0"/>
                  <a:t>4 units</a:t>
                </a:r>
                <a:r>
                  <a:rPr lang="en-AU" baseline="30000" dirty="0"/>
                  <a:t>2</a:t>
                </a:r>
                <a:r>
                  <a:rPr lang="en-AU" dirty="0"/>
                  <a:t> </a:t>
                </a:r>
              </a:p>
              <a:p>
                <a:pPr marL="0" indent="0">
                  <a:buNone/>
                </a:pPr>
                <a:r>
                  <a:rPr lang="en-AU" dirty="0"/>
                  <a:t>respectively. 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Evaluate: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3"/>
                <a:stretch>
                  <a:fillRect l="-1064" t="-1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445731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(WACE 2016 – Calc Free)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674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408003-A803-44CC-99D2-84E95488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80" y="406400"/>
            <a:ext cx="6583420" cy="3955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460F9F6-A41D-4141-8AD0-48F017DDE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Part of the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given to the right. The area of the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bounded regions A and B are 7 and</a:t>
                </a:r>
              </a:p>
              <a:p>
                <a:pPr marL="0" indent="0">
                  <a:buNone/>
                </a:pPr>
                <a:r>
                  <a:rPr lang="en-AU" dirty="0"/>
                  <a:t>4 units</a:t>
                </a:r>
                <a:r>
                  <a:rPr lang="en-AU" baseline="30000" dirty="0"/>
                  <a:t>2</a:t>
                </a:r>
                <a:r>
                  <a:rPr lang="en-AU" dirty="0"/>
                  <a:t> respectively. 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Evaluate: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reflection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-axis. This means region A will appear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instead.</a:t>
                </a: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The integral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460F9F6-A41D-4141-8AD0-48F017DDE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3"/>
                <a:stretch>
                  <a:fillRect l="-1064" t="-1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3905DC4-8A3E-E4B8-317B-622FD3638493}"/>
              </a:ext>
            </a:extLst>
          </p:cNvPr>
          <p:cNvSpPr txBox="1"/>
          <p:nvPr/>
        </p:nvSpPr>
        <p:spPr>
          <a:xfrm>
            <a:off x="0" y="0"/>
            <a:ext cx="445731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(WACE 2016 – Calc Free)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45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F1B36B-EEDD-4FFE-9552-95828808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80" y="406400"/>
            <a:ext cx="6583420" cy="3955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area of the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bounded regions A and B are 7 and</a:t>
                </a:r>
              </a:p>
              <a:p>
                <a:pPr marL="0" indent="0">
                  <a:buNone/>
                </a:pPr>
                <a:r>
                  <a:rPr lang="en-AU" dirty="0"/>
                  <a:t>4 units</a:t>
                </a:r>
                <a:r>
                  <a:rPr lang="en-AU" baseline="30000" dirty="0"/>
                  <a:t>2</a:t>
                </a:r>
                <a:r>
                  <a:rPr lang="en-AU" dirty="0"/>
                  <a:t> respectively. 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Evaluate:</a:t>
                </a: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U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−7+4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The integral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3"/>
                <a:stretch>
                  <a:fillRect l="-1064" t="-1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EA17D9-40C8-FA99-4C09-E4CE7C56FABC}"/>
              </a:ext>
            </a:extLst>
          </p:cNvPr>
          <p:cNvSpPr txBox="1"/>
          <p:nvPr/>
        </p:nvSpPr>
        <p:spPr>
          <a:xfrm>
            <a:off x="0" y="0"/>
            <a:ext cx="445731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(WACE 2016 – Calc Free)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18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lphaLcParenR"/>
                </a:pPr>
                <a:r>
                  <a:rPr lang="en-AU" sz="2000" dirty="0"/>
                  <a:t>Determine an expression for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000" i="1"/>
                        </m:ctrlPr>
                      </m:mPr>
                      <m:mr>
                        <m:e>
                          <m:r>
                            <a:rPr lang="en-AU" sz="2000" i="1"/>
                            <m:t>𝑑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sz="2000" i="1"/>
                              </m:ctrlPr>
                            </m:barPr>
                            <m:e>
                              <m:r>
                                <a:rPr lang="en-AU" sz="2000" i="1"/>
                                <m:t>𝑑𝑡</m:t>
                              </m:r>
                            </m:e>
                          </m:bar>
                        </m:e>
                      </m:mr>
                    </m:m>
                    <m:d>
                      <m:dPr>
                        <m:ctrlPr>
                          <a:rPr lang="en-AU" sz="2000" i="1"/>
                        </m:ctrlPr>
                      </m:dPr>
                      <m:e>
                        <m:r>
                          <a:rPr lang="en-AU" sz="2000" i="1"/>
                          <m:t>8</m:t>
                        </m:r>
                        <m:r>
                          <a:rPr lang="en-AU" sz="2000" i="1"/>
                          <m:t>𝑡</m:t>
                        </m:r>
                        <m:func>
                          <m:funcPr>
                            <m:ctrlPr>
                              <a:rPr lang="en-AU" sz="20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/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2000" i="1"/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2000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2000" i="1"/>
                                        <m:t>𝜋</m:t>
                                      </m:r>
                                      <m:r>
                                        <a:rPr lang="en-AU" sz="2000" i="1"/>
                                        <m:t>𝑡</m:t>
                                      </m:r>
                                    </m:e>
                                  </m:mr>
                                  <m:m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AU" sz="2000" i="1"/>
                                          </m:ctrlPr>
                                        </m:barPr>
                                        <m:e>
                                          <m:r>
                                            <a:rPr lang="en-AU" sz="2000" i="1"/>
                                            <m:t> 8 </m:t>
                                          </m:r>
                                        </m:e>
                                      </m:ba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AU" sz="2000" dirty="0"/>
                  <a:t>.						(2 marks)</a:t>
                </a:r>
              </a:p>
              <a:p>
                <a:pPr marL="0" indent="0">
                  <a:buNone/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volume of water in a tank,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litres, is changing at a rate given by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A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A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A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8 </m:t>
                                      </m:r>
                                    </m:e>
                                  </m:ba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time in hours. The rate of change is 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 in the graph below.</a:t>
                </a:r>
              </a:p>
              <a:p>
                <a:pPr marL="0" indent="0">
                  <a:buNone/>
                </a:pP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(b)	Using the result from part (a) or otherwise, determine the change in volume of water in the tank between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hours.								(5 marks)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2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672590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(ATAR Exam 2020 - Calc Free 7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B0FBF-0BB9-26DE-E37A-A36E0A13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22" y="2316480"/>
            <a:ext cx="6846272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4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72771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lphaLcParenR"/>
                </a:pPr>
                <a:r>
                  <a:rPr lang="en-AU" sz="2000" dirty="0"/>
                  <a:t>Determine an expression for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000" i="1"/>
                        </m:ctrlPr>
                      </m:mPr>
                      <m:mr>
                        <m:e>
                          <m:r>
                            <a:rPr lang="en-AU" sz="2000" i="1"/>
                            <m:t>𝑑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sz="2000" i="1"/>
                              </m:ctrlPr>
                            </m:barPr>
                            <m:e>
                              <m:r>
                                <a:rPr lang="en-AU" sz="2000" i="1"/>
                                <m:t>𝑑𝑡</m:t>
                              </m:r>
                            </m:e>
                          </m:bar>
                        </m:e>
                      </m:mr>
                    </m:m>
                    <m:d>
                      <m:dPr>
                        <m:ctrlPr>
                          <a:rPr lang="en-AU" sz="2000" i="1"/>
                        </m:ctrlPr>
                      </m:dPr>
                      <m:e>
                        <m:r>
                          <a:rPr lang="en-AU" sz="2000" i="1"/>
                          <m:t>8</m:t>
                        </m:r>
                        <m:r>
                          <a:rPr lang="en-AU" sz="2000" i="1"/>
                          <m:t>𝑡</m:t>
                        </m:r>
                        <m:func>
                          <m:funcPr>
                            <m:ctrlPr>
                              <a:rPr lang="en-AU" sz="20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/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2000" i="1"/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2000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2000" i="1"/>
                                        <m:t>𝜋</m:t>
                                      </m:r>
                                      <m:r>
                                        <a:rPr lang="en-AU" sz="2000" i="1"/>
                                        <m:t>𝑡</m:t>
                                      </m:r>
                                    </m:e>
                                  </m:mr>
                                  <m:m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AU" sz="2000" i="1"/>
                                          </m:ctrlPr>
                                        </m:barPr>
                                        <m:e>
                                          <m:r>
                                            <a:rPr lang="en-AU" sz="2000" i="1"/>
                                            <m:t> 8 </m:t>
                                          </m:r>
                                        </m:e>
                                      </m:ba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AU" sz="2000" dirty="0"/>
                  <a:t>.						(2 marks)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727710"/>
              </a:xfrm>
              <a:blipFill>
                <a:blip r:embed="rId2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672590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(ATAR Exam 2020 - Calc Free 7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17">
                <a:extLst>
                  <a:ext uri="{FF2B5EF4-FFF2-40B4-BE49-F238E27FC236}">
                    <a16:creationId xmlns:a16="http://schemas.microsoft.com/office/drawing/2014/main" id="{56798832-4E4D-0001-C45F-DFE204674D91}"/>
                  </a:ext>
                </a:extLst>
              </p:cNvPr>
              <p:cNvSpPr txBox="1"/>
              <p:nvPr/>
            </p:nvSpPr>
            <p:spPr>
              <a:xfrm>
                <a:off x="1096644" y="1696084"/>
                <a:ext cx="9367431" cy="4026535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AU" sz="24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400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400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sz="2400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sz="2400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func>
                        <m:func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4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AU" sz="2400" b="0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4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Demonstrate use of product rule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derivative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Text Box 17">
                <a:extLst>
                  <a:ext uri="{FF2B5EF4-FFF2-40B4-BE49-F238E27FC236}">
                    <a16:creationId xmlns:a16="http://schemas.microsoft.com/office/drawing/2014/main" id="{56798832-4E4D-0001-C45F-DFE20467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44" y="1696084"/>
                <a:ext cx="9367431" cy="4026535"/>
              </a:xfrm>
              <a:prstGeom prst="rect">
                <a:avLst/>
              </a:prstGeom>
              <a:blipFill>
                <a:blip r:embed="rId3"/>
                <a:stretch>
                  <a:fillRect l="-2016" b="-7553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volume of water in a tank,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litres, is changing at a rate given by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A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A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A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8 </m:t>
                                      </m:r>
                                    </m:e>
                                  </m:ba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time in hours. The rate of change is 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 in the graph below.</a:t>
                </a:r>
              </a:p>
              <a:p>
                <a:pPr marL="0" indent="0">
                  <a:buNone/>
                </a:pP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1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1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1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(b)	Using the result from part (a) or otherwise, determine the change in volume of water in the tank between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hours.								(5 marks)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2"/>
                <a:stretch>
                  <a:fillRect l="-456" r="-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672590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(ATAR Exam 2020 - Calc Free 7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B0FBF-0BB9-26DE-E37A-A36E0A13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0" y="1442309"/>
            <a:ext cx="5329220" cy="1453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8E8F1726-591B-80B7-437E-95B73807A59F}"/>
                  </a:ext>
                </a:extLst>
              </p:cNvPr>
              <p:cNvSpPr txBox="1"/>
              <p:nvPr/>
            </p:nvSpPr>
            <p:spPr>
              <a:xfrm>
                <a:off x="71718" y="3632985"/>
                <a:ext cx="4834890" cy="2529541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Using (a):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AU" b="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Box 18">
                <a:extLst>
                  <a:ext uri="{FF2B5EF4-FFF2-40B4-BE49-F238E27FC236}">
                    <a16:creationId xmlns:a16="http://schemas.microsoft.com/office/drawing/2014/main" id="{8E8F1726-591B-80B7-437E-95B73807A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" y="3632985"/>
                <a:ext cx="4834890" cy="2529541"/>
              </a:xfrm>
              <a:prstGeom prst="rect">
                <a:avLst/>
              </a:prstGeom>
              <a:blipFill>
                <a:blip r:embed="rId4"/>
                <a:stretch>
                  <a:fillRect l="-3023" b="-22596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18">
                <a:extLst>
                  <a:ext uri="{FF2B5EF4-FFF2-40B4-BE49-F238E27FC236}">
                    <a16:creationId xmlns:a16="http://schemas.microsoft.com/office/drawing/2014/main" id="{469FFAA5-2FA9-A40D-EA48-452F6272F1A1}"/>
                  </a:ext>
                </a:extLst>
              </p:cNvPr>
              <p:cNvSpPr txBox="1"/>
              <p:nvPr/>
            </p:nvSpPr>
            <p:spPr>
              <a:xfrm>
                <a:off x="4431702" y="3429000"/>
                <a:ext cx="5067300" cy="349758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And so: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Hence: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64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solidFill>
                                            <a:srgbClr val="003366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AU" i="1">
                                              <a:solidFill>
                                                <a:srgbClr val="003366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br>
                  <a:rPr lang="en-AU" i="1" dirty="0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0−0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 Box 18">
                <a:extLst>
                  <a:ext uri="{FF2B5EF4-FFF2-40B4-BE49-F238E27FC236}">
                    <a16:creationId xmlns:a16="http://schemas.microsoft.com/office/drawing/2014/main" id="{469FFAA5-2FA9-A40D-EA48-452F6272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02" y="3429000"/>
                <a:ext cx="5067300" cy="3497580"/>
              </a:xfrm>
              <a:prstGeom prst="rect">
                <a:avLst/>
              </a:prstGeom>
              <a:blipFill>
                <a:blip r:embed="rId5"/>
                <a:stretch>
                  <a:fillRect l="-2885" t="-2091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8">
            <a:extLst>
              <a:ext uri="{FF2B5EF4-FFF2-40B4-BE49-F238E27FC236}">
                <a16:creationId xmlns:a16="http://schemas.microsoft.com/office/drawing/2014/main" id="{C5BFA60E-F89C-39E0-9D2C-291799E569AE}"/>
              </a:ext>
            </a:extLst>
          </p:cNvPr>
          <p:cNvSpPr txBox="1"/>
          <p:nvPr/>
        </p:nvSpPr>
        <p:spPr>
          <a:xfrm>
            <a:off x="7441602" y="927735"/>
            <a:ext cx="5067300" cy="1443692"/>
          </a:xfrm>
          <a:prstGeom prst="rect">
            <a:avLst/>
          </a:prstGeom>
          <a:noFill/>
          <a:ln w="6350">
            <a:solidFill>
              <a:sysClr val="window" lastClr="FFFFFF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AU" sz="1600" b="1" dirty="0">
                <a:solidFill>
                  <a:srgbClr val="2F559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behaviours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indicates required definite integral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sz="1600" dirty="0">
                <a:solidFill>
                  <a:srgbClr val="003366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part (a)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sz="1600" dirty="0">
                <a:solidFill>
                  <a:srgbClr val="003366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2 - expression to evaluate integral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sz="1600" dirty="0">
                <a:solidFill>
                  <a:srgbClr val="003366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3 - </a:t>
            </a:r>
            <a:r>
              <a:rPr lang="en-AU" sz="1600" dirty="0" err="1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antidifferentiates</a:t>
            </a: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ready for substitution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sz="1600" dirty="0">
                <a:solidFill>
                  <a:srgbClr val="003366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AU" sz="1600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correct change in volume, with units</a:t>
            </a:r>
            <a:endParaRPr lang="en-A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04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lphaLcParenBoth"/>
                  <a:tabLst>
                    <a:tab pos="431800" algn="l"/>
                    <a:tab pos="6012815" algn="r"/>
                  </a:tabLst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Determine the value of the constant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value of the constant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that make each of the following statements true, given that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polynomial:</a:t>
                </a:r>
                <a:endParaRPr lang="en-AU" sz="24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  <a:tabLst>
                    <a:tab pos="431800" algn="l"/>
                    <a:tab pos="6012815" algn="r"/>
                  </a:tabLst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				(1 mark)</a:t>
                </a:r>
              </a:p>
              <a:p>
                <a:pPr marL="400050" indent="-400050">
                  <a:buFont typeface="Arial" panose="020B0604020202020204" pitchFamily="34" charset="0"/>
                  <a:buAutoNum type="romanLcParenBoth"/>
                  <a:tabLst>
                    <a:tab pos="431800" algn="l"/>
                    <a:tab pos="6012815" algn="r"/>
                  </a:tabLst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	(2 marks)</a:t>
                </a:r>
              </a:p>
              <a:p>
                <a:pPr marL="400050" indent="-400050">
                  <a:buFont typeface="Arial" panose="020B0604020202020204" pitchFamily="34" charset="0"/>
                  <a:buAutoNum type="romanLcParenBoth"/>
                  <a:tabLst>
                    <a:tab pos="431800" algn="l"/>
                    <a:tab pos="6012815" algn="r"/>
                  </a:tabLst>
                </a:pPr>
                <a:endParaRPr lang="en-AU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tabLst>
                    <a:tab pos="431800" algn="l"/>
                    <a:tab pos="6012815" algn="r"/>
                  </a:tabLst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	Show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bar>
                        </m:e>
                      </m:mr>
                    </m:m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  <m:e>
                            <m:limLow>
                              <m:limLow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limUpp>
                                  <m:limUpp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AU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lim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lim>
                                </m:limUpp>
                              </m:e>
                              <m:lim/>
                            </m:limLow>
                          </m:e>
                        </m:nary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(2 marks)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tabLst>
                    <a:tab pos="431800" algn="l"/>
                    <a:tab pos="6012815" algn="r"/>
                  </a:tabLst>
                </a:pP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  <a:tabLst>
                    <a:tab pos="431800" algn="l"/>
                    <a:tab pos="6012815" algn="r"/>
                  </a:tabLst>
                </a:pP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2"/>
                <a:stretch>
                  <a:fillRect l="-811" t="-13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75478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(ATAR Exam 2021 - Calc Assumed 5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570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266319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lphaLcParenBoth"/>
                  <a:tabLst>
                    <a:tab pos="431800" algn="l"/>
                    <a:tab pos="6012815" algn="r"/>
                  </a:tabLst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Determine the value of the constant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value of the constant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that make each of the following statements true, given that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polynomial:</a:t>
                </a:r>
                <a:endParaRPr lang="en-AU" sz="24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  <a:tabLst>
                    <a:tab pos="431800" algn="l"/>
                    <a:tab pos="6012815" algn="r"/>
                  </a:tabLst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				(1 mark)</a:t>
                </a:r>
              </a:p>
              <a:p>
                <a:pPr marL="400050" indent="-400050">
                  <a:buFont typeface="Arial" panose="020B0604020202020204" pitchFamily="34" charset="0"/>
                  <a:buAutoNum type="romanLcParenBoth"/>
                  <a:tabLst>
                    <a:tab pos="431800" algn="l"/>
                    <a:tab pos="6012815" algn="r"/>
                  </a:tabLst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limLow>
                          <m:limLow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lim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lim>
                        </m:limLow>
                      </m:e>
                    </m:nary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	(2 marks)</a:t>
                </a: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2663190"/>
              </a:xfrm>
              <a:blipFill>
                <a:blip r:embed="rId2"/>
                <a:stretch>
                  <a:fillRect l="-710" t="-29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75478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(ATAR Exam 2021 - Calc Assumed 5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6">
                <a:extLst>
                  <a:ext uri="{FF2B5EF4-FFF2-40B4-BE49-F238E27FC236}">
                    <a16:creationId xmlns:a16="http://schemas.microsoft.com/office/drawing/2014/main" id="{2CF3128E-F859-BBA8-FFDF-55D0E7A8D593}"/>
                  </a:ext>
                </a:extLst>
              </p:cNvPr>
              <p:cNvSpPr txBox="1"/>
              <p:nvPr/>
            </p:nvSpPr>
            <p:spPr>
              <a:xfrm>
                <a:off x="88920" y="3368040"/>
                <a:ext cx="3371215" cy="199644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ai)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=−3,  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0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values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3" name="Text Box 46">
                <a:extLst>
                  <a:ext uri="{FF2B5EF4-FFF2-40B4-BE49-F238E27FC236}">
                    <a16:creationId xmlns:a16="http://schemas.microsoft.com/office/drawing/2014/main" id="{2CF3128E-F859-BBA8-FFDF-55D0E7A8D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" y="3368040"/>
                <a:ext cx="3371215" cy="1996440"/>
              </a:xfrm>
              <a:prstGeom prst="rect">
                <a:avLst/>
              </a:prstGeom>
              <a:blipFill>
                <a:blip r:embed="rId3"/>
                <a:stretch>
                  <a:fillRect l="-4693" t="-3963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7">
                <a:extLst>
                  <a:ext uri="{FF2B5EF4-FFF2-40B4-BE49-F238E27FC236}">
                    <a16:creationId xmlns:a16="http://schemas.microsoft.com/office/drawing/2014/main" id="{C6DD923E-2187-3615-147B-6E8C7781D652}"/>
                  </a:ext>
                </a:extLst>
              </p:cNvPr>
              <p:cNvSpPr txBox="1"/>
              <p:nvPr/>
            </p:nvSpPr>
            <p:spPr>
              <a:xfrm>
                <a:off x="4907465" y="3488115"/>
                <a:ext cx="4544695" cy="10795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sz="2000" dirty="0" err="1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aii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=−1,  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0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 of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value of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Text Box 47">
                <a:extLst>
                  <a:ext uri="{FF2B5EF4-FFF2-40B4-BE49-F238E27FC236}">
                    <a16:creationId xmlns:a16="http://schemas.microsoft.com/office/drawing/2014/main" id="{C6DD923E-2187-3615-147B-6E8C7781D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65" y="3488115"/>
                <a:ext cx="4544695" cy="1079500"/>
              </a:xfrm>
              <a:prstGeom prst="rect">
                <a:avLst/>
              </a:prstGeom>
              <a:blipFill>
                <a:blip r:embed="rId4"/>
                <a:stretch>
                  <a:fillRect l="-3347" t="-7303" b="-94944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10553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431800" algn="l"/>
                    <a:tab pos="6012815" algn="r"/>
                  </a:tabLst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	Show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bar>
                        </m:e>
                      </m:mr>
                    </m:m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A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>
                            <m: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A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  <m:e>
                            <m:limLow>
                              <m:limLowPr>
                                <m:ctrlPr>
                                  <a:rPr lang="en-A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limUpp>
                                  <m:limUppPr>
                                    <m:ctrlPr>
                                      <a:rPr lang="en-A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A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A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lim>
                                    <m:r>
                                      <a:rPr lang="en-AU" sz="20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lim>
                                </m:limUpp>
                              </m:e>
                              <m:lim/>
                            </m:limLow>
                          </m:e>
                        </m:nary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d>
                    <m:r>
                      <a:rPr lang="en-AU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AU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(2 marks)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66A98BA-45EF-44BD-8860-12B28DF9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1055370"/>
              </a:xfrm>
              <a:blipFill>
                <a:blip r:embed="rId2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0F883D-C34F-097E-FDEA-1398A1190EAA}"/>
              </a:ext>
            </a:extLst>
          </p:cNvPr>
          <p:cNvSpPr txBox="1"/>
          <p:nvPr/>
        </p:nvSpPr>
        <p:spPr>
          <a:xfrm>
            <a:off x="0" y="0"/>
            <a:ext cx="75478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(ATAR Exam 2021 - Calc Assumed 5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8">
                <a:extLst>
                  <a:ext uri="{FF2B5EF4-FFF2-40B4-BE49-F238E27FC236}">
                    <a16:creationId xmlns:a16="http://schemas.microsoft.com/office/drawing/2014/main" id="{4E5E615C-5961-3D4C-0B45-0A33A50A5BC0}"/>
                  </a:ext>
                </a:extLst>
              </p:cNvPr>
              <p:cNvSpPr txBox="1"/>
              <p:nvPr/>
            </p:nvSpPr>
            <p:spPr>
              <a:xfrm>
                <a:off x="181610" y="1823720"/>
                <a:ext cx="6371590" cy="29210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an antiderivative of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lang="en-AU" i="1" dirty="0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AU" i="1" dirty="0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defines antiderivative and obtains definite integral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correctly differentiates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Box 48">
                <a:extLst>
                  <a:ext uri="{FF2B5EF4-FFF2-40B4-BE49-F238E27FC236}">
                    <a16:creationId xmlns:a16="http://schemas.microsoft.com/office/drawing/2014/main" id="{4E5E615C-5961-3D4C-0B45-0A33A50A5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" y="1823720"/>
                <a:ext cx="6371590" cy="2921000"/>
              </a:xfrm>
              <a:prstGeom prst="rect">
                <a:avLst/>
              </a:prstGeom>
              <a:blipFill>
                <a:blip r:embed="rId3"/>
                <a:stretch>
                  <a:fillRect l="-2294" t="-2500" b="-62083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49">
                <a:extLst>
                  <a:ext uri="{FF2B5EF4-FFF2-40B4-BE49-F238E27FC236}">
                    <a16:creationId xmlns:a16="http://schemas.microsoft.com/office/drawing/2014/main" id="{BAD09AE1-7C5B-7F8C-6EB2-B00C9D84EC49}"/>
                  </a:ext>
                </a:extLst>
              </p:cNvPr>
              <p:cNvSpPr txBox="1"/>
              <p:nvPr/>
            </p:nvSpPr>
            <p:spPr>
              <a:xfrm>
                <a:off x="6104601" y="2415222"/>
                <a:ext cx="6104890" cy="3307715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Alternative Solution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br>
                  <a:rPr lang="en-AU" i="1" dirty="0">
                    <a:solidFill>
                      <a:srgbClr val="003366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uses additivity to split integral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correctly uses fundamental theorem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Text Box 49">
                <a:extLst>
                  <a:ext uri="{FF2B5EF4-FFF2-40B4-BE49-F238E27FC236}">
                    <a16:creationId xmlns:a16="http://schemas.microsoft.com/office/drawing/2014/main" id="{BAD09AE1-7C5B-7F8C-6EB2-B00C9D84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01" y="2415222"/>
                <a:ext cx="6104890" cy="3307715"/>
              </a:xfrm>
              <a:prstGeom prst="rect">
                <a:avLst/>
              </a:prstGeom>
              <a:blipFill>
                <a:blip r:embed="rId4"/>
                <a:stretch>
                  <a:fillRect l="-2293" t="-2390" b="-5147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9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81B22AD-8223-4EE5-AC14-E1C641F90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58" y="719418"/>
                <a:ext cx="11967883" cy="5746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The Fundamental Theorem of Calculus is a theorem composed of two parts.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The first part is the definition of a definite integral: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AU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1" dirty="0">
                    <a:solidFill>
                      <a:srgbClr val="0070C0"/>
                    </a:solidFill>
                  </a:rPr>
                  <a:t> </a:t>
                </a:r>
                <a:endParaRPr lang="en-AU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Recalling from the summation of rectangles under a curve to find the area,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400" dirty="0"/>
                  <a:t>gives us the height while change in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gives us the width of the function between the interval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and x = b. </a:t>
                </a:r>
              </a:p>
              <a:p>
                <a:pPr marL="0" indent="0">
                  <a:buNone/>
                </a:pPr>
                <a:r>
                  <a:rPr lang="en-AU" sz="2400" dirty="0"/>
                  <a:t>‘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AU" sz="2400" dirty="0"/>
                  <a:t>’ symbolises the antiderived function. 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81B22AD-8223-4EE5-AC14-E1C641F90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58" y="719418"/>
                <a:ext cx="11967883" cy="5746375"/>
              </a:xfrm>
              <a:blipFill>
                <a:blip r:embed="rId2"/>
                <a:stretch>
                  <a:fillRect l="-764" t="-14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4E6B9F-3CB4-4F77-B1F7-486D1F298ADE}"/>
              </a:ext>
            </a:extLst>
          </p:cNvPr>
          <p:cNvSpPr txBox="1"/>
          <p:nvPr/>
        </p:nvSpPr>
        <p:spPr>
          <a:xfrm>
            <a:off x="0" y="0"/>
            <a:ext cx="706741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Fundamental Theorem of Calculus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6308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AU" sz="4000" dirty="0"/>
              <a:t>Complete Cambridge Ex 6K</a:t>
            </a:r>
          </a:p>
          <a:p>
            <a:pPr algn="l"/>
            <a:r>
              <a:rPr lang="en-AU" sz="4000" dirty="0"/>
              <a:t>Extra Worksheet from JKLUP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E6B9F-3CB4-4F77-B1F7-486D1F298ADE}"/>
              </a:ext>
            </a:extLst>
          </p:cNvPr>
          <p:cNvSpPr txBox="1"/>
          <p:nvPr/>
        </p:nvSpPr>
        <p:spPr>
          <a:xfrm>
            <a:off x="0" y="0"/>
            <a:ext cx="706741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Fundamental Theorem of Calculus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954EAC9-BD72-4514-8597-1B39EB4EC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541" y="742950"/>
                <a:ext cx="11967883" cy="59895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When using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</a:rPr>
                  <a:t> </a:t>
                </a:r>
                <a:endParaRPr lang="en-AU" sz="20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i="1" dirty="0">
                    <a:solidFill>
                      <a:srgbClr val="002060"/>
                    </a:solidFill>
                  </a:rPr>
                  <a:t> The area under the curve from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AU" sz="2400" i="1" dirty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i="1" dirty="0">
                    <a:solidFill>
                      <a:srgbClr val="002060"/>
                    </a:solidFill>
                  </a:rPr>
                  <a:t> The area under the curve from </a:t>
                </a:r>
                <a14:m>
                  <m:oMath xmlns:m="http://schemas.openxmlformats.org/officeDocument/2006/math">
                    <m:r>
                      <a:rPr lang="en-AU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AU" sz="2400" i="1" dirty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AU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Hence we could also consider this integral below as </a:t>
                </a:r>
              </a:p>
              <a:p>
                <a:pPr marL="0" indent="0">
                  <a:buNone/>
                </a:pPr>
                <a:r>
                  <a:rPr lang="en-AU" sz="2400" i="1" dirty="0"/>
                  <a:t>equivalent </a:t>
                </a:r>
                <a:r>
                  <a:rPr lang="en-AU" sz="2400" dirty="0"/>
                  <a:t>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</a:rPr>
                  <a:t> </a:t>
                </a:r>
                <a:endParaRPr lang="en-AU" sz="24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AU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AU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)+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AU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					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𝐹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18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954EAC9-BD72-4514-8597-1B39EB4EC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541" y="742950"/>
                <a:ext cx="11967883" cy="5989543"/>
              </a:xfrm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DB8A9859-7426-42B5-B2F9-0CA32F31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16" y="79427"/>
            <a:ext cx="4515311" cy="337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5C164-6D5B-4B8B-886D-602F40BAD8E6}"/>
              </a:ext>
            </a:extLst>
          </p:cNvPr>
          <p:cNvSpPr txBox="1"/>
          <p:nvPr/>
        </p:nvSpPr>
        <p:spPr>
          <a:xfrm>
            <a:off x="9662272" y="342442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0B47A-9959-412E-B66E-02173C9351B5}"/>
              </a:ext>
            </a:extLst>
          </p:cNvPr>
          <p:cNvSpPr txBox="1"/>
          <p:nvPr/>
        </p:nvSpPr>
        <p:spPr>
          <a:xfrm>
            <a:off x="11114555" y="345688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57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629" y="803017"/>
                <a:ext cx="5174298" cy="543845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1. Determine </a:t>
                </a:r>
              </a:p>
              <a:p>
                <a:pPr marL="0" indent="0">
                  <a:buNone/>
                </a:pPr>
                <a:r>
                  <a:rPr lang="en-AU" sz="2400" dirty="0"/>
                  <a:t>a)	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(12</m:t>
                        </m:r>
                      </m:e>
                    </m:nary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b)	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p>
                              <m:sSupPr>
                                <m:ctrlP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c)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a)	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b)	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4+3</m:t>
                        </m:r>
                      </m:e>
                    </m:d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=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c)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(4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−7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29" y="803017"/>
                <a:ext cx="5174298" cy="5438455"/>
              </a:xfrm>
              <a:blipFill>
                <a:blip r:embed="rId2"/>
                <a:stretch>
                  <a:fillRect l="-1767" t="-5830" b="-10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389191" y="803017"/>
                <a:ext cx="4882979" cy="6461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2. Determine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a)	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AU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AU" sz="24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b)	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AU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c)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AU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AU" sz="24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a)	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b)	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f>
                          <m:f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=</a:t>
                </a:r>
                <a14:m>
                  <m:oMath xmlns:m="http://schemas.openxmlformats.org/officeDocument/2006/math">
                    <m:r>
                      <a:rPr lang="en-AU" sz="24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c)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4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=</a:t>
                </a:r>
                <a14:m>
                  <m:oMath xmlns:m="http://schemas.openxmlformats.org/officeDocument/2006/math">
                    <m:r>
                      <a:rPr lang="en-AU" sz="24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91" y="803017"/>
                <a:ext cx="4882979" cy="6461639"/>
              </a:xfrm>
              <a:prstGeom prst="rect">
                <a:avLst/>
              </a:prstGeom>
              <a:blipFill>
                <a:blip r:embed="rId3"/>
                <a:stretch>
                  <a:fillRect l="-1873" t="-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43DE498-E692-6238-2A22-FB95E9D36E6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97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8920" y="752475"/>
                <a:ext cx="12031362" cy="59979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Noticed that:</a:t>
                </a:r>
              </a:p>
              <a:p>
                <a:r>
                  <a:rPr lang="en-AU" sz="2400" b="1" dirty="0"/>
                  <a:t>Integrating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400" b="1" dirty="0"/>
                  <a:t>with respect to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AU" sz="2400" b="1" dirty="0"/>
                  <a:t> for a set interval from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AU" sz="2400" b="1" dirty="0"/>
                  <a:t> to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/>
                  <a:t>, then</a:t>
                </a:r>
              </a:p>
              <a:p>
                <a:r>
                  <a:rPr lang="en-AU" sz="2400" b="1" dirty="0"/>
                  <a:t>Differentiated the resulting integral with respect to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have with our original function but with respect to x.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AU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en-AU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AU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AU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AU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nary>
                        </m:e>
                      </m:d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b="1" i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000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This is the second part of the Fundamental Theorem of Calculus and the basic idea behind it is that differentiation and integration are opposite processes. 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If you have them together in the equation, they will cancel each other out. </a:t>
                </a:r>
              </a:p>
              <a:p>
                <a:pPr marL="0" indent="0">
                  <a:buNone/>
                </a:pPr>
                <a:endParaRPr lang="en-AU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We can see that when we use this theorem, by using the </a:t>
                </a:r>
                <a:r>
                  <a:rPr lang="en-AU" sz="2400" i="1" dirty="0">
                    <a:solidFill>
                      <a:srgbClr val="002060"/>
                    </a:solidFill>
                  </a:rPr>
                  <a:t>long process </a:t>
                </a:r>
                <a:r>
                  <a:rPr lang="en-AU" sz="2400" dirty="0">
                    <a:solidFill>
                      <a:srgbClr val="002060"/>
                    </a:solidFill>
                  </a:rPr>
                  <a:t>of integrating first then differentiating, 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we have a function </a:t>
                </a:r>
                <a:r>
                  <a:rPr lang="en-AU" sz="2400" b="1" u="sng" dirty="0">
                    <a:solidFill>
                      <a:srgbClr val="002060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AU" sz="2400" b="1" i="1" u="sng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u="sng" dirty="0">
                    <a:solidFill>
                      <a:srgbClr val="002060"/>
                    </a:solidFill>
                  </a:rPr>
                  <a:t> </a:t>
                </a:r>
                <a:r>
                  <a:rPr lang="en-AU" sz="2400" dirty="0">
                    <a:solidFill>
                      <a:srgbClr val="002060"/>
                    </a:solidFill>
                  </a:rPr>
                  <a:t>NOT WITH RESPECT TO t.</a:t>
                </a:r>
              </a:p>
              <a:p>
                <a:pPr marL="0" indent="0">
                  <a:buNone/>
                </a:pPr>
                <a:r>
                  <a:rPr lang="en-AU" sz="2000" b="1" dirty="0">
                    <a:solidFill>
                      <a:srgbClr val="7030A0"/>
                    </a:solidFill>
                  </a:rPr>
                  <a:t> </a:t>
                </a:r>
                <a:endParaRPr lang="en-AU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52475"/>
                <a:ext cx="12031362" cy="5997949"/>
              </a:xfrm>
              <a:blipFill>
                <a:blip r:embed="rId2"/>
                <a:stretch>
                  <a:fillRect l="-811" t="-14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02B588D-F456-4316-869F-C5F23C4BEB85}"/>
              </a:ext>
            </a:extLst>
          </p:cNvPr>
          <p:cNvSpPr txBox="1"/>
          <p:nvPr/>
        </p:nvSpPr>
        <p:spPr>
          <a:xfrm>
            <a:off x="0" y="0"/>
            <a:ext cx="706741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Fundamental Theorem of Calculus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5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410" y="178057"/>
                <a:ext cx="11782167" cy="18239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By applying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  <m:e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e>
                        </m:nary>
                      </m:e>
                    </m:d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r>
                  <a:rPr lang="en-AU" sz="2400" dirty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400" dirty="0"/>
                  <a:t> given that:</a:t>
                </a:r>
              </a:p>
              <a:p>
                <a:pPr marL="0" indent="0" algn="ctr">
                  <a:buNone/>
                </a:pPr>
                <a:r>
                  <a:rPr lang="en-AU" sz="2400" b="1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(1+3</m:t>
                            </m:r>
                            <m:sSup>
                              <m:sSupPr>
                                <m:ctrlP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410" y="178057"/>
                <a:ext cx="11782167" cy="1823925"/>
              </a:xfrm>
              <a:blipFill>
                <a:blip r:embed="rId2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02B913-80CD-BD6A-D390-EA19116AFBB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4DD0A-CD43-3957-08E9-982C15C62B01}"/>
                  </a:ext>
                </a:extLst>
              </p:cNvPr>
              <p:cNvSpPr txBox="1"/>
              <p:nvPr/>
            </p:nvSpPr>
            <p:spPr>
              <a:xfrm>
                <a:off x="297024" y="2378104"/>
                <a:ext cx="471590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1+3</m:t>
                                      </m:r>
                                      <m:sSup>
                                        <m:sSup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AU" sz="20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4DD0A-CD43-3957-08E9-982C15C6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4" y="2378104"/>
                <a:ext cx="4715906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FD723F-5061-231E-2AD8-FF16AE844DF3}"/>
              </a:ext>
            </a:extLst>
          </p:cNvPr>
          <p:cNvSpPr txBox="1"/>
          <p:nvPr/>
        </p:nvSpPr>
        <p:spPr>
          <a:xfrm>
            <a:off x="117233" y="3244334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Differentiating them separately,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C5AA04-3B0F-792E-01C4-4E2A3C029BC6}"/>
                  </a:ext>
                </a:extLst>
              </p:cNvPr>
              <p:cNvSpPr txBox="1"/>
              <p:nvPr/>
            </p:nvSpPr>
            <p:spPr>
              <a:xfrm>
                <a:off x="602673" y="3613666"/>
                <a:ext cx="2583207" cy="711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C5AA04-3B0F-792E-01C4-4E2A3C02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3" y="3613666"/>
                <a:ext cx="2583207" cy="711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93EAFD-18B9-9BA4-61A3-FCF271BCD0E3}"/>
                  </a:ext>
                </a:extLst>
              </p:cNvPr>
              <p:cNvSpPr txBox="1"/>
              <p:nvPr/>
            </p:nvSpPr>
            <p:spPr>
              <a:xfrm>
                <a:off x="202557" y="5087519"/>
                <a:ext cx="419486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(1+3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AU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000" dirty="0">
                          <a:solidFill>
                            <a:srgbClr val="00206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(1+3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93EAFD-18B9-9BA4-61A3-FCF271BCD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7" y="5087519"/>
                <a:ext cx="4194866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947104-2FEA-E4F0-43E7-FF32E41BB04D}"/>
                  </a:ext>
                </a:extLst>
              </p:cNvPr>
              <p:cNvSpPr txBox="1"/>
              <p:nvPr/>
            </p:nvSpPr>
            <p:spPr>
              <a:xfrm>
                <a:off x="1025237" y="5957361"/>
                <a:ext cx="3048270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(1+3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947104-2FEA-E4F0-43E7-FF32E41BB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7" y="5957361"/>
                <a:ext cx="3048270" cy="676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4FFA9B-9701-368C-0EB3-FDC7688981C0}"/>
                  </a:ext>
                </a:extLst>
              </p:cNvPr>
              <p:cNvSpPr txBox="1"/>
              <p:nvPr/>
            </p:nvSpPr>
            <p:spPr>
              <a:xfrm>
                <a:off x="1894276" y="4404325"/>
                <a:ext cx="961352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4FFA9B-9701-368C-0EB3-FDC768898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76" y="4404325"/>
                <a:ext cx="961352" cy="674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2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What if </a:t>
                </a:r>
                <a14:m>
                  <m:oMath xmlns:m="http://schemas.openxmlformats.org/officeDocument/2006/math">
                    <m:r>
                      <a:rPr lang="en-AU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800" dirty="0"/>
                  <a:t> is the lower bound and </a:t>
                </a:r>
                <a14:m>
                  <m:oMath xmlns:m="http://schemas.openxmlformats.org/officeDocument/2006/math">
                    <m:r>
                      <a:rPr lang="en-AU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1800" dirty="0"/>
                  <a:t> is the upper bound? Let us use the previous example:</a:t>
                </a:r>
              </a:p>
              <a:p>
                <a:pPr marL="0" indent="0" algn="ctr">
                  <a:buNone/>
                </a:pPr>
                <a:r>
                  <a:rPr lang="en-AU" sz="19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nary>
                    <m:sSup>
                      <m:sSupPr>
                        <m:ctrlP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𝒅𝒕</m:t>
                    </m:r>
                    <m:r>
                      <a:rPr lang="en-AU" sz="19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AU" sz="19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1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AU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AU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1800" dirty="0"/>
                  <a:t>If we invert the limits:</a:t>
                </a:r>
                <a:endParaRPr lang="en-AU" sz="1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AU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9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AU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9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sz="19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19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AU" sz="19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AU" sz="19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AU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9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4+3</m:t>
                          </m:r>
                        </m:e>
                      </m:d>
                      <m:r>
                        <a:rPr lang="en-AU" sz="19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AU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19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AU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19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18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AU" sz="19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=7−3</m:t>
                      </m:r>
                      <m:sSup>
                        <m:sSupPr>
                          <m:ctrlPr>
                            <a:rPr lang="en-AU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AU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19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AU" sz="19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−(4</m:t>
                          </m:r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19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AU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19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9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−7</m:t>
                      </m:r>
                      <m:r>
                        <a:rPr lang="en-AU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AU" sz="19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AU" sz="1800" dirty="0"/>
                  <a:t>Notice that this is the inversion of the previous example. This means if we differentiate the integral:</a:t>
                </a:r>
              </a:p>
              <a:p>
                <a:pPr marL="0" indent="0" algn="ctr">
                  <a:buNone/>
                </a:pPr>
                <a:r>
                  <a:rPr lang="en-AU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1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A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AU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8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AU" sz="18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AU" sz="18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1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AU" sz="1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nary>
                    <m:f>
                      <m:fPr>
                        <m:ctrlPr>
                          <a:rPr lang="en-AU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</a:rPr>
                      <m:t>7−3</m:t>
                    </m:r>
                    <m:sSup>
                      <m:sSupPr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A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AU" sz="18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18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AU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6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−12</m:t>
                      </m:r>
                      <m:sSup>
                        <m:sSupPr>
                          <m:ctrlPr>
                            <a:rPr lang="en-AU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18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1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=−(12</m:t>
                      </m:r>
                      <m:sSup>
                        <m:sSupPr>
                          <m:ctrlPr>
                            <a:rPr lang="en-AU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+6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AU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b="1" dirty="0">
                    <a:solidFill>
                      <a:srgbClr val="7030A0"/>
                    </a:solidFill>
                  </a:rPr>
                  <a:t> </a:t>
                </a:r>
                <a:endParaRPr lang="en-AU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2"/>
                <a:stretch>
                  <a:fillRect l="-456" t="-35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D84FCC-016B-49A0-9CB5-6A7624EDF85B}"/>
              </a:ext>
            </a:extLst>
          </p:cNvPr>
          <p:cNvSpPr txBox="1"/>
          <p:nvPr/>
        </p:nvSpPr>
        <p:spPr>
          <a:xfrm>
            <a:off x="0" y="0"/>
            <a:ext cx="706741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Fundamental Theorem of Calculus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13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F625F0-99F6-4BFF-8EA7-0FFF4899E4FB}"/>
              </a:ext>
            </a:extLst>
          </p:cNvPr>
          <p:cNvSpPr txBox="1"/>
          <p:nvPr/>
        </p:nvSpPr>
        <p:spPr>
          <a:xfrm>
            <a:off x="0" y="0"/>
            <a:ext cx="445731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(WACE 2016 – Calc Free)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F2A5F-E362-4BC5-85FE-1D4FE71F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80" y="704850"/>
            <a:ext cx="6096000" cy="4241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19A405B-7DB3-48E3-AF2C-7858B952B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Use the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to calculate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following definite integrals: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19A405B-7DB3-48E3-AF2C-7858B952B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20" y="704850"/>
                <a:ext cx="12031362" cy="6045574"/>
              </a:xfrm>
              <a:blipFill>
                <a:blip r:embed="rId3"/>
                <a:stretch>
                  <a:fillRect l="-1064" t="-1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F2A5F-E362-4BC5-85FE-1D4FE71F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2" y="584775"/>
            <a:ext cx="6096000" cy="4241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19A405B-7DB3-48E3-AF2C-7858B952B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18" y="584775"/>
                <a:ext cx="12031362" cy="6045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Use the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to calculate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following definite integrals: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we have the 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area of the small semi-circle plus the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square.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19A405B-7DB3-48E3-AF2C-7858B952B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18" y="584775"/>
                <a:ext cx="12031362" cy="6045574"/>
              </a:xfrm>
              <a:blipFill>
                <a:blip r:embed="rId3"/>
                <a:stretch>
                  <a:fillRect l="-1064" t="-1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E88E56-C3AE-7D51-3429-9688A7FF6C8C}"/>
              </a:ext>
            </a:extLst>
          </p:cNvPr>
          <p:cNvSpPr txBox="1"/>
          <p:nvPr/>
        </p:nvSpPr>
        <p:spPr>
          <a:xfrm>
            <a:off x="0" y="0"/>
            <a:ext cx="445731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(WACE 2016 – Calc Free)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07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20144</TotalTime>
  <Words>1750</Words>
  <Application>Microsoft Office PowerPoint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2023-03-17T00:55:47Z</dcterms:modified>
</cp:coreProperties>
</file>