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7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3BBA-46F4-4B02-96BB-F5CEEF1E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897337-6637-4582-802C-DD4243AA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9FD46-0C92-4F3F-9C99-E0A5D26D3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2663E-4C15-4F14-A5C8-78B6D1DA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FBDA-434B-4EE8-BA12-9F1714472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672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9BAF1-2E68-4A38-ABC5-6DB4092AA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2CB0-6388-4A79-9C49-007540783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1431-0CFF-4A42-966F-67D319D31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F8642-E79D-47BE-AA63-14A134ED9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F2720-E4E6-4FD9-9B55-8C9E3E3D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3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C1FE3-1FB9-4EDF-AD7A-D9F464B2B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0C0E3-CCCD-49F7-918F-0AC28B0BC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F22B2-DB68-45F0-809A-CCDB43D3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6D960-D2A0-43AC-81E6-FE238D71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2BA8-0262-40F0-9543-C4C3BC81B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109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A4AF-B72B-4D1B-AB29-C3EDEB42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45EF7-24E4-4055-ADFD-B53B59D27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81006-99E5-4034-862B-859C12A8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B330F-4E38-429F-BCC9-1EA213B8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AC76-4178-4B50-88B5-9389B4E50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9648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2291C-E8F6-444A-B420-044C75FB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41F78-1F14-41CF-8D29-D662AFEEF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2721F-5BF4-47C5-9BB5-F8F380B5E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6BD5-7688-435C-8A08-86FDDAFD1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AD5B5-F12E-4CE4-AADF-A310D51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701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DE2FF-79D7-45E7-9691-7FBA858E8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FB1D6-499B-47BC-A4B4-2A7DB0AF4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6FE71-6BD9-45BD-8C87-C03075C9C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EB90B-084F-4CA9-8975-EE7309A2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59AD5-0864-4501-8961-EFB0B368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28330-697B-4A74-94EF-FE64A51F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61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3EFB-6379-4740-9A25-D5477935B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2CF7-22CC-42E5-8939-05A68E454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9FDA3-163F-45A6-82EF-148C4389A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CC445-E2D5-4D07-A712-2A24E857E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76DA73-0B07-4EE7-B90C-90DB80ACF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789C40-1908-4A3B-AD4E-50B2C519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5A196-BD03-4261-B6BC-7D98DF86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92346-BD9E-4BE7-AFF0-17E07737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1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13DF1-27A5-46D3-9C63-96F8AC4F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DC4F8-1847-4E09-B181-859D997A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3D1113-82D2-4809-85C5-B3D84F25C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54575-99E7-4E99-88E0-54746650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209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416CCE-C9F7-43A6-A8B2-FF32C67D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E31F9-E0F1-4251-A8B6-E9C19943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70F40-4CAE-4664-9D68-C53A9B6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656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3E066-C164-4967-A0EE-D7F3F171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8DEA-E3FA-44CF-B2C2-6E620E66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B1E83-FA8E-4AC7-8FB3-A26CC220B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08D95-1122-4775-A18C-D0CB2E3A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6973-097C-48D4-A7C2-5F7E25021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53119-B826-4074-97F5-228007E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89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295A-81D5-4D9C-8290-7E1891A5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EB1537-4E2F-4097-807F-F85D5B7AF3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4A997-5100-4FFD-8968-E71F855CF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802A-EFC7-4C22-86A2-26E1C597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53BB2-1961-4052-BD2C-4CAF870E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7F2BE-8C26-4E60-BBD2-ED924B2A4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44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960AA9-94C1-43A6-88FF-ADD99F5BF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2314E-078B-4697-9F95-E2F53288F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D510-7A0E-46D4-8DC5-33E6B1EE1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4332F-2A98-4314-AE79-6E806E51A710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5CE70-7902-4800-885E-48C4E83C9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261515-8D85-4A1D-8579-F1954B4134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FCDF-EAD5-4B2D-9ACA-D99EBE32D9F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9657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istan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A5971-47A5-47D5-8FDE-696C90D51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Distance and displacement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F950D-37E0-4645-A4C4-07893F103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351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4794-9EA5-44AB-BA91-722094A52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28883" cy="4340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Complete the graphing and description tasks on this worksheet. Correcting any </a:t>
            </a:r>
            <a:r>
              <a:rPr lang="en-AU" sz="2400"/>
              <a:t>incorrect concepts.</a:t>
            </a:r>
            <a:endParaRPr lang="en-AU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43619EF-8176-4ADE-9E0A-C1F47660D11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/>
              <a:t>Describing and graphing Journeys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504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BA99-BCEB-4FEB-ACBC-460C65F04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119"/>
            <a:ext cx="10515600" cy="4951844"/>
          </a:xfrm>
        </p:spPr>
        <p:txBody>
          <a:bodyPr>
            <a:normAutofit/>
          </a:bodyPr>
          <a:lstStyle/>
          <a:p>
            <a:r>
              <a:rPr lang="en-AU" sz="2400" dirty="0"/>
              <a:t>A </a:t>
            </a:r>
            <a:r>
              <a:rPr lang="en-AU" sz="2400" b="1" dirty="0"/>
              <a:t>Scalar</a:t>
            </a:r>
            <a:r>
              <a:rPr lang="en-AU" sz="2400" dirty="0"/>
              <a:t> is a quantity that does not need direction to describe/define it. </a:t>
            </a:r>
          </a:p>
          <a:p>
            <a:pPr marL="0" indent="0">
              <a:buNone/>
            </a:pPr>
            <a:r>
              <a:rPr lang="en-AU" sz="2400" dirty="0"/>
              <a:t>[examples- energy (J), time (s), mass (kg) – these all can not be negative]</a:t>
            </a:r>
          </a:p>
          <a:p>
            <a:pPr marL="0" indent="0">
              <a:buNone/>
            </a:pPr>
            <a:endParaRPr lang="en-AU" sz="2400" dirty="0"/>
          </a:p>
          <a:p>
            <a:r>
              <a:rPr lang="en-AU" sz="2400" b="1" dirty="0">
                <a:solidFill>
                  <a:srgbClr val="FF0000"/>
                </a:solidFill>
                <a:effectLst/>
              </a:rPr>
              <a:t>Distance</a:t>
            </a:r>
            <a:r>
              <a:rPr lang="en-AU" sz="2400" dirty="0">
                <a:solidFill>
                  <a:srgbClr val="FF0000"/>
                </a:solidFill>
                <a:effectLst/>
              </a:rPr>
              <a:t> cannot be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negative</a:t>
            </a:r>
            <a:r>
              <a:rPr lang="en-AU" sz="2400" dirty="0">
                <a:solidFill>
                  <a:srgbClr val="FF0000"/>
                </a:solidFill>
                <a:effectLst/>
              </a:rPr>
              <a:t>, and never decreases. </a:t>
            </a:r>
            <a:r>
              <a:rPr lang="en-AU" sz="2400" b="1" dirty="0">
                <a:effectLst/>
              </a:rPr>
              <a:t>Distance</a:t>
            </a:r>
            <a:r>
              <a:rPr lang="en-AU" sz="2400" dirty="0">
                <a:effectLst/>
              </a:rPr>
              <a:t> is a scalar quantity, or a magnitude. </a:t>
            </a:r>
            <a:r>
              <a:rPr lang="en-AU" sz="2400" dirty="0">
                <a:solidFill>
                  <a:srgbClr val="FF0000"/>
                </a:solidFill>
                <a:effectLst/>
              </a:rPr>
              <a:t>Displacement</a:t>
            </a:r>
            <a:r>
              <a:rPr lang="en-AU" sz="2400" dirty="0">
                <a:effectLst/>
              </a:rPr>
              <a:t>... It </a:t>
            </a:r>
            <a:r>
              <a:rPr lang="en-AU" sz="2400" dirty="0">
                <a:solidFill>
                  <a:srgbClr val="FF0000"/>
                </a:solidFill>
                <a:effectLst/>
              </a:rPr>
              <a:t>can be </a:t>
            </a:r>
            <a:r>
              <a:rPr lang="en-AU" sz="2400" b="1" dirty="0">
                <a:solidFill>
                  <a:srgbClr val="FF0000"/>
                </a:solidFill>
                <a:effectLst/>
              </a:rPr>
              <a:t>negative</a:t>
            </a:r>
            <a:r>
              <a:rPr lang="en-AU" sz="2400" dirty="0">
                <a:solidFill>
                  <a:srgbClr val="FF0000"/>
                </a:solidFill>
                <a:effectLst/>
              </a:rPr>
              <a:t>, zero, or positive.</a:t>
            </a:r>
            <a:r>
              <a:rPr lang="en-AU" sz="2400" dirty="0">
                <a:effectLst/>
              </a:rPr>
              <a:t> Directed </a:t>
            </a:r>
            <a:r>
              <a:rPr lang="en-AU" sz="2400" b="1" dirty="0">
                <a:effectLst/>
              </a:rPr>
              <a:t>distance</a:t>
            </a:r>
            <a:r>
              <a:rPr lang="en-AU" sz="2400" dirty="0">
                <a:effectLst/>
              </a:rPr>
              <a:t> does not measure movement, it measures the separation of two points, and can be a positive, zero, or </a:t>
            </a:r>
            <a:r>
              <a:rPr lang="en-AU" sz="2400" b="1" dirty="0">
                <a:effectLst/>
              </a:rPr>
              <a:t>negative</a:t>
            </a:r>
            <a:r>
              <a:rPr lang="en-AU" sz="2400" dirty="0">
                <a:effectLst/>
              </a:rPr>
              <a:t> vector.</a:t>
            </a:r>
            <a:br>
              <a:rPr lang="en-AU" sz="2400" dirty="0">
                <a:effectLst/>
                <a:hlinkClick r:id="rId2"/>
              </a:rPr>
            </a:br>
            <a:r>
              <a:rPr lang="en-AU" sz="2400" b="1" dirty="0">
                <a:effectLst/>
                <a:hlinkClick r:id="rId2"/>
              </a:rPr>
              <a:t>Distance – Wikipedia</a:t>
            </a:r>
          </a:p>
          <a:p>
            <a:pPr marL="0" indent="0">
              <a:buNone/>
            </a:pPr>
            <a:endParaRPr lang="en-AU" sz="2400" b="1" dirty="0">
              <a:hlinkClick r:id="rId2"/>
            </a:endParaRPr>
          </a:p>
          <a:p>
            <a:r>
              <a:rPr lang="en-AU" sz="2400" dirty="0"/>
              <a:t>A</a:t>
            </a:r>
            <a:r>
              <a:rPr lang="en-AU" sz="2400" b="1" dirty="0"/>
              <a:t> Vector</a:t>
            </a:r>
            <a:r>
              <a:rPr lang="en-AU" sz="2400" dirty="0"/>
              <a:t> is a quantity that does need a direction to define/describe it.</a:t>
            </a:r>
            <a:endParaRPr lang="en-AU" sz="2400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r>
              <a:rPr lang="en-AU" sz="2400" dirty="0"/>
              <a:t>[examples – displacement, velocity, force, acceleration, momentum - these all can be zero, positive or negative]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1E018A-CD13-70D7-6A06-21374FFB2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dirty="0"/>
              <a:t>Revise scalar and vector</a:t>
            </a:r>
            <a:br>
              <a:rPr lang="en-AU" sz="4400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08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B3054-FC83-4A41-A8EA-8F94675EA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330"/>
            <a:ext cx="5962050" cy="5127267"/>
          </a:xfrm>
        </p:spPr>
        <p:txBody>
          <a:bodyPr>
            <a:normAutofit/>
          </a:bodyPr>
          <a:lstStyle/>
          <a:p>
            <a:r>
              <a:rPr lang="en-AU" sz="2400" dirty="0"/>
              <a:t>Recall the video from yesterday about a journey that returned to it’s starting point.</a:t>
            </a:r>
          </a:p>
          <a:p>
            <a:r>
              <a:rPr lang="en-AU" sz="2400" dirty="0"/>
              <a:t>It showed a distance time graph like the one in red.</a:t>
            </a:r>
          </a:p>
          <a:p>
            <a:r>
              <a:rPr lang="en-AU" sz="2400" dirty="0"/>
              <a:t>Recall the statement from the previous slide</a:t>
            </a:r>
          </a:p>
          <a:p>
            <a:r>
              <a:rPr lang="en-AU" sz="2400" b="1" i="1" u="sng" dirty="0"/>
              <a:t>Distance is a scalar- it can not be negative</a:t>
            </a:r>
          </a:p>
          <a:p>
            <a:r>
              <a:rPr lang="en-AU" sz="2400" dirty="0"/>
              <a:t>There is a great deal of incorrect information on the internet regarding graphing return journeys as distance time graphs.</a:t>
            </a:r>
          </a:p>
          <a:p>
            <a:endParaRPr lang="en-AU" sz="2400" dirty="0"/>
          </a:p>
          <a:p>
            <a:r>
              <a:rPr lang="en-AU" sz="2400" dirty="0"/>
              <a:t>Can you identify the direction referencing system used in the graph?</a:t>
            </a:r>
          </a:p>
          <a:p>
            <a:endParaRPr lang="en-AU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0DC6A0-68F6-4B5B-A662-8D0556CBF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Distance and Displacement 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E9A076-466F-43AD-A15D-B2D9C8652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0" t="10626" r="6027" b="8973"/>
          <a:stretch/>
        </p:blipFill>
        <p:spPr>
          <a:xfrm>
            <a:off x="6841519" y="1690688"/>
            <a:ext cx="5350481" cy="381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43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1CDE9-099E-4035-9977-C9DEA9CD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4703"/>
            <a:ext cx="10515600" cy="6019711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Frames of reference for direction (how we can describe direction)</a:t>
            </a:r>
          </a:p>
          <a:p>
            <a:r>
              <a:rPr lang="en-AU" sz="2400" dirty="0"/>
              <a:t>Any system that can show different directions can be used.</a:t>
            </a:r>
          </a:p>
          <a:p>
            <a:r>
              <a:rPr lang="en-AU" sz="2400" dirty="0"/>
              <a:t>once a quantity is described with a direction it is now a vector and can be positive, negative or zero.</a:t>
            </a:r>
          </a:p>
          <a:p>
            <a:endParaRPr lang="en-AU" sz="2400" dirty="0"/>
          </a:p>
          <a:p>
            <a:pPr marL="0" indent="0">
              <a:buNone/>
            </a:pPr>
            <a:r>
              <a:rPr lang="en-AU" sz="2400" dirty="0"/>
              <a:t>Examples of direction systems (conventions- agreed upon)</a:t>
            </a:r>
          </a:p>
          <a:p>
            <a:r>
              <a:rPr lang="en-AU" sz="2400" dirty="0"/>
              <a:t>Left or right – frame of reference from a point or position (One direction is positive, the other negative)</a:t>
            </a:r>
          </a:p>
          <a:p>
            <a:r>
              <a:rPr lang="en-AU" sz="2400" dirty="0"/>
              <a:t>Up or down (same as left or right)</a:t>
            </a:r>
          </a:p>
          <a:p>
            <a:r>
              <a:rPr lang="en-AU" sz="2400" dirty="0"/>
              <a:t>X and y axis (right is positive, left is negative)</a:t>
            </a:r>
          </a:p>
          <a:p>
            <a:r>
              <a:rPr lang="en-AU" sz="2400" dirty="0"/>
              <a:t>Compass bearings (North accepted as 0 degrees, 360degrees to return from all directions to North)</a:t>
            </a:r>
          </a:p>
          <a:p>
            <a:endParaRPr lang="en-AU" sz="2000" dirty="0"/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86423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178A6516-8B5D-4451-A67E-0727A1B0E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998" y="3916219"/>
            <a:ext cx="3786293" cy="283972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C46719-4A8B-4F93-843B-7DA366D9D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471" y="1027906"/>
            <a:ext cx="4097349" cy="30730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355234B-B24E-4E02-B2C1-3F1DD17D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Distance and Displacement graphs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BCA42-66B7-4C9D-A17F-680E4B556D42}"/>
              </a:ext>
            </a:extLst>
          </p:cNvPr>
          <p:cNvSpPr txBox="1"/>
          <p:nvPr/>
        </p:nvSpPr>
        <p:spPr>
          <a:xfrm>
            <a:off x="168677" y="1469428"/>
            <a:ext cx="69215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From the information in the previous slides, it can be seen that the way the return journey is shown has the distance decreasing along the y axis.</a:t>
            </a:r>
          </a:p>
          <a:p>
            <a:endParaRPr lang="en-AU" sz="2400" dirty="0"/>
          </a:p>
          <a:p>
            <a:r>
              <a:rPr lang="en-AU" sz="2400" dirty="0"/>
              <a:t>This is indicating the </a:t>
            </a:r>
            <a:r>
              <a:rPr lang="en-AU" sz="2400" b="1" i="1" dirty="0"/>
              <a:t>direction</a:t>
            </a:r>
            <a:r>
              <a:rPr lang="en-AU" sz="2400" dirty="0"/>
              <a:t> of the distance from home and the total distance travelled from home (ends up being 0).</a:t>
            </a:r>
          </a:p>
          <a:p>
            <a:endParaRPr lang="en-AU" sz="2400" dirty="0"/>
          </a:p>
          <a:p>
            <a:r>
              <a:rPr lang="en-AU" sz="2400" dirty="0"/>
              <a:t>The graph should have been labelled a displacement time graph or been shown like the one below.</a:t>
            </a:r>
          </a:p>
          <a:p>
            <a:endParaRPr lang="en-AU" sz="2400" dirty="0"/>
          </a:p>
          <a:p>
            <a:pPr algn="ctr"/>
            <a:r>
              <a:rPr lang="en-AU" sz="2400" dirty="0"/>
              <a:t>Beware the internet!</a:t>
            </a:r>
          </a:p>
        </p:txBody>
      </p:sp>
    </p:spTree>
    <p:extLst>
      <p:ext uri="{BB962C8B-B14F-4D97-AF65-F5344CB8AC3E}">
        <p14:creationId xmlns:p14="http://schemas.microsoft.com/office/powerpoint/2010/main" val="150384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FCE8-A051-4DAD-BE66-45640BFAB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Describing and graphing Journeys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E27-C37C-42D7-8CDF-C9FF14228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1" y="1523621"/>
            <a:ext cx="5239724" cy="5204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2400" dirty="0"/>
              <a:t>We need to be able to describe a journey from a graph and be able to graph a described journey.</a:t>
            </a:r>
          </a:p>
          <a:p>
            <a:pPr marL="0" indent="0">
              <a:buNone/>
            </a:pPr>
            <a:r>
              <a:rPr lang="en-AU" sz="2400" dirty="0"/>
              <a:t>Draw a distance time graph of the journey described in below: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From home running 5km from A to B – 30 minutes</a:t>
            </a:r>
          </a:p>
          <a:p>
            <a:pPr marL="0" indent="0">
              <a:buNone/>
            </a:pPr>
            <a:r>
              <a:rPr lang="en-AU" sz="2400" dirty="0"/>
              <a:t>Waiting at friends </a:t>
            </a:r>
            <a:r>
              <a:rPr lang="en-AU" sz="2400"/>
              <a:t>house B to C </a:t>
            </a:r>
            <a:r>
              <a:rPr lang="en-AU" sz="2400" dirty="0"/>
              <a:t>– 30 minutes</a:t>
            </a:r>
          </a:p>
          <a:p>
            <a:pPr marL="0" indent="0">
              <a:buNone/>
            </a:pPr>
            <a:r>
              <a:rPr lang="en-AU" sz="2400" dirty="0"/>
              <a:t>Running home 5km C to D – 30 minutes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400" dirty="0"/>
          </a:p>
          <a:p>
            <a:endParaRPr lang="en-AU" dirty="0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B5AC58B-996A-4B0A-86EC-3C1F145F2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896" y="1447762"/>
            <a:ext cx="5230043" cy="44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15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2087D-D870-4515-B6C0-81EDED76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237" y="1362557"/>
            <a:ext cx="5766786" cy="5011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It must be understood that if we were only given the  distance time graph, all we can say is that we travelled 5km, waited 30 min and travelled 5 more km for a total of 10km. </a:t>
            </a:r>
          </a:p>
          <a:p>
            <a:pPr marL="0" indent="0">
              <a:buNone/>
            </a:pPr>
            <a:r>
              <a:rPr lang="en-AU" sz="2400" dirty="0"/>
              <a:t>We can not say anything about direction.</a:t>
            </a:r>
          </a:p>
          <a:p>
            <a:pPr marL="0" indent="0">
              <a:buNone/>
            </a:pPr>
            <a:r>
              <a:rPr lang="en-AU" sz="2400" dirty="0"/>
              <a:t>This is because distance is a scalar quantity and direction is not needed to describe it.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/>
              <a:t>If there is some other reference such as A and B from the description, we can better describe the journey.</a:t>
            </a:r>
          </a:p>
          <a:p>
            <a:pPr marL="0" indent="0">
              <a:buNone/>
            </a:pPr>
            <a:endParaRPr lang="en-AU" sz="2000" dirty="0"/>
          </a:p>
          <a:p>
            <a:pPr marL="0" indent="0">
              <a:buNone/>
            </a:pPr>
            <a:endParaRPr lang="en-AU" sz="2000" dirty="0"/>
          </a:p>
          <a:p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E4402-FB5D-49CA-8106-AB90A735D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4" y="218290"/>
            <a:ext cx="10766469" cy="1322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C9345F-3454-4541-89CA-4C1CFB0CD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876" y="1429305"/>
            <a:ext cx="5012140" cy="422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33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84C9-ED99-4645-92A7-B655DE74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2184" cy="4351338"/>
          </a:xfrm>
        </p:spPr>
        <p:txBody>
          <a:bodyPr/>
          <a:lstStyle/>
          <a:p>
            <a:pPr marL="0" indent="0">
              <a:buNone/>
            </a:pPr>
            <a:r>
              <a:rPr lang="en-AU" sz="2400" dirty="0"/>
              <a:t>Graph the displacement of the person’s journey from the previous example.</a:t>
            </a:r>
          </a:p>
          <a:p>
            <a:pPr marL="0" indent="0">
              <a:buNone/>
            </a:pPr>
            <a:endParaRPr lang="en-AU" sz="2400" dirty="0"/>
          </a:p>
          <a:p>
            <a:endParaRPr lang="en-AU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9C4643-FEDC-4982-93A8-6C8C2D08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Describing and graphing Journeys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1133E6E3-F466-408F-9E13-FB8D630EB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370" y="1407280"/>
            <a:ext cx="51603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57F5-A181-46ED-9773-1A2C7DA6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8637" cy="585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Calculate speed and velocity from graphs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A6C81-1496-4B60-9004-C4CB5BCC0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5" y="2647085"/>
            <a:ext cx="7239000" cy="36004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05B5D3-F740-47E4-A765-F71CDC93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/>
              <a:t>Describing and graphing Journeys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1EDC-94F1-43E5-AE03-BEBB72D1C4A6}"/>
              </a:ext>
            </a:extLst>
          </p:cNvPr>
          <p:cNvSpPr txBox="1"/>
          <p:nvPr/>
        </p:nvSpPr>
        <p:spPr>
          <a:xfrm>
            <a:off x="8247355" y="2410691"/>
            <a:ext cx="303948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solidFill>
                  <a:schemeClr val="accent2">
                    <a:lumMod val="75000"/>
                  </a:schemeClr>
                </a:solidFill>
              </a:rPr>
              <a:t>Go back to the last two graphs and calculate speed or velocity for each segment.</a:t>
            </a:r>
          </a:p>
        </p:txBody>
      </p:sp>
    </p:spTree>
    <p:extLst>
      <p:ext uri="{BB962C8B-B14F-4D97-AF65-F5344CB8AC3E}">
        <p14:creationId xmlns:p14="http://schemas.microsoft.com/office/powerpoint/2010/main" val="37368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636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Distance and displacement graphs</vt:lpstr>
      <vt:lpstr>Revise scalar and vector </vt:lpstr>
      <vt:lpstr>Distance and Displacement graphs</vt:lpstr>
      <vt:lpstr>PowerPoint Presentation</vt:lpstr>
      <vt:lpstr>Distance and Displacement graphs</vt:lpstr>
      <vt:lpstr>Describing and graphing Journeys</vt:lpstr>
      <vt:lpstr>PowerPoint Presentation</vt:lpstr>
      <vt:lpstr>Describing and graphing Journeys</vt:lpstr>
      <vt:lpstr>Describing and graphing Journeys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</dc:creator>
  <cp:lastModifiedBy>LEWIS Jessica [North Albany Snr High School]</cp:lastModifiedBy>
  <cp:revision>32</cp:revision>
  <dcterms:created xsi:type="dcterms:W3CDTF">2020-05-10T01:16:20Z</dcterms:created>
  <dcterms:modified xsi:type="dcterms:W3CDTF">2022-08-25T05:04:33Z</dcterms:modified>
</cp:coreProperties>
</file>