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9" r:id="rId7"/>
    <p:sldId id="266" r:id="rId8"/>
    <p:sldId id="267" r:id="rId9"/>
    <p:sldId id="270" r:id="rId10"/>
    <p:sldId id="268" r:id="rId11"/>
    <p:sldId id="261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45" autoAdjust="0"/>
  </p:normalViewPr>
  <p:slideViewPr>
    <p:cSldViewPr snapToGrid="0" snapToObjects="1">
      <p:cViewPr varScale="1">
        <p:scale>
          <a:sx n="95" d="100"/>
          <a:sy n="95" d="100"/>
        </p:scale>
        <p:origin x="20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9103B-2981-4C5E-997B-AC8847EE4EB1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059F6-EE7E-4F62-83B2-25DBB56F1A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04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Starts</a:t>
            </a:r>
            <a:r>
              <a:rPr lang="en-AU" baseline="0" dirty="0"/>
              <a:t> stationary, increases its speed up to point A, then constant speed until point B, then rapidly slows down </a:t>
            </a:r>
            <a:r>
              <a:rPr lang="en-AU" baseline="0"/>
              <a:t>until stationary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059F6-EE7E-4F62-83B2-25DBB56F1AB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614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Triangle = ½ base x height = 0.5*3*4 = 6m</a:t>
            </a:r>
          </a:p>
          <a:p>
            <a:r>
              <a:rPr lang="en-AU" dirty="0"/>
              <a:t>Rectangle = base x height = 2*4 = 8m</a:t>
            </a:r>
          </a:p>
          <a:p>
            <a:r>
              <a:rPr lang="en-AU" dirty="0"/>
              <a:t>Total</a:t>
            </a:r>
            <a:r>
              <a:rPr lang="en-AU" baseline="0" dirty="0"/>
              <a:t> = 6+8 = 14m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059F6-EE7E-4F62-83B2-25DBB56F1AB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32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Distance = 0.5*20*25 = 250m</a:t>
            </a:r>
          </a:p>
          <a:p>
            <a:r>
              <a:rPr lang="en-AU" dirty="0"/>
              <a:t>30*25=750m</a:t>
            </a:r>
          </a:p>
          <a:p>
            <a:r>
              <a:rPr lang="en-AU" dirty="0"/>
              <a:t>0.5*10*25=125m</a:t>
            </a:r>
          </a:p>
          <a:p>
            <a:r>
              <a:rPr lang="en-AU" dirty="0"/>
              <a:t>Total</a:t>
            </a:r>
            <a:r>
              <a:rPr lang="en-AU" baseline="0" dirty="0"/>
              <a:t> = 1125m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059F6-EE7E-4F62-83B2-25DBB56F1AB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52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Time 0-20 seconds </a:t>
            </a:r>
          </a:p>
          <a:p>
            <a:r>
              <a:rPr lang="en-AU" dirty="0"/>
              <a:t>= 25/20 = 1.25m/s/s</a:t>
            </a:r>
          </a:p>
          <a:p>
            <a:r>
              <a:rPr lang="en-AU" dirty="0"/>
              <a:t>Time 50-60 seconds</a:t>
            </a:r>
          </a:p>
          <a:p>
            <a:r>
              <a:rPr lang="en-AU" dirty="0"/>
              <a:t>=</a:t>
            </a:r>
            <a:r>
              <a:rPr lang="en-AU" b="1" dirty="0"/>
              <a:t>-</a:t>
            </a:r>
            <a:r>
              <a:rPr lang="en-AU" dirty="0"/>
              <a:t>25/10</a:t>
            </a:r>
          </a:p>
          <a:p>
            <a:r>
              <a:rPr lang="en-AU" dirty="0"/>
              <a:t>=</a:t>
            </a:r>
            <a:r>
              <a:rPr lang="en-AU" b="1" dirty="0"/>
              <a:t>-</a:t>
            </a:r>
            <a:r>
              <a:rPr lang="en-AU" dirty="0"/>
              <a:t>2.5m/s/s (is negative as speed is decreasing)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059F6-EE7E-4F62-83B2-25DBB56F1AB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07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ookman Old Style"/>
                <a:cs typeface="Bookman Old Style"/>
              </a:rPr>
              <a:t>Speed–time graphs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ndale Mono"/>
                <a:cs typeface="Andale Mono"/>
              </a:rPr>
              <a:t> </a:t>
            </a:r>
            <a:r>
              <a:rPr lang="en-US" dirty="0">
                <a:latin typeface="Andale Mono"/>
                <a:cs typeface="Andale Mono"/>
              </a:rPr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31830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657" y="763302"/>
            <a:ext cx="6965245" cy="834386"/>
          </a:xfrm>
        </p:spPr>
        <p:txBody>
          <a:bodyPr>
            <a:normAutofit fontScale="90000"/>
          </a:bodyPr>
          <a:lstStyle/>
          <a:p>
            <a:r>
              <a:rPr lang="en-AU" sz="2800" dirty="0"/>
              <a:t>Calculate the acceleration in the first 20 seconds, and then again for time 50-60 seconds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0705" y="1528490"/>
            <a:ext cx="2139910" cy="3603812"/>
          </a:xfrm>
        </p:spPr>
        <p:txBody>
          <a:bodyPr/>
          <a:lstStyle/>
          <a:p>
            <a:pPr marL="0" indent="0">
              <a:buNone/>
            </a:pPr>
            <a:r>
              <a:rPr lang="en-AU" u="sng" dirty="0"/>
              <a:t>Time 0-20</a:t>
            </a:r>
          </a:p>
          <a:p>
            <a:pPr marL="0" indent="0">
              <a:buNone/>
            </a:pPr>
            <a:r>
              <a:rPr lang="en-AU" dirty="0"/>
              <a:t>= 25/20</a:t>
            </a:r>
          </a:p>
          <a:p>
            <a:pPr marL="0" indent="0">
              <a:buNone/>
            </a:pPr>
            <a:r>
              <a:rPr lang="en-AU" dirty="0"/>
              <a:t>= 1.25m/s/s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u="sng" dirty="0"/>
              <a:t>Time 50-60</a:t>
            </a:r>
          </a:p>
          <a:p>
            <a:pPr marL="0" indent="0">
              <a:buNone/>
            </a:pPr>
            <a:r>
              <a:rPr lang="en-AU" dirty="0"/>
              <a:t>= -25/10</a:t>
            </a:r>
          </a:p>
          <a:p>
            <a:pPr marL="0" indent="0">
              <a:buNone/>
            </a:pPr>
            <a:r>
              <a:rPr lang="en-AU" dirty="0"/>
              <a:t>= -2.5m/s/s</a:t>
            </a:r>
          </a:p>
        </p:txBody>
      </p:sp>
      <p:pic>
        <p:nvPicPr>
          <p:cNvPr id="1026" name="Picture 2" descr="Image result for speed time graph worksh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57" y="1528490"/>
            <a:ext cx="5278048" cy="456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22" y="874261"/>
            <a:ext cx="7076032" cy="484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ookman Old Style"/>
                <a:cs typeface="Bookman Old Style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0620" y="2187502"/>
            <a:ext cx="6654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ookman Old Style"/>
                <a:cs typeface="Bookman Old Style"/>
              </a:rPr>
              <a:t>NOW LETS WATCH A CAR CHASE!!</a:t>
            </a:r>
          </a:p>
        </p:txBody>
      </p:sp>
    </p:spTree>
    <p:extLst>
      <p:ext uri="{BB962C8B-B14F-4D97-AF65-F5344CB8AC3E}">
        <p14:creationId xmlns:p14="http://schemas.microsoft.com/office/powerpoint/2010/main" val="37991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99398"/>
            <a:ext cx="6196405" cy="3923671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600" dirty="0"/>
              <a:t>30 seconds think time</a:t>
            </a:r>
          </a:p>
          <a:p>
            <a:pPr algn="ctr"/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latin typeface="Bookman Old Style"/>
                <a:cs typeface="Bookman Old Style"/>
              </a:rPr>
              <a:t>D</a:t>
            </a:r>
            <a:r>
              <a:rPr lang="en-AU" sz="3600" dirty="0" err="1">
                <a:latin typeface="Bookman Old Style"/>
                <a:cs typeface="Bookman Old Style"/>
              </a:rPr>
              <a:t>escribe</a:t>
            </a:r>
            <a:r>
              <a:rPr lang="en-AU" sz="3600" dirty="0">
                <a:latin typeface="Bookman Old Style"/>
                <a:cs typeface="Bookman Old Style"/>
              </a:rPr>
              <a:t>:</a:t>
            </a:r>
          </a:p>
          <a:p>
            <a:pPr marL="0" lvl="0" indent="0" algn="ctr" hangingPunct="0">
              <a:buNone/>
            </a:pPr>
            <a:r>
              <a:rPr lang="en-AU" sz="3600" dirty="0">
                <a:latin typeface="Bookman Old Style"/>
                <a:cs typeface="Bookman Old Style"/>
              </a:rPr>
              <a:t>Speed–time graphs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ookman Old Style"/>
                <a:cs typeface="Bookman Old Style"/>
              </a:rPr>
              <a:t>By </a:t>
            </a:r>
            <a:r>
              <a:rPr lang="en-US" sz="3200">
                <a:latin typeface="Bookman Old Style"/>
                <a:cs typeface="Bookman Old Style"/>
              </a:rPr>
              <a:t>the end </a:t>
            </a:r>
            <a:r>
              <a:rPr lang="en-AU" sz="3200" dirty="0">
                <a:latin typeface="Bookman Old Style"/>
                <a:cs typeface="Bookman Old Style"/>
              </a:rPr>
              <a:t>describe and graph:</a:t>
            </a:r>
          </a:p>
          <a:p>
            <a:pPr marL="0" lvl="0" indent="0" algn="ctr" hangingPunct="0">
              <a:buNone/>
            </a:pPr>
            <a:r>
              <a:rPr lang="en-AU" sz="3200" dirty="0">
                <a:latin typeface="Bookman Old Style"/>
                <a:cs typeface="Bookman Old Style"/>
              </a:rPr>
              <a:t>Speed–time graphs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 Think Pair Share</a:t>
            </a:r>
          </a:p>
          <a:p>
            <a:pPr marL="0" indent="0" algn="ctr">
              <a:buNone/>
            </a:pPr>
            <a:r>
              <a:rPr lang="en-US" sz="3600" dirty="0">
                <a:latin typeface="Bookman Old Style"/>
                <a:cs typeface="Bookman Old Style"/>
              </a:rPr>
              <a:t>D</a:t>
            </a:r>
            <a:r>
              <a:rPr lang="en-AU" sz="3600" dirty="0" err="1">
                <a:latin typeface="Bookman Old Style"/>
                <a:cs typeface="Bookman Old Style"/>
              </a:rPr>
              <a:t>escribe</a:t>
            </a:r>
            <a:r>
              <a:rPr lang="en-AU" sz="3600" dirty="0">
                <a:latin typeface="Bookman Old Style"/>
                <a:cs typeface="Bookman Old Style"/>
              </a:rPr>
              <a:t>:</a:t>
            </a:r>
          </a:p>
          <a:p>
            <a:pPr marL="0" lvl="0" indent="0" algn="ctr" hangingPunct="0">
              <a:buNone/>
            </a:pPr>
            <a:r>
              <a:rPr lang="en-AU" sz="3600" dirty="0">
                <a:latin typeface="Bookman Old Style"/>
                <a:cs typeface="Bookman Old Style"/>
              </a:rPr>
              <a:t>Distance–time graphs</a:t>
            </a:r>
          </a:p>
          <a:p>
            <a:pPr marL="0" lvl="0" indent="0" algn="ctr" hangingPunct="0">
              <a:buNone/>
            </a:pPr>
            <a:r>
              <a:rPr lang="en-AU" sz="3600" dirty="0">
                <a:latin typeface="Bookman Old Style"/>
                <a:cs typeface="Bookman Old Style"/>
              </a:rPr>
              <a:t>Displacement–time graphs</a:t>
            </a:r>
          </a:p>
          <a:p>
            <a:pPr algn="ctr"/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401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668" y="670364"/>
            <a:ext cx="7323446" cy="538348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A speed–time graph shows how an object’s speed changes over time </a:t>
            </a:r>
            <a:endParaRPr lang="en-US" sz="3200" dirty="0">
              <a:latin typeface="Bookman Old Style"/>
              <a:cs typeface="Bookman Old Style"/>
            </a:endParaRPr>
          </a:p>
          <a:p>
            <a:pPr marL="0" indent="0">
              <a:buNone/>
            </a:pPr>
            <a:r>
              <a:rPr lang="en-US" sz="3200" dirty="0">
                <a:latin typeface="Bookman Old Style"/>
                <a:cs typeface="Bookman Old Style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An object’s speed may: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• be constant, as shown by a flat line</a:t>
            </a:r>
            <a:br>
              <a:rPr lang="en-US" sz="3200" dirty="0">
                <a:latin typeface="Bookman Old Style"/>
                <a:cs typeface="Bookman Old Style"/>
              </a:rPr>
            </a:br>
            <a:endParaRPr lang="en-US" dirty="0"/>
          </a:p>
        </p:txBody>
      </p:sp>
      <p:pic>
        <p:nvPicPr>
          <p:cNvPr id="2" name="Picture 1" descr="Screen Shot 2013-12-16 at 11.15.5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08"/>
          <a:stretch/>
        </p:blipFill>
        <p:spPr>
          <a:xfrm>
            <a:off x="1694685" y="3849914"/>
            <a:ext cx="6274566" cy="188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2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988" y="705646"/>
            <a:ext cx="7391050" cy="541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ookman Old Style"/>
                <a:cs typeface="Bookman Old Style"/>
              </a:rPr>
              <a:t>• </a:t>
            </a:r>
            <a:r>
              <a:rPr lang="en-US" sz="2800" dirty="0">
                <a:solidFill>
                  <a:srgbClr val="FF0000"/>
                </a:solidFill>
                <a:latin typeface="Bookman Old Style"/>
                <a:cs typeface="Bookman Old Style"/>
              </a:rPr>
              <a:t>Increasing, as shown by the graph rising upwards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Bookman Old Style"/>
              <a:cs typeface="Bookman Old Style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FF0000"/>
                </a:solidFill>
                <a:latin typeface="Bookman Old Style"/>
                <a:cs typeface="Bookman Old Style"/>
              </a:rPr>
            </a:br>
            <a:r>
              <a:rPr lang="en-US" sz="2800" dirty="0">
                <a:solidFill>
                  <a:srgbClr val="FF0000"/>
                </a:solidFill>
                <a:latin typeface="Bookman Old Style"/>
                <a:cs typeface="Bookman Old Style"/>
              </a:rPr>
              <a:t>• Decreasing, as shown by the graph falling downwards. </a:t>
            </a:r>
          </a:p>
          <a:p>
            <a:endParaRPr lang="en-US" dirty="0">
              <a:solidFill>
                <a:srgbClr val="FF0000"/>
              </a:solidFill>
              <a:latin typeface="Bookman Old Style"/>
              <a:cs typeface="Bookman Old Style"/>
            </a:endParaRPr>
          </a:p>
        </p:txBody>
      </p:sp>
      <p:pic>
        <p:nvPicPr>
          <p:cNvPr id="2" name="Picture 1" descr="Screen Shot 2013-12-16 at 11.16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89" y="1172997"/>
            <a:ext cx="3016250" cy="2025650"/>
          </a:xfrm>
          <a:prstGeom prst="rect">
            <a:avLst/>
          </a:prstGeom>
        </p:spPr>
      </p:pic>
      <p:pic>
        <p:nvPicPr>
          <p:cNvPr id="5" name="Picture 4" descr="Screen Shot 2013-12-16 at 11.16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30" y="3800519"/>
            <a:ext cx="3016250" cy="218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8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048" y="2119257"/>
            <a:ext cx="7233313" cy="1551991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The gradient</a:t>
            </a:r>
            <a:r>
              <a:rPr lang="en-AU" sz="2800" dirty="0"/>
              <a:t> </a:t>
            </a:r>
            <a:r>
              <a:rPr lang="en-AU" sz="2800" dirty="0">
                <a:solidFill>
                  <a:srgbClr val="FF0000"/>
                </a:solidFill>
              </a:rPr>
              <a:t>is equal to the acceleration, or how fast an object is changing it's speed</a:t>
            </a:r>
          </a:p>
        </p:txBody>
      </p:sp>
      <p:pic>
        <p:nvPicPr>
          <p:cNvPr id="2052" name="Picture 4" descr="Image result for speed time graph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023" y="3493827"/>
            <a:ext cx="50292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64320" y="3261813"/>
            <a:ext cx="1951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Describe what is happening to the speed of a dog as it chases a ball</a:t>
            </a:r>
          </a:p>
        </p:txBody>
      </p:sp>
    </p:spTree>
    <p:extLst>
      <p:ext uri="{BB962C8B-B14F-4D97-AF65-F5344CB8AC3E}">
        <p14:creationId xmlns:p14="http://schemas.microsoft.com/office/powerpoint/2010/main" val="408337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75" y="2284185"/>
            <a:ext cx="3396343" cy="2142671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  <a:t>The area below a speed–time graph is equal to the distance</a:t>
            </a:r>
            <a:br>
              <a:rPr lang="en-US" sz="3200" dirty="0">
                <a:solidFill>
                  <a:srgbClr val="FF0000"/>
                </a:solidFill>
                <a:latin typeface="Bookman Old Style"/>
                <a:cs typeface="Bookman Old Style"/>
              </a:rPr>
            </a:br>
            <a:r>
              <a:rPr lang="en-US" sz="3200" dirty="0">
                <a:latin typeface="Bookman Old Style"/>
                <a:cs typeface="Bookman Old Style"/>
              </a:rPr>
              <a:t>the object has travelled up to a given point.</a:t>
            </a:r>
            <a:br>
              <a:rPr lang="en-US" sz="3200" dirty="0">
                <a:latin typeface="Bookman Old Style"/>
                <a:cs typeface="Bookman Old Style"/>
              </a:rPr>
            </a:br>
            <a:br>
              <a:rPr lang="en-US" sz="3200" dirty="0">
                <a:latin typeface="Bookman Old Style"/>
                <a:cs typeface="Bookman Old Style"/>
              </a:rPr>
            </a:br>
            <a:r>
              <a:rPr lang="en-US" sz="3200" dirty="0">
                <a:latin typeface="Bookman Old Style"/>
                <a:cs typeface="Bookman Old Style"/>
              </a:rPr>
              <a:t>Remember</a:t>
            </a:r>
            <a:br>
              <a:rPr lang="en-US" sz="3200" dirty="0">
                <a:latin typeface="Bookman Old Style"/>
                <a:cs typeface="Bookman Old Style"/>
              </a:rPr>
            </a:br>
            <a:r>
              <a:rPr lang="en-US" sz="3200" dirty="0">
                <a:latin typeface="Bookman Old Style"/>
                <a:cs typeface="Bookman Old Style"/>
              </a:rPr>
              <a:t>Distance = speed x time</a:t>
            </a:r>
          </a:p>
        </p:txBody>
      </p:sp>
      <p:pic>
        <p:nvPicPr>
          <p:cNvPr id="4" name="Content Placeholder 3" descr="Screen Shot 2013-02-02 at 7.28.44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1079"/>
          <a:stretch/>
        </p:blipFill>
        <p:spPr>
          <a:xfrm>
            <a:off x="4015995" y="385156"/>
            <a:ext cx="5057667" cy="6030425"/>
          </a:xfrm>
        </p:spPr>
      </p:pic>
      <p:sp>
        <p:nvSpPr>
          <p:cNvPr id="6" name="Rectangle 5"/>
          <p:cNvSpPr/>
          <p:nvPr/>
        </p:nvSpPr>
        <p:spPr>
          <a:xfrm>
            <a:off x="6136367" y="4169227"/>
            <a:ext cx="142422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7953" y="3797995"/>
            <a:ext cx="160565" cy="24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227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far has this car travelled?</a:t>
            </a:r>
          </a:p>
        </p:txBody>
      </p:sp>
      <p:pic>
        <p:nvPicPr>
          <p:cNvPr id="6" name="Content Placeholder 5" descr="Screen Shot 2013-12-16 at 11.23.40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77" t="11298" r="-22777" b="-278"/>
          <a:stretch/>
        </p:blipFill>
        <p:spPr>
          <a:xfrm>
            <a:off x="0" y="1717710"/>
            <a:ext cx="8640450" cy="4471517"/>
          </a:xfrm>
        </p:spPr>
      </p:pic>
      <p:sp>
        <p:nvSpPr>
          <p:cNvPr id="4" name="Rectangle 3"/>
          <p:cNvSpPr/>
          <p:nvPr/>
        </p:nvSpPr>
        <p:spPr>
          <a:xfrm>
            <a:off x="5445082" y="3593295"/>
            <a:ext cx="441825" cy="511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8193" y="3963516"/>
            <a:ext cx="441825" cy="79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2877" y="5928527"/>
            <a:ext cx="1232603" cy="356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59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657" y="595141"/>
            <a:ext cx="6965245" cy="573601"/>
          </a:xfrm>
        </p:spPr>
        <p:txBody>
          <a:bodyPr>
            <a:normAutofit/>
          </a:bodyPr>
          <a:lstStyle/>
          <a:p>
            <a:r>
              <a:rPr lang="en-AU" sz="2800" dirty="0"/>
              <a:t>Calculate the total distance travelled.</a:t>
            </a:r>
          </a:p>
        </p:txBody>
      </p:sp>
      <p:pic>
        <p:nvPicPr>
          <p:cNvPr id="1026" name="Picture 2" descr="Image result for speed time graph workshe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98" y="1053292"/>
            <a:ext cx="6021702" cy="520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366" y="3274817"/>
            <a:ext cx="1919236" cy="1309743"/>
          </a:xfrm>
        </p:spPr>
        <p:txBody>
          <a:bodyPr/>
          <a:lstStyle/>
          <a:p>
            <a:r>
              <a:rPr lang="en-AU" dirty="0"/>
              <a:t>Total distance = 1125m</a:t>
            </a:r>
          </a:p>
        </p:txBody>
      </p:sp>
    </p:spTree>
    <p:extLst>
      <p:ext uri="{BB962C8B-B14F-4D97-AF65-F5344CB8AC3E}">
        <p14:creationId xmlns:p14="http://schemas.microsoft.com/office/powerpoint/2010/main" val="12052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636</TotalTime>
  <Words>325</Words>
  <Application>Microsoft Office PowerPoint</Application>
  <PresentationFormat>On-screen Show (4:3)</PresentationFormat>
  <Paragraphs>61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Andale Mono</vt:lpstr>
      <vt:lpstr>Bookman Old Style</vt:lpstr>
      <vt:lpstr>Brush Script MT</vt:lpstr>
      <vt:lpstr>Calibri</vt:lpstr>
      <vt:lpstr>Constantia</vt:lpstr>
      <vt:lpstr>Franklin Gothic Book</vt:lpstr>
      <vt:lpstr>Rage Italic</vt:lpstr>
      <vt:lpstr>Pushpin</vt:lpstr>
      <vt:lpstr>Speed–time graphs </vt:lpstr>
      <vt:lpstr>Lesson Objective</vt:lpstr>
      <vt:lpstr>Review</vt:lpstr>
      <vt:lpstr>PowerPoint Presentation</vt:lpstr>
      <vt:lpstr>PowerPoint Presentation</vt:lpstr>
      <vt:lpstr>PowerPoint Presentation</vt:lpstr>
      <vt:lpstr>The area below a speed–time graph is equal to the distance the object has travelled up to a given point.  Remember Distance = speed x time</vt:lpstr>
      <vt:lpstr>How far has this car travelled?</vt:lpstr>
      <vt:lpstr>Calculate the total distance travelled.</vt:lpstr>
      <vt:lpstr>Calculate the acceleration in the first 20 seconds, and then again for time 50-60 seconds </vt:lpstr>
      <vt:lpstr>PowerPoint Presentation</vt:lpstr>
      <vt:lpstr>Recall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and Displacement</dc:title>
  <dc:creator>Hannah Nagle</dc:creator>
  <cp:lastModifiedBy>MCGILL Zachary [North Albany Snr High School]</cp:lastModifiedBy>
  <cp:revision>26</cp:revision>
  <dcterms:created xsi:type="dcterms:W3CDTF">2013-02-01T03:03:08Z</dcterms:created>
  <dcterms:modified xsi:type="dcterms:W3CDTF">2024-04-29T01:32:11Z</dcterms:modified>
</cp:coreProperties>
</file>