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3" r:id="rId8"/>
    <p:sldId id="266" r:id="rId9"/>
    <p:sldId id="269" r:id="rId10"/>
    <p:sldId id="270" r:id="rId11"/>
    <p:sldId id="271" r:id="rId12"/>
    <p:sldId id="272" r:id="rId13"/>
    <p:sldId id="262" r:id="rId14"/>
    <p:sldId id="267" r:id="rId15"/>
    <p:sldId id="273" r:id="rId16"/>
    <p:sldId id="265" r:id="rId17"/>
    <p:sldId id="26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8EA5-0631-45C7-867E-8DE14D2158D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CA79-092A-4CFE-80ED-0641C8138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mlMV7bA0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pp.discoveryeducation.com/player/view/assetGuid/40227AC4-755E-4D2B-A4E1-D6EB8D7F89D3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2j9ofrTtjH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5000" dirty="0" smtClean="0">
                <a:latin typeface="Algerian" pitchFamily="82" charset="0"/>
              </a:rPr>
              <a:t>Forces</a:t>
            </a:r>
            <a:endParaRPr lang="en-US" sz="15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248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Forces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physically touching.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2413" y="1447800"/>
            <a:ext cx="3354387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Air resistance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When objects move through the air they experience 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of air resistance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E.g. A ball falling through the air.</a:t>
            </a:r>
          </a:p>
        </p:txBody>
      </p:sp>
      <p:sp>
        <p:nvSpPr>
          <p:cNvPr id="16388" name="TextBox 8"/>
          <p:cNvSpPr txBox="1">
            <a:spLocks noChangeArrowheads="1"/>
          </p:cNvSpPr>
          <p:nvPr/>
        </p:nvSpPr>
        <p:spPr bwMode="auto">
          <a:xfrm>
            <a:off x="1857375" y="2276475"/>
            <a:ext cx="132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Air resistance</a:t>
            </a:r>
          </a:p>
        </p:txBody>
      </p:sp>
      <p:grpSp>
        <p:nvGrpSpPr>
          <p:cNvPr id="16389" name="Group 19"/>
          <p:cNvGrpSpPr>
            <a:grpSpLocks/>
          </p:cNvGrpSpPr>
          <p:nvPr/>
        </p:nvGrpSpPr>
        <p:grpSpPr bwMode="auto">
          <a:xfrm>
            <a:off x="2819400" y="1954213"/>
            <a:ext cx="1333500" cy="4176712"/>
            <a:chOff x="6286499" y="1572510"/>
            <a:chExt cx="990601" cy="3103380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6196746" y="1928782"/>
              <a:ext cx="1170108" cy="45756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6196746" y="3862054"/>
              <a:ext cx="1170108" cy="45756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286499" y="2617586"/>
              <a:ext cx="990601" cy="990817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4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physically touching.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3962400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Tension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When objects are pulled or stretched they experience 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tension forces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E.g. A cable lifting a heavy weight.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5856288" y="3238500"/>
            <a:ext cx="1981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6588919" y="2948781"/>
            <a:ext cx="1169988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7337425" y="2927350"/>
            <a:ext cx="1141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Tension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6261894" y="5447506"/>
            <a:ext cx="1169988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rapezoid 15"/>
          <p:cNvSpPr>
            <a:spLocks noChangeArrowheads="1"/>
          </p:cNvSpPr>
          <p:nvPr/>
        </p:nvSpPr>
        <p:spPr bwMode="auto">
          <a:xfrm>
            <a:off x="6205538" y="4267200"/>
            <a:ext cx="1284287" cy="758825"/>
          </a:xfrm>
          <a:custGeom>
            <a:avLst/>
            <a:gdLst>
              <a:gd name="T0" fmla="*/ 642144 w 1284287"/>
              <a:gd name="T1" fmla="*/ 0 h 758825"/>
              <a:gd name="T2" fmla="*/ 94853 w 1284287"/>
              <a:gd name="T3" fmla="*/ 379413 h 758825"/>
              <a:gd name="T4" fmla="*/ 642144 w 1284287"/>
              <a:gd name="T5" fmla="*/ 758825 h 758825"/>
              <a:gd name="T6" fmla="*/ 1189434 w 1284287"/>
              <a:gd name="T7" fmla="*/ 379413 h 758825"/>
              <a:gd name="T8" fmla="*/ 3 60000 65536"/>
              <a:gd name="T9" fmla="*/ 2 60000 65536"/>
              <a:gd name="T10" fmla="*/ 1 60000 65536"/>
              <a:gd name="T11" fmla="*/ 0 60000 65536"/>
              <a:gd name="T12" fmla="*/ 126471 w 1284287"/>
              <a:gd name="T13" fmla="*/ 74726 h 758825"/>
              <a:gd name="T14" fmla="*/ 1157816 w 1284287"/>
              <a:gd name="T15" fmla="*/ 758825 h 758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4287" h="758825">
                <a:moveTo>
                  <a:pt x="0" y="758825"/>
                </a:moveTo>
                <a:lnTo>
                  <a:pt x="189706" y="0"/>
                </a:lnTo>
                <a:lnTo>
                  <a:pt x="1094581" y="0"/>
                </a:lnTo>
                <a:lnTo>
                  <a:pt x="1284287" y="758825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6205538" y="4564063"/>
            <a:ext cx="1284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Arial" panose="020B0604020202020204" pitchFamily="34" charset="0"/>
              </a:rPr>
              <a:t>1 tonne</a:t>
            </a:r>
          </a:p>
        </p:txBody>
      </p:sp>
    </p:spTree>
    <p:extLst>
      <p:ext uri="{BB962C8B-B14F-4D97-AF65-F5344CB8AC3E}">
        <p14:creationId xmlns:p14="http://schemas.microsoft.com/office/powerpoint/2010/main" val="6196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physically touching.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46663" y="1447800"/>
            <a:ext cx="3810000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Normal contact force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When objects rest on a surface they experience a 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normal contact force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or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reaction force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E.g. A box resting on a table.</a:t>
            </a:r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1905000" y="2057400"/>
            <a:ext cx="132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Normal contact force</a:t>
            </a:r>
          </a:p>
        </p:txBody>
      </p:sp>
      <p:grpSp>
        <p:nvGrpSpPr>
          <p:cNvPr id="18437" name="Group 14"/>
          <p:cNvGrpSpPr>
            <a:grpSpLocks/>
          </p:cNvGrpSpPr>
          <p:nvPr/>
        </p:nvGrpSpPr>
        <p:grpSpPr bwMode="auto">
          <a:xfrm>
            <a:off x="1220788" y="2057400"/>
            <a:ext cx="3598862" cy="4178300"/>
            <a:chOff x="1447800" y="1953511"/>
            <a:chExt cx="3962400" cy="4599690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2697636" y="2434057"/>
              <a:ext cx="1576338" cy="61524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2698511" y="5035364"/>
              <a:ext cx="1574589" cy="61524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67807" y="3529849"/>
              <a:ext cx="1599292" cy="1025843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7800" y="4555692"/>
              <a:ext cx="3962400" cy="169517"/>
            </a:xfrm>
            <a:prstGeom prst="rect">
              <a:avLst/>
            </a:prstGeom>
            <a:solidFill>
              <a:srgbClr val="984807"/>
            </a:solidFill>
            <a:ln w="9525">
              <a:solidFill>
                <a:srgbClr val="984807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-5400000">
              <a:off x="1027574" y="5554434"/>
              <a:ext cx="1827992" cy="169542"/>
            </a:xfrm>
            <a:prstGeom prst="rect">
              <a:avLst/>
            </a:prstGeom>
            <a:solidFill>
              <a:srgbClr val="984807"/>
            </a:solidFill>
            <a:ln w="9525">
              <a:solidFill>
                <a:srgbClr val="984807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-5400000">
              <a:off x="3962232" y="5554434"/>
              <a:ext cx="1827992" cy="169543"/>
            </a:xfrm>
            <a:prstGeom prst="rect">
              <a:avLst/>
            </a:prstGeom>
            <a:solidFill>
              <a:srgbClr val="984807"/>
            </a:solidFill>
            <a:ln w="9525">
              <a:solidFill>
                <a:srgbClr val="984807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Algerian" pitchFamily="82" charset="0"/>
              </a:rPr>
              <a:t>Non-Contact Force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11. Non-contact forces don’t have to </a:t>
            </a:r>
            <a:r>
              <a:rPr lang="en-US" b="1" u="sng" dirty="0" smtClean="0"/>
              <a:t>touch</a:t>
            </a:r>
            <a:r>
              <a:rPr lang="en-US" dirty="0" smtClean="0"/>
              <a:t> to have an effect. They work over a </a:t>
            </a:r>
            <a:r>
              <a:rPr lang="en-US" b="1" u="sng" dirty="0" smtClean="0"/>
              <a:t>distance</a:t>
            </a:r>
            <a:r>
              <a:rPr lang="en-US" dirty="0" smtClean="0"/>
              <a:t> or a field of influence.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>
                <a:latin typeface="Algerian" pitchFamily="82" charset="0"/>
              </a:rPr>
              <a:t>Example of Non-Contact Force</a:t>
            </a:r>
            <a:endParaRPr lang="en-US" sz="4500" dirty="0">
              <a:latin typeface="Algerian" pitchFamily="82" charset="0"/>
            </a:endParaRPr>
          </a:p>
        </p:txBody>
      </p:sp>
      <p:pic>
        <p:nvPicPr>
          <p:cNvPr id="4" name="Picture 2" descr="Newton's apple falls from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828800"/>
            <a:ext cx="3706091" cy="419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12. Gravity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33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Non-contact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not physically touching.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38100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Gravitational force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When objects with mass are in a gravitational field they experience a </a:t>
            </a: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gravitational force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E.g. The Moon orbits the Earth because there gravitational forces attract each other.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430838" y="1905000"/>
            <a:ext cx="762000" cy="762000"/>
          </a:xfrm>
          <a:prstGeom prst="ellipse">
            <a:avLst/>
          </a:prstGeom>
          <a:solidFill>
            <a:srgbClr val="D9D9D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608763" y="4419600"/>
            <a:ext cx="1905000" cy="19050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3643935">
            <a:off x="5804694" y="2845594"/>
            <a:ext cx="776287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4446794">
            <a:off x="6420644" y="3988594"/>
            <a:ext cx="776287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64" name="TextBox 21"/>
          <p:cNvSpPr txBox="1">
            <a:spLocks noChangeArrowheads="1"/>
          </p:cNvSpPr>
          <p:nvPr/>
        </p:nvSpPr>
        <p:spPr bwMode="auto">
          <a:xfrm>
            <a:off x="7239000" y="5181600"/>
            <a:ext cx="784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Earth</a:t>
            </a:r>
          </a:p>
        </p:txBody>
      </p:sp>
      <p:sp>
        <p:nvSpPr>
          <p:cNvPr id="19465" name="TextBox 22"/>
          <p:cNvSpPr txBox="1">
            <a:spLocks noChangeArrowheads="1"/>
          </p:cNvSpPr>
          <p:nvPr/>
        </p:nvSpPr>
        <p:spPr bwMode="auto">
          <a:xfrm>
            <a:off x="5430838" y="2057400"/>
            <a:ext cx="784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Moon</a:t>
            </a:r>
          </a:p>
        </p:txBody>
      </p:sp>
    </p:spTree>
    <p:extLst>
      <p:ext uri="{BB962C8B-B14F-4D97-AF65-F5344CB8AC3E}">
        <p14:creationId xmlns:p14="http://schemas.microsoft.com/office/powerpoint/2010/main" val="20948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latin typeface="Algerian" pitchFamily="82" charset="0"/>
              </a:rPr>
              <a:t>13. Example of Non-Contact Force</a:t>
            </a:r>
            <a:endParaRPr lang="en-US" sz="5000" dirty="0"/>
          </a:p>
        </p:txBody>
      </p:sp>
      <p:pic>
        <p:nvPicPr>
          <p:cNvPr id="24578" name="Picture 2" descr="http://www.literallydarling.com/wp-content/uploads/2014/08/skydiving-fantast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666" y="1752600"/>
            <a:ext cx="717973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latin typeface="Algerian" pitchFamily="82" charset="0"/>
              </a:rPr>
              <a:t>Example of Non-Contact Force</a:t>
            </a:r>
            <a:endParaRPr lang="en-US" sz="5000" dirty="0">
              <a:latin typeface="Algerian" pitchFamily="82" charset="0"/>
            </a:endParaRPr>
          </a:p>
        </p:txBody>
      </p:sp>
      <p:pic>
        <p:nvPicPr>
          <p:cNvPr id="3078" name="Picture 6" descr="http://thumbs.dreamstime.com/z/attraction-2982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4343400" cy="46418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16200000">
            <a:off x="213583" y="3291617"/>
            <a:ext cx="348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14. Magnetism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Non-contact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not physically touching.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67600" cy="26670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Magnetic force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When objects made from a magnetic material are in a magnetic field they experience a </a:t>
            </a: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magnetic force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  <p:grpSp>
        <p:nvGrpSpPr>
          <p:cNvPr id="21508" name="Group 31"/>
          <p:cNvGrpSpPr>
            <a:grpSpLocks/>
          </p:cNvGrpSpPr>
          <p:nvPr/>
        </p:nvGrpSpPr>
        <p:grpSpPr bwMode="auto">
          <a:xfrm>
            <a:off x="2362200" y="5727700"/>
            <a:ext cx="4800600" cy="1428750"/>
            <a:chOff x="1524000" y="5543550"/>
            <a:chExt cx="4800600" cy="1428750"/>
          </a:xfrm>
        </p:grpSpPr>
        <p:pic>
          <p:nvPicPr>
            <p:cNvPr id="21521" name="Picture 11" descr="Bar magnet 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543550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2" descr="Bar magnet 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5543550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ight Arrow 23"/>
            <p:cNvSpPr/>
            <p:nvPr/>
          </p:nvSpPr>
          <p:spPr>
            <a:xfrm rot="10800000">
              <a:off x="3983038" y="5943600"/>
              <a:ext cx="436562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429000" y="5943600"/>
              <a:ext cx="436563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509" name="Group 29"/>
          <p:cNvGrpSpPr>
            <a:grpSpLocks/>
          </p:cNvGrpSpPr>
          <p:nvPr/>
        </p:nvGrpSpPr>
        <p:grpSpPr bwMode="auto">
          <a:xfrm>
            <a:off x="2362200" y="3208338"/>
            <a:ext cx="4800600" cy="1428750"/>
            <a:chOff x="1524000" y="3400425"/>
            <a:chExt cx="4800600" cy="1428750"/>
          </a:xfrm>
        </p:grpSpPr>
        <p:pic>
          <p:nvPicPr>
            <p:cNvPr id="21517" name="Picture 9" descr="Bar magnet 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400425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8" name="Picture 10" descr="Bar Magnet 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3400425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ight Arrow 19"/>
            <p:cNvSpPr/>
            <p:nvPr/>
          </p:nvSpPr>
          <p:spPr>
            <a:xfrm rot="10800000">
              <a:off x="3429000" y="3787775"/>
              <a:ext cx="436563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983038" y="3787775"/>
              <a:ext cx="436562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2362200" y="4298950"/>
            <a:ext cx="4800600" cy="1428750"/>
            <a:chOff x="1524000" y="4419600"/>
            <a:chExt cx="4800600" cy="1428750"/>
          </a:xfrm>
        </p:grpSpPr>
        <p:pic>
          <p:nvPicPr>
            <p:cNvPr id="21513" name="Picture 13" descr="Bar magnet 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419600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Picture 14" descr="Bar Magnet 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419600"/>
              <a:ext cx="19050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ight Arrow 18"/>
            <p:cNvSpPr/>
            <p:nvPr/>
          </p:nvSpPr>
          <p:spPr>
            <a:xfrm rot="10800000">
              <a:off x="3429000" y="4800600"/>
              <a:ext cx="436563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3983038" y="4800600"/>
              <a:ext cx="436562" cy="3270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1511" name="TextBox 27"/>
          <p:cNvSpPr txBox="1">
            <a:spLocks noChangeArrowheads="1"/>
          </p:cNvSpPr>
          <p:nvPr/>
        </p:nvSpPr>
        <p:spPr bwMode="auto">
          <a:xfrm>
            <a:off x="2362200" y="41148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Like magnetic poles (N – N or S – S) repel.</a:t>
            </a:r>
          </a:p>
        </p:txBody>
      </p:sp>
      <p:sp>
        <p:nvSpPr>
          <p:cNvPr id="21512" name="TextBox 28"/>
          <p:cNvSpPr txBox="1">
            <a:spLocks noChangeArrowheads="1"/>
          </p:cNvSpPr>
          <p:nvPr/>
        </p:nvSpPr>
        <p:spPr bwMode="auto">
          <a:xfrm>
            <a:off x="2362200" y="55435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Unlike magnetic poles (N – S) attract.</a:t>
            </a:r>
          </a:p>
        </p:txBody>
      </p:sp>
    </p:spTree>
    <p:extLst>
      <p:ext uri="{BB962C8B-B14F-4D97-AF65-F5344CB8AC3E}">
        <p14:creationId xmlns:p14="http://schemas.microsoft.com/office/powerpoint/2010/main" val="31263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89063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Non-contact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not physically touching.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46663" y="1447800"/>
            <a:ext cx="3810000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Electrostatic force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When charged objects are in an electric field they experience an 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electrostatic force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0484" name="TextBox 8"/>
          <p:cNvSpPr txBox="1">
            <a:spLocks noChangeArrowheads="1"/>
          </p:cNvSpPr>
          <p:nvPr/>
        </p:nvSpPr>
        <p:spPr bwMode="auto">
          <a:xfrm>
            <a:off x="1219200" y="16002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Unlike charges (- and +) attract each other</a:t>
            </a:r>
          </a:p>
        </p:txBody>
      </p:sp>
      <p:sp>
        <p:nvSpPr>
          <p:cNvPr id="20485" name="TextBox 15"/>
          <p:cNvSpPr txBox="1">
            <a:spLocks noChangeArrowheads="1"/>
          </p:cNvSpPr>
          <p:nvPr/>
        </p:nvSpPr>
        <p:spPr bwMode="auto">
          <a:xfrm>
            <a:off x="1219200" y="3505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Like charges (+ and + or - and -) repel each other</a:t>
            </a:r>
          </a:p>
        </p:txBody>
      </p: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1752600" y="4343400"/>
            <a:ext cx="609600" cy="609600"/>
            <a:chOff x="1752600" y="4800600"/>
            <a:chExt cx="609600" cy="60960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752600" y="4800600"/>
              <a:ext cx="609600" cy="6096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Minus 21"/>
            <p:cNvSpPr>
              <a:spLocks noChangeArrowheads="1"/>
            </p:cNvSpPr>
            <p:nvPr/>
          </p:nvSpPr>
          <p:spPr bwMode="auto">
            <a:xfrm>
              <a:off x="1905000" y="49530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188244 h 304800"/>
                <a:gd name="T4" fmla="*/ 40401 w 304800"/>
                <a:gd name="T5" fmla="*/ 152400 h 304800"/>
                <a:gd name="T6" fmla="*/ 152400 w 304800"/>
                <a:gd name="T7" fmla="*/ 116556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264399" y="116556"/>
                  </a:lnTo>
                  <a:lnTo>
                    <a:pt x="264399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>
            <a:off x="1752600" y="2514600"/>
            <a:ext cx="609600" cy="609600"/>
            <a:chOff x="1752600" y="4800600"/>
            <a:chExt cx="609600" cy="60960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52600" y="4800600"/>
              <a:ext cx="609600" cy="6096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Minus 25"/>
            <p:cNvSpPr>
              <a:spLocks noChangeArrowheads="1"/>
            </p:cNvSpPr>
            <p:nvPr/>
          </p:nvSpPr>
          <p:spPr bwMode="auto">
            <a:xfrm>
              <a:off x="1905000" y="49530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188244 h 304800"/>
                <a:gd name="T4" fmla="*/ 40401 w 304800"/>
                <a:gd name="T5" fmla="*/ 152400 h 304800"/>
                <a:gd name="T6" fmla="*/ 152400 w 304800"/>
                <a:gd name="T7" fmla="*/ 116556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264399" y="116556"/>
                  </a:lnTo>
                  <a:lnTo>
                    <a:pt x="264399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8" name="Group 26"/>
          <p:cNvGrpSpPr>
            <a:grpSpLocks/>
          </p:cNvGrpSpPr>
          <p:nvPr/>
        </p:nvGrpSpPr>
        <p:grpSpPr bwMode="auto">
          <a:xfrm>
            <a:off x="3733800" y="4343400"/>
            <a:ext cx="609600" cy="609600"/>
            <a:chOff x="1752600" y="4800600"/>
            <a:chExt cx="609600" cy="609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752600" y="4800600"/>
              <a:ext cx="609600" cy="6096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Minus 28"/>
            <p:cNvSpPr>
              <a:spLocks noChangeArrowheads="1"/>
            </p:cNvSpPr>
            <p:nvPr/>
          </p:nvSpPr>
          <p:spPr bwMode="auto">
            <a:xfrm>
              <a:off x="1905000" y="49530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188244 h 304800"/>
                <a:gd name="T4" fmla="*/ 40401 w 304800"/>
                <a:gd name="T5" fmla="*/ 152400 h 304800"/>
                <a:gd name="T6" fmla="*/ 152400 w 304800"/>
                <a:gd name="T7" fmla="*/ 116556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264399" y="116556"/>
                  </a:lnTo>
                  <a:lnTo>
                    <a:pt x="264399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89" name="Group 31"/>
          <p:cNvGrpSpPr>
            <a:grpSpLocks/>
          </p:cNvGrpSpPr>
          <p:nvPr/>
        </p:nvGrpSpPr>
        <p:grpSpPr bwMode="auto">
          <a:xfrm>
            <a:off x="3657600" y="2362200"/>
            <a:ext cx="914400" cy="914400"/>
            <a:chOff x="3429000" y="2514600"/>
            <a:chExt cx="914400" cy="91440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429000" y="2514600"/>
              <a:ext cx="914400" cy="914400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Plus 30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264399 h 304800"/>
                <a:gd name="T4" fmla="*/ 40401 w 304800"/>
                <a:gd name="T5" fmla="*/ 152400 h 304800"/>
                <a:gd name="T6" fmla="*/ 152400 w 304800"/>
                <a:gd name="T7" fmla="*/ 40401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116556" y="116556"/>
                  </a:lnTo>
                  <a:lnTo>
                    <a:pt x="116556" y="40401"/>
                  </a:lnTo>
                  <a:lnTo>
                    <a:pt x="188244" y="40401"/>
                  </a:lnTo>
                  <a:lnTo>
                    <a:pt x="188244" y="116556"/>
                  </a:lnTo>
                  <a:lnTo>
                    <a:pt x="264399" y="116556"/>
                  </a:lnTo>
                  <a:lnTo>
                    <a:pt x="264399" y="188244"/>
                  </a:lnTo>
                  <a:lnTo>
                    <a:pt x="188244" y="188244"/>
                  </a:lnTo>
                  <a:lnTo>
                    <a:pt x="188244" y="264399"/>
                  </a:lnTo>
                  <a:lnTo>
                    <a:pt x="116556" y="264399"/>
                  </a:lnTo>
                  <a:lnTo>
                    <a:pt x="116556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90" name="Group 32"/>
          <p:cNvGrpSpPr>
            <a:grpSpLocks/>
          </p:cNvGrpSpPr>
          <p:nvPr/>
        </p:nvGrpSpPr>
        <p:grpSpPr bwMode="auto">
          <a:xfrm>
            <a:off x="3657600" y="5638800"/>
            <a:ext cx="914400" cy="914400"/>
            <a:chOff x="3429000" y="2514600"/>
            <a:chExt cx="914400" cy="914400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2514600"/>
              <a:ext cx="914400" cy="914400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Plus 34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264399 h 304800"/>
                <a:gd name="T4" fmla="*/ 40401 w 304800"/>
                <a:gd name="T5" fmla="*/ 152400 h 304800"/>
                <a:gd name="T6" fmla="*/ 152400 w 304800"/>
                <a:gd name="T7" fmla="*/ 40401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116556" y="116556"/>
                  </a:lnTo>
                  <a:lnTo>
                    <a:pt x="116556" y="40401"/>
                  </a:lnTo>
                  <a:lnTo>
                    <a:pt x="188244" y="40401"/>
                  </a:lnTo>
                  <a:lnTo>
                    <a:pt x="188244" y="116556"/>
                  </a:lnTo>
                  <a:lnTo>
                    <a:pt x="264399" y="116556"/>
                  </a:lnTo>
                  <a:lnTo>
                    <a:pt x="264399" y="188244"/>
                  </a:lnTo>
                  <a:lnTo>
                    <a:pt x="188244" y="188244"/>
                  </a:lnTo>
                  <a:lnTo>
                    <a:pt x="188244" y="264399"/>
                  </a:lnTo>
                  <a:lnTo>
                    <a:pt x="116556" y="264399"/>
                  </a:lnTo>
                  <a:lnTo>
                    <a:pt x="116556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491" name="Group 35"/>
          <p:cNvGrpSpPr>
            <a:grpSpLocks/>
          </p:cNvGrpSpPr>
          <p:nvPr/>
        </p:nvGrpSpPr>
        <p:grpSpPr bwMode="auto">
          <a:xfrm>
            <a:off x="1600200" y="5638800"/>
            <a:ext cx="914400" cy="914400"/>
            <a:chOff x="3429000" y="2514600"/>
            <a:chExt cx="914400" cy="914400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429000" y="2514600"/>
              <a:ext cx="914400" cy="914400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Plus 37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custGeom>
              <a:avLst/>
              <a:gdLst>
                <a:gd name="T0" fmla="*/ 264399 w 304800"/>
                <a:gd name="T1" fmla="*/ 152400 h 304800"/>
                <a:gd name="T2" fmla="*/ 152400 w 304800"/>
                <a:gd name="T3" fmla="*/ 264399 h 304800"/>
                <a:gd name="T4" fmla="*/ 40401 w 304800"/>
                <a:gd name="T5" fmla="*/ 152400 h 304800"/>
                <a:gd name="T6" fmla="*/ 152400 w 304800"/>
                <a:gd name="T7" fmla="*/ 40401 h 3048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40401 w 304800"/>
                <a:gd name="T13" fmla="*/ 116556 h 304800"/>
                <a:gd name="T14" fmla="*/ 264399 w 304800"/>
                <a:gd name="T15" fmla="*/ 188244 h 304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800" h="304800">
                  <a:moveTo>
                    <a:pt x="40401" y="116556"/>
                  </a:moveTo>
                  <a:lnTo>
                    <a:pt x="116556" y="116556"/>
                  </a:lnTo>
                  <a:lnTo>
                    <a:pt x="116556" y="40401"/>
                  </a:lnTo>
                  <a:lnTo>
                    <a:pt x="188244" y="40401"/>
                  </a:lnTo>
                  <a:lnTo>
                    <a:pt x="188244" y="116556"/>
                  </a:lnTo>
                  <a:lnTo>
                    <a:pt x="264399" y="116556"/>
                  </a:lnTo>
                  <a:lnTo>
                    <a:pt x="264399" y="188244"/>
                  </a:lnTo>
                  <a:lnTo>
                    <a:pt x="188244" y="188244"/>
                  </a:lnTo>
                  <a:lnTo>
                    <a:pt x="188244" y="264399"/>
                  </a:lnTo>
                  <a:lnTo>
                    <a:pt x="116556" y="264399"/>
                  </a:lnTo>
                  <a:lnTo>
                    <a:pt x="116556" y="188244"/>
                  </a:lnTo>
                  <a:lnTo>
                    <a:pt x="40401" y="1882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2362200" y="2667000"/>
            <a:ext cx="436563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297238" y="4495800"/>
            <a:ext cx="436562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221038" y="5943600"/>
            <a:ext cx="436562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10800000">
            <a:off x="3221038" y="2644775"/>
            <a:ext cx="436562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2362200" y="4495800"/>
            <a:ext cx="436563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2514600" y="5943600"/>
            <a:ext cx="436563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Algerian" pitchFamily="82" charset="0"/>
              </a:rPr>
              <a:t>Force</a:t>
            </a:r>
            <a:endParaRPr lang="en-US" sz="5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143000"/>
          </a:xfrm>
        </p:spPr>
        <p:txBody>
          <a:bodyPr/>
          <a:lstStyle/>
          <a:p>
            <a:r>
              <a:rPr lang="en-US" dirty="0" smtClean="0"/>
              <a:t>1. A </a:t>
            </a:r>
            <a:r>
              <a:rPr lang="en-US" b="1" u="sng" dirty="0"/>
              <a:t>push</a:t>
            </a:r>
            <a:r>
              <a:rPr lang="en-US" dirty="0"/>
              <a:t> or </a:t>
            </a:r>
            <a:r>
              <a:rPr lang="en-US" b="1" u="sng" dirty="0"/>
              <a:t>pull</a:t>
            </a:r>
            <a:r>
              <a:rPr lang="en-US" dirty="0"/>
              <a:t> upon an object resulting from the object’s </a:t>
            </a:r>
            <a:r>
              <a:rPr lang="en-US" b="1" u="sng" dirty="0"/>
              <a:t>interaction</a:t>
            </a:r>
            <a:r>
              <a:rPr lang="en-US" dirty="0"/>
              <a:t> with another object</a:t>
            </a:r>
          </a:p>
        </p:txBody>
      </p:sp>
      <p:pic>
        <p:nvPicPr>
          <p:cNvPr id="2050" name="Picture 2" descr="https://encrypted-tbn1.gstatic.com/images?q=tbn:ANd9GcTyThzJzQXXoOwkA0CjHWEd6oRPSr_QVbjYP4UAag8YIknzb172Q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8582608" cy="3689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Separate the forces below into two groups</a:t>
            </a:r>
            <a:r>
              <a:rPr lang="en-GB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/>
            </a:r>
            <a:br>
              <a:rPr lang="en-GB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GB" altLang="en-US" smtClean="0">
                <a:ea typeface="ＭＳ Ｐゴシック" panose="020B0600070205080204" pitchFamily="34" charset="-128"/>
              </a:rPr>
              <a:t>Contact and non-contact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 rot="-1152025">
            <a:off x="1568450" y="2389188"/>
            <a:ext cx="2571750" cy="523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Magnetic force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 rot="876011">
            <a:off x="5526088" y="2270125"/>
            <a:ext cx="3276600" cy="5222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Gravitational force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752600" y="5705475"/>
            <a:ext cx="3048000" cy="522288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Electrostatic force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 rot="1462894">
            <a:off x="2444750" y="4489450"/>
            <a:ext cx="2562225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Friction</a:t>
            </a: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3390900" y="3016250"/>
            <a:ext cx="2819400" cy="5222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Air resistance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 rot="-1514827">
            <a:off x="5767388" y="5129213"/>
            <a:ext cx="2819400" cy="522287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Tension</a:t>
            </a:r>
          </a:p>
        </p:txBody>
      </p:sp>
      <p:sp>
        <p:nvSpPr>
          <p:cNvPr id="11" name="TextBox 10"/>
          <p:cNvSpPr txBox="1"/>
          <p:nvPr/>
        </p:nvSpPr>
        <p:spPr>
          <a:xfrm rot="20539896">
            <a:off x="4572000" y="3722688"/>
            <a:ext cx="3543300" cy="523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800" smtClean="0"/>
              <a:t>Normal contact force</a:t>
            </a:r>
          </a:p>
        </p:txBody>
      </p:sp>
    </p:spTree>
    <p:extLst>
      <p:ext uri="{BB962C8B-B14F-4D97-AF65-F5344CB8AC3E}">
        <p14:creationId xmlns:p14="http://schemas.microsoft.com/office/powerpoint/2010/main" val="16349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Separate the forces below into two groups</a:t>
            </a:r>
            <a:r>
              <a:rPr lang="en-GB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/>
            </a:r>
            <a:br>
              <a:rPr lang="en-GB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GB" altLang="en-US" smtClean="0">
                <a:ea typeface="ＭＳ Ｐゴシック" panose="020B0600070205080204" pitchFamily="34" charset="-128"/>
              </a:rPr>
              <a:t>Contact and non-contact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371600" y="2514600"/>
            <a:ext cx="3543300" cy="523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Magnetic force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371600" y="3429000"/>
            <a:ext cx="35433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Gravitational force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371600" y="4291013"/>
            <a:ext cx="3543300" cy="522287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Electrostatic force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5486400" y="2514600"/>
            <a:ext cx="3543300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Friction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5486400" y="3429000"/>
            <a:ext cx="35433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Air resistance</a:t>
            </a: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5486400" y="4291013"/>
            <a:ext cx="3543300" cy="522287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Tension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181600"/>
            <a:ext cx="3543300" cy="523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800" smtClean="0"/>
              <a:t>Normal contact force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5486400" y="1785938"/>
            <a:ext cx="3543300" cy="522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Contact forces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1371600" y="1785938"/>
            <a:ext cx="3543300" cy="522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Non-contact forces</a:t>
            </a:r>
          </a:p>
        </p:txBody>
      </p:sp>
    </p:spTree>
    <p:extLst>
      <p:ext uri="{BB962C8B-B14F-4D97-AF65-F5344CB8AC3E}">
        <p14:creationId xmlns:p14="http://schemas.microsoft.com/office/powerpoint/2010/main" val="2766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Review Questions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1)     What is meant by a contact force?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_____________________________________________	(1)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2)     Name 3 examples of contact forces.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_____________________________________________	(3)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2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Answers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1)     What is meant by a contact force?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Contact forces act when objects are physically touching.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																(1)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2)     Name 3 examples of contact forces.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Any 3 three friction, air resistance, tension, normal contact force (or reaction force).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						(3)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Review Questions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3)     What is meant by a non-contact force?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_____________________________________________	(1)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4)     Name 3 examples of non-contact forces.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_____________________________________________	(3)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Answers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3)     What is meant by a non-contact force?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Non-contact forces can act when objects are physically separated.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																(1)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ea typeface="ＭＳ Ｐゴシック" panose="020B0600070205080204" pitchFamily="34" charset="-128"/>
              </a:rPr>
              <a:t>4)     Name 3 examples of non-contact forces.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Magnetic, gravitational and electrostatic forces.</a:t>
            </a:r>
            <a:r>
              <a:rPr lang="en-GB" altLang="en-US" sz="2400" smtClean="0">
                <a:ea typeface="ＭＳ Ｐゴシック" panose="020B0600070205080204" pitchFamily="34" charset="-128"/>
              </a:rPr>
              <a:t>		(3)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5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Forces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67600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All forces are either: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solidFill>
                <a:srgbClr val="660066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Contact forces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act when objects are physically touching.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Non-contact forces 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can act when objects are physically separated.</a:t>
            </a:r>
          </a:p>
        </p:txBody>
      </p:sp>
    </p:spTree>
    <p:extLst>
      <p:ext uri="{BB962C8B-B14F-4D97-AF65-F5344CB8AC3E}">
        <p14:creationId xmlns:p14="http://schemas.microsoft.com/office/powerpoint/2010/main" val="40536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Algerian" pitchFamily="82" charset="0"/>
              </a:rPr>
              <a:t>Contact Force</a:t>
            </a:r>
            <a:endParaRPr lang="en-US" sz="5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Contact forces must be </a:t>
            </a:r>
            <a:r>
              <a:rPr lang="en-US" b="1" u="sng" dirty="0" smtClean="0"/>
              <a:t>touching</a:t>
            </a:r>
            <a:r>
              <a:rPr lang="en-US" dirty="0" smtClean="0"/>
              <a:t> or </a:t>
            </a:r>
            <a:r>
              <a:rPr lang="en-US" b="1" u="sng" dirty="0" smtClean="0"/>
              <a:t>connected</a:t>
            </a:r>
            <a:r>
              <a:rPr lang="en-US" dirty="0" smtClean="0"/>
              <a:t> to have an effect on an object.</a:t>
            </a:r>
            <a:endParaRPr lang="en-US" dirty="0"/>
          </a:p>
        </p:txBody>
      </p:sp>
      <p:pic>
        <p:nvPicPr>
          <p:cNvPr id="19458" name="Picture 2" descr="https://encrypted-tbn0.gstatic.com/images?q=tbn:ANd9GcSnrF7Py7uxZGPVrWiwyl_cfblE2f_SiWkU43aPU0IMcg32CqiLz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95600"/>
            <a:ext cx="4114800" cy="3600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latin typeface="Algerian" pitchFamily="82" charset="0"/>
              </a:rPr>
              <a:t>6. Example of Contact Force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http://www.youtube.com/watch?v=2j9ofrTtjHs</a:t>
            </a:r>
            <a:endParaRPr lang="en-US" dirty="0"/>
          </a:p>
        </p:txBody>
      </p:sp>
      <p:pic>
        <p:nvPicPr>
          <p:cNvPr id="18434" name="Picture 2" descr="https://fxrxinc.com/blog/wp-content/uploads/2012/07/football-shoulder-injury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343400" cy="4017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latin typeface="Algerian" pitchFamily="82" charset="0"/>
              </a:rPr>
              <a:t>7. Example of Contact Force</a:t>
            </a:r>
            <a:endParaRPr lang="en-US" sz="5000" dirty="0"/>
          </a:p>
        </p:txBody>
      </p:sp>
      <p:pic>
        <p:nvPicPr>
          <p:cNvPr id="17410" name="Picture 2" descr="http://images.wisegeek.com/baseball-player-hit-b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48400" cy="4161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latin typeface="Algerian" pitchFamily="82" charset="0"/>
              </a:rPr>
              <a:t>8. Example of Contact Force</a:t>
            </a:r>
            <a:endParaRPr lang="en-US" sz="5000" dirty="0">
              <a:latin typeface="Algerian" pitchFamily="82" charset="0"/>
            </a:endParaRPr>
          </a:p>
        </p:txBody>
      </p:sp>
      <p:pic>
        <p:nvPicPr>
          <p:cNvPr id="20482" name="Picture 2" descr="https://encrypted-tbn3.gstatic.com/images?q=tbn:ANd9GcTVfZVqXWoTgLG0VbZzv367Yc7a_ixMgfYVsGDxDQtF3H0SYKC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3171"/>
            <a:ext cx="6248400" cy="4158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Algerian" pitchFamily="82" charset="0"/>
              </a:rPr>
              <a:t>9. &amp; 10. Example of Contact Force</a:t>
            </a:r>
            <a:endParaRPr lang="en-US" sz="5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Please provide a couple more examples of a contact force on your own.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5137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34" charset="-128"/>
              </a:rPr>
              <a:t> Contact forces</a:t>
            </a:r>
            <a:br>
              <a:rPr lang="en-GB" altLang="en-US" smtClean="0">
                <a:ea typeface="ＭＳ Ｐゴシック" panose="020B0600070205080204" pitchFamily="34" charset="-128"/>
              </a:rPr>
            </a:br>
            <a:r>
              <a:rPr lang="en-GB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Forces between objects that are physically touching.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3354388" cy="51054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4400" smtClean="0">
                <a:ea typeface="ＭＳ Ｐゴシック" panose="020B0600070205080204" pitchFamily="34" charset="-128"/>
              </a:rPr>
              <a:t>Friction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6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When objects slide over each other they experience </a:t>
            </a:r>
            <a:r>
              <a:rPr lang="en-GB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frictional forces</a:t>
            </a:r>
            <a:r>
              <a:rPr lang="en-GB" altLang="en-US" sz="2800" smtClean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280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800" smtClean="0">
                <a:ea typeface="ＭＳ Ｐゴシック" panose="020B0600070205080204" pitchFamily="34" charset="-128"/>
              </a:rPr>
              <a:t>E.g. A car driving along a road or a ball rolling down a slope.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5284788" y="1600200"/>
            <a:ext cx="3762375" cy="2195513"/>
            <a:chOff x="3048000" y="2724150"/>
            <a:chExt cx="3429000" cy="2000250"/>
          </a:xfrm>
        </p:grpSpPr>
        <p:pic>
          <p:nvPicPr>
            <p:cNvPr id="15374" name="Picture 3" descr="Ca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724150"/>
              <a:ext cx="2667000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>
              <a:off x="5410682" y="3581813"/>
              <a:ext cx="1066318" cy="45703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24400" y="3276600"/>
            <a:ext cx="4322763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699000" y="3025775"/>
            <a:ext cx="1169988" cy="327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4699000" y="2743200"/>
            <a:ext cx="1141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Friction</a:t>
            </a:r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5105400" y="4886325"/>
            <a:ext cx="3425825" cy="1117600"/>
            <a:chOff x="4594704" y="4876800"/>
            <a:chExt cx="3425191" cy="1117410"/>
          </a:xfrm>
        </p:grpSpPr>
        <p:sp>
          <p:nvSpPr>
            <p:cNvPr id="10" name="Rectangle 9"/>
            <p:cNvSpPr/>
            <p:nvPr/>
          </p:nvSpPr>
          <p:spPr>
            <a:xfrm rot="692390">
              <a:off x="4712157" y="5943419"/>
              <a:ext cx="3307738" cy="507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715272" y="4876800"/>
              <a:ext cx="1017400" cy="1017415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11524909">
              <a:off x="4594704" y="5449791"/>
              <a:ext cx="1171358" cy="32696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372" name="TextBox 13"/>
            <p:cNvSpPr txBox="1">
              <a:spLocks noChangeArrowheads="1"/>
            </p:cNvSpPr>
            <p:nvPr/>
          </p:nvSpPr>
          <p:spPr bwMode="auto">
            <a:xfrm rot="736590">
              <a:off x="4618886" y="5146683"/>
              <a:ext cx="1141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Friction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712576">
              <a:off x="6772351" y="5381539"/>
              <a:ext cx="1169771" cy="50315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764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Algerian</vt:lpstr>
      <vt:lpstr>Arial</vt:lpstr>
      <vt:lpstr>Calibri</vt:lpstr>
      <vt:lpstr>Office Theme</vt:lpstr>
      <vt:lpstr>Forces</vt:lpstr>
      <vt:lpstr>Force</vt:lpstr>
      <vt:lpstr>Forces</vt:lpstr>
      <vt:lpstr>Contact Force</vt:lpstr>
      <vt:lpstr>6. Example of Contact Force</vt:lpstr>
      <vt:lpstr>7. Example of Contact Force</vt:lpstr>
      <vt:lpstr>8. Example of Contact Force</vt:lpstr>
      <vt:lpstr>9. &amp; 10. Example of Contact Force</vt:lpstr>
      <vt:lpstr> Contact forces Forces between objects that are physically touching.</vt:lpstr>
      <vt:lpstr> Contact forces Forces between objects that are physically touching.</vt:lpstr>
      <vt:lpstr> Contact forces Forces between objects that are physically touching.</vt:lpstr>
      <vt:lpstr> Contact forces Forces between objects that are physically touching.</vt:lpstr>
      <vt:lpstr>Non-Contact Force</vt:lpstr>
      <vt:lpstr>Example of Non-Contact Force</vt:lpstr>
      <vt:lpstr> Non-contact forces Forces between objects that are not physically touching.</vt:lpstr>
      <vt:lpstr>13. Example of Non-Contact Force</vt:lpstr>
      <vt:lpstr>Example of Non-Contact Force</vt:lpstr>
      <vt:lpstr> Non-contact forces Forces between objects that are not physically touching.</vt:lpstr>
      <vt:lpstr> Non-contact forces Forces between objects that are not physically touching.</vt:lpstr>
      <vt:lpstr>Separate the forces below into two groups Contact and non-contact forces </vt:lpstr>
      <vt:lpstr>Separate the forces below into two groups Contact and non-contact forces </vt:lpstr>
      <vt:lpstr>Review Questions</vt:lpstr>
      <vt:lpstr>Answers</vt:lpstr>
      <vt:lpstr>Review Questions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</dc:title>
  <dc:creator>MCGILL Zachary</dc:creator>
  <cp:lastModifiedBy>MCGILL Zachary [North Albany Snr High School]</cp:lastModifiedBy>
  <cp:revision>132</cp:revision>
  <dcterms:created xsi:type="dcterms:W3CDTF">2014-11-25T00:31:01Z</dcterms:created>
  <dcterms:modified xsi:type="dcterms:W3CDTF">2021-09-02T01:06:03Z</dcterms:modified>
</cp:coreProperties>
</file>