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2" r:id="rId10"/>
    <p:sldId id="263" r:id="rId11"/>
    <p:sldId id="264" r:id="rId12"/>
    <p:sldId id="266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723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F7AFB-0C46-4B92-BCE3-16C2DCBC2EE2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B92BE-D6FD-41DD-8C81-B219A3A978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08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4A58E-29D8-4930-8D9D-B1D7368BE652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32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FA1-1B0E-4B2F-94F6-2B8B1042A9A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F79-1C78-4E75-9C37-116CABF6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FA1-1B0E-4B2F-94F6-2B8B1042A9A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F79-1C78-4E75-9C37-116CABF6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90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FA1-1B0E-4B2F-94F6-2B8B1042A9A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F79-1C78-4E75-9C37-116CABF6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62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FA1-1B0E-4B2F-94F6-2B8B1042A9A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F79-1C78-4E75-9C37-116CABF6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2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FA1-1B0E-4B2F-94F6-2B8B1042A9A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F79-1C78-4E75-9C37-116CABF6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FA1-1B0E-4B2F-94F6-2B8B1042A9A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F79-1C78-4E75-9C37-116CABF6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9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FA1-1B0E-4B2F-94F6-2B8B1042A9A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F79-1C78-4E75-9C37-116CABF6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73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FA1-1B0E-4B2F-94F6-2B8B1042A9A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F79-1C78-4E75-9C37-116CABF6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4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FA1-1B0E-4B2F-94F6-2B8B1042A9A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F79-1C78-4E75-9C37-116CABF6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36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FA1-1B0E-4B2F-94F6-2B8B1042A9A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F79-1C78-4E75-9C37-116CABF6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6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1FA1-1B0E-4B2F-94F6-2B8B1042A9A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F79-1C78-4E75-9C37-116CABF6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93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1FA1-1B0E-4B2F-94F6-2B8B1042A9A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D5F79-1C78-4E75-9C37-116CABF6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77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128792" cy="1408168"/>
          </a:xfrm>
        </p:spPr>
        <p:txBody>
          <a:bodyPr>
            <a:normAutofit/>
          </a:bodyPr>
          <a:lstStyle/>
          <a:p>
            <a:r>
              <a:rPr lang="en-GB" u="sng" dirty="0" smtClean="0">
                <a:solidFill>
                  <a:schemeClr val="tx1"/>
                </a:solidFill>
              </a:rPr>
              <a:t>Balanced and Unbalanced</a:t>
            </a:r>
            <a:endParaRPr lang="en-GB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9792" y="1844824"/>
            <a:ext cx="4139952" cy="485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u="sng" dirty="0" smtClean="0">
              <a:solidFill>
                <a:schemeClr val="tx1"/>
              </a:solidFill>
            </a:endParaRPr>
          </a:p>
          <a:p>
            <a:pPr algn="ctr"/>
            <a:endParaRPr lang="en-GB" sz="2800" u="sng" dirty="0">
              <a:solidFill>
                <a:schemeClr val="tx1"/>
              </a:solidFill>
            </a:endParaRPr>
          </a:p>
          <a:p>
            <a:pPr algn="ctr"/>
            <a:endParaRPr lang="en-GB" sz="2800" u="sng" dirty="0" smtClean="0">
              <a:solidFill>
                <a:schemeClr val="tx1"/>
              </a:solidFill>
            </a:endParaRPr>
          </a:p>
          <a:p>
            <a:pPr algn="ctr"/>
            <a:r>
              <a:rPr lang="en-GB" sz="2800" u="sng" smtClean="0">
                <a:solidFill>
                  <a:schemeClr val="tx1"/>
                </a:solidFill>
              </a:rPr>
              <a:t>Key words </a:t>
            </a:r>
            <a:endParaRPr lang="en-GB" sz="2800" u="sng" dirty="0" smtClean="0">
              <a:solidFill>
                <a:schemeClr val="tx1"/>
              </a:solidFill>
            </a:endParaRPr>
          </a:p>
          <a:p>
            <a:pPr algn="ctr"/>
            <a:endParaRPr lang="en-GB" sz="2800" dirty="0" smtClean="0">
              <a:solidFill>
                <a:schemeClr val="tx1"/>
              </a:solidFill>
            </a:endParaRPr>
          </a:p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balanced</a:t>
            </a:r>
          </a:p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equilibrium</a:t>
            </a:r>
          </a:p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unbalanced</a:t>
            </a:r>
          </a:p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driving force</a:t>
            </a:r>
          </a:p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resistive force</a:t>
            </a:r>
            <a:endParaRPr lang="en-GB" sz="2800" dirty="0">
              <a:solidFill>
                <a:schemeClr val="tx1"/>
              </a:solidFill>
            </a:endParaRPr>
          </a:p>
          <a:p>
            <a:pPr algn="ctr"/>
            <a:endParaRPr lang="en-GB" sz="2800" dirty="0" smtClean="0">
              <a:solidFill>
                <a:schemeClr val="tx1"/>
              </a:solidFill>
            </a:endParaRPr>
          </a:p>
          <a:p>
            <a:pPr algn="ctr"/>
            <a:endParaRPr lang="en-GB" sz="2800" dirty="0" smtClean="0">
              <a:solidFill>
                <a:schemeClr val="tx1"/>
              </a:solidFill>
            </a:endParaRPr>
          </a:p>
          <a:p>
            <a:pPr algn="ctr"/>
            <a:endParaRPr lang="en-GB" sz="2800" dirty="0" smtClean="0">
              <a:solidFill>
                <a:schemeClr val="tx1"/>
              </a:solidFill>
            </a:endParaRPr>
          </a:p>
          <a:p>
            <a:pPr algn="ctr"/>
            <a:endParaRPr lang="en-GB" sz="2800" dirty="0" smtClean="0">
              <a:solidFill>
                <a:schemeClr val="tx1"/>
              </a:solidFill>
            </a:endParaRPr>
          </a:p>
          <a:p>
            <a:pPr algn="ctr"/>
            <a:endParaRPr lang="en-GB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0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360924"/>
              </p:ext>
            </p:extLst>
          </p:nvPr>
        </p:nvGraphicFramePr>
        <p:xfrm>
          <a:off x="395536" y="2348880"/>
          <a:ext cx="8229600" cy="4346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156">
                <a:tc>
                  <a:txBody>
                    <a:bodyPr/>
                    <a:lstStyle/>
                    <a:p>
                      <a:r>
                        <a:rPr lang="en-GB" dirty="0" smtClean="0"/>
                        <a:t>Balanced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Unbalanced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2503">
                <a:tc>
                  <a:txBody>
                    <a:bodyPr/>
                    <a:lstStyle/>
                    <a:p>
                      <a:r>
                        <a:rPr lang="en-GB" sz="3200" b="1" dirty="0" smtClean="0">
                          <a:solidFill>
                            <a:srgbClr val="00B050"/>
                          </a:solidFill>
                        </a:rPr>
                        <a:t>The ball stays still after it lands</a:t>
                      </a:r>
                      <a:endParaRPr lang="en-GB" sz="3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1" dirty="0" smtClean="0">
                          <a:solidFill>
                            <a:srgbClr val="00B050"/>
                          </a:solidFill>
                          <a:effectLst/>
                        </a:rPr>
                        <a:t>The ball speeds up as it falls to the ground.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2503">
                <a:tc>
                  <a:txBody>
                    <a:bodyPr/>
                    <a:lstStyle/>
                    <a:p>
                      <a:r>
                        <a:rPr lang="en-GB" sz="3200" b="1" dirty="0" smtClean="0">
                          <a:solidFill>
                            <a:srgbClr val="00B050"/>
                          </a:solidFill>
                          <a:effectLst/>
                        </a:rPr>
                        <a:t>A football stays still on the ground.</a:t>
                      </a:r>
                      <a:endParaRPr lang="en-GB" sz="3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1" dirty="0" smtClean="0">
                          <a:solidFill>
                            <a:srgbClr val="00B050"/>
                          </a:solidFill>
                        </a:rPr>
                        <a:t>The ball starts to move when</a:t>
                      </a:r>
                      <a:r>
                        <a:rPr lang="en-GB" sz="3200" b="1" baseline="0" dirty="0" smtClean="0">
                          <a:solidFill>
                            <a:srgbClr val="00B050"/>
                          </a:solidFill>
                        </a:rPr>
                        <a:t> it is kicked</a:t>
                      </a:r>
                      <a:endParaRPr lang="en-GB" sz="3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4790">
                <a:tc>
                  <a:txBody>
                    <a:bodyPr/>
                    <a:lstStyle/>
                    <a:p>
                      <a:endParaRPr lang="en-GB" sz="32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 smtClean="0">
                          <a:solidFill>
                            <a:srgbClr val="00B050"/>
                          </a:solidFill>
                          <a:effectLst/>
                        </a:rPr>
                        <a:t>The ball slows down as it goes higher.</a:t>
                      </a:r>
                    </a:p>
                    <a:p>
                      <a:endParaRPr lang="en-GB" sz="3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u="sng" dirty="0" smtClean="0"/>
              <a:t>P1.5 Balanced and Unbalanced</a:t>
            </a:r>
            <a:endParaRPr lang="en-GB" u="sng" dirty="0"/>
          </a:p>
        </p:txBody>
      </p:sp>
      <p:pic>
        <p:nvPicPr>
          <p:cNvPr id="7" name="Picture 6" descr="http://images.nitrosell.com/product_images/12/2887/C00000036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1" b="251"/>
          <a:stretch/>
        </p:blipFill>
        <p:spPr bwMode="auto">
          <a:xfrm rot="260695">
            <a:off x="8087501" y="1222505"/>
            <a:ext cx="816432" cy="82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images.nitrosell.com/product_images/12/2887/C00000036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1" b="251"/>
          <a:stretch/>
        </p:blipFill>
        <p:spPr bwMode="auto">
          <a:xfrm rot="260695">
            <a:off x="569624" y="1222505"/>
            <a:ext cx="816432" cy="82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10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smtClean="0"/>
              <a:t>Balanced </a:t>
            </a:r>
            <a:r>
              <a:rPr lang="en-GB" u="sng" dirty="0"/>
              <a:t>and Unbalanced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655272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 cyclist is slowing down as she is cycling along a road.</a:t>
            </a:r>
          </a:p>
          <a:p>
            <a:pPr marL="514350" indent="-514350">
              <a:buAutoNum type="alphaLcParenR"/>
            </a:pPr>
            <a:r>
              <a:rPr lang="en-GB" dirty="0" smtClean="0"/>
              <a:t>Draw a diagram to show the forces acting on the cyclist </a:t>
            </a:r>
            <a:r>
              <a:rPr lang="en-GB" b="1" dirty="0" smtClean="0">
                <a:solidFill>
                  <a:srgbClr val="00B050"/>
                </a:solidFill>
              </a:rPr>
              <a:t>(1 mark)</a:t>
            </a:r>
          </a:p>
          <a:p>
            <a:pPr marL="514350" indent="-514350">
              <a:buAutoNum type="alphaLcParenR"/>
            </a:pPr>
            <a:r>
              <a:rPr lang="en-GB" dirty="0" smtClean="0"/>
              <a:t>Label the forces using the words “resistive” and “driving</a:t>
            </a:r>
            <a:r>
              <a:rPr lang="en-GB" b="1" dirty="0" smtClean="0"/>
              <a:t>”</a:t>
            </a:r>
            <a:r>
              <a:rPr lang="en-GB" b="1" dirty="0" smtClean="0">
                <a:solidFill>
                  <a:srgbClr val="00B050"/>
                </a:solidFill>
              </a:rPr>
              <a:t> (1 mark)</a:t>
            </a:r>
          </a:p>
          <a:p>
            <a:pPr marL="514350" indent="-514350">
              <a:buAutoNum type="alphaLcParenR"/>
            </a:pPr>
            <a:r>
              <a:rPr lang="en-GB" dirty="0" smtClean="0"/>
              <a:t>Explain why her speed is decreasing. </a:t>
            </a:r>
            <a:r>
              <a:rPr lang="en-GB" b="1" dirty="0" smtClean="0">
                <a:solidFill>
                  <a:srgbClr val="00B050"/>
                </a:solidFill>
              </a:rPr>
              <a:t>(1 mark)</a:t>
            </a:r>
            <a:endParaRPr lang="en-GB" b="1" dirty="0" smtClean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628800"/>
            <a:ext cx="2243304" cy="449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P1.5 Balanced and Unbalanced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6696744" cy="5517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A cyclist is slowing down as she is cycling along a road.</a:t>
            </a:r>
          </a:p>
          <a:p>
            <a:pPr marL="514350" indent="-514350">
              <a:buAutoNum type="alphaLcParenR"/>
            </a:pPr>
            <a:r>
              <a:rPr lang="en-GB" sz="2400" dirty="0" smtClean="0"/>
              <a:t>Draw a diagram to show the forces acting on the cyclist </a:t>
            </a:r>
            <a:r>
              <a:rPr lang="en-GB" sz="2400" b="1" dirty="0" smtClean="0">
                <a:solidFill>
                  <a:srgbClr val="00B050"/>
                </a:solidFill>
              </a:rPr>
              <a:t>(1 mark)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rgbClr val="00B050"/>
                </a:solidFill>
              </a:rPr>
              <a:t>Force diagram with an arrow showing that the resistive force is bigger than the driving force </a:t>
            </a:r>
            <a:r>
              <a:rPr lang="en-GB" sz="2400" b="1" dirty="0" err="1" smtClean="0">
                <a:solidFill>
                  <a:srgbClr val="00B050"/>
                </a:solidFill>
              </a:rPr>
              <a:t>eg</a:t>
            </a:r>
            <a:r>
              <a:rPr lang="en-GB" sz="2400" b="1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GB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2400" dirty="0" smtClean="0"/>
              <a:t>b) Label the forces using the words “resistive” and “driving</a:t>
            </a:r>
            <a:r>
              <a:rPr lang="en-GB" sz="2400" b="1" dirty="0" smtClean="0"/>
              <a:t>”</a:t>
            </a:r>
            <a:r>
              <a:rPr lang="en-GB" sz="2400" b="1" dirty="0" smtClean="0">
                <a:solidFill>
                  <a:srgbClr val="00B050"/>
                </a:solidFill>
              </a:rPr>
              <a:t> (1 mark)           Driving       Resistive</a:t>
            </a:r>
          </a:p>
          <a:p>
            <a:pPr marL="0" indent="0">
              <a:buNone/>
            </a:pPr>
            <a:endParaRPr lang="en-GB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2400" dirty="0" smtClean="0"/>
              <a:t>c)Explain why her speed is decreasing. </a:t>
            </a:r>
            <a:r>
              <a:rPr lang="en-GB" sz="2400" b="1" dirty="0" smtClean="0">
                <a:solidFill>
                  <a:srgbClr val="00B050"/>
                </a:solidFill>
              </a:rPr>
              <a:t>(1 mark)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rgbClr val="00B050"/>
                </a:solidFill>
              </a:rPr>
              <a:t>The forces are unbalanced</a:t>
            </a:r>
          </a:p>
          <a:p>
            <a:pPr marL="0" indent="0">
              <a:buNone/>
            </a:pPr>
            <a:endParaRPr lang="en-GB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628800"/>
            <a:ext cx="2243304" cy="449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6" t="42508" r="42546" b="39310"/>
          <a:stretch/>
        </p:blipFill>
        <p:spPr bwMode="auto">
          <a:xfrm>
            <a:off x="1259632" y="3875475"/>
            <a:ext cx="2646219" cy="78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6" t="42508" r="42546" b="39310"/>
          <a:stretch/>
        </p:blipFill>
        <p:spPr bwMode="auto">
          <a:xfrm>
            <a:off x="2987824" y="5445224"/>
            <a:ext cx="2646219" cy="50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8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different situations at home where forces are balanced or unbalanced.</a:t>
            </a:r>
          </a:p>
          <a:p>
            <a:r>
              <a:rPr lang="en-GB" dirty="0"/>
              <a:t>Name the forces involved.</a:t>
            </a:r>
          </a:p>
          <a:p>
            <a:r>
              <a:rPr lang="en-GB" dirty="0"/>
              <a:t>Identify the direction and relative size of the forces.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8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y-GB" altLang="en-US" u="sng"/>
              <a:t>How to draw force diagram</a:t>
            </a:r>
            <a:endParaRPr lang="en-CA" altLang="en-US" u="sng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770563" cy="4525963"/>
          </a:xfrm>
        </p:spPr>
        <p:txBody>
          <a:bodyPr/>
          <a:lstStyle/>
          <a:p>
            <a:r>
              <a:rPr lang="cy-GB" altLang="en-US"/>
              <a:t>Use a ruler and pencil</a:t>
            </a:r>
          </a:p>
          <a:p>
            <a:r>
              <a:rPr lang="cy-GB" altLang="en-US"/>
              <a:t>The size of arrow shows the size of the force.</a:t>
            </a:r>
          </a:p>
          <a:p>
            <a:r>
              <a:rPr lang="cy-GB" altLang="en-US"/>
              <a:t>The direction of the arrow shows the direction of the force.</a:t>
            </a:r>
          </a:p>
          <a:p>
            <a:endParaRPr lang="en-CA" altLang="en-US"/>
          </a:p>
        </p:txBody>
      </p:sp>
      <p:pic>
        <p:nvPicPr>
          <p:cNvPr id="3077" name="Picture 5" descr="ph_forces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r="24979"/>
          <a:stretch>
            <a:fillRect/>
          </a:stretch>
        </p:blipFill>
        <p:spPr bwMode="auto">
          <a:xfrm>
            <a:off x="6129338" y="2349500"/>
            <a:ext cx="2763837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5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cy-GB" altLang="en-US" sz="4000" u="sng">
                <a:latin typeface="Comic Sans MS" panose="030F0702030302020204" pitchFamily="66" charset="0"/>
              </a:rPr>
              <a:t>Balanced Forces</a:t>
            </a:r>
            <a:endParaRPr lang="en-CA" altLang="en-US" sz="4000" u="sng">
              <a:latin typeface="Comic Sans MS" panose="030F0702030302020204" pitchFamily="66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5903912" cy="32400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CA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When two forces acting on an object are equal in size but act in opposite directions, we say that they are </a:t>
            </a:r>
            <a:r>
              <a:rPr lang="en-CA" altLang="en-US" sz="24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balanced</a:t>
            </a:r>
            <a:r>
              <a:rPr lang="en-CA" altLang="en-US" sz="24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 forces</a:t>
            </a:r>
            <a:r>
              <a:rPr lang="en-CA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CA" altLang="en-US" sz="2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CA" altLang="en-US" sz="2400" dirty="0">
                <a:latin typeface="Comic Sans MS" panose="030F0702030302020204" pitchFamily="66" charset="0"/>
              </a:rPr>
              <a:t>If the forces on an object are balanced (or if there are no forces acting on it) this is what happens:</a:t>
            </a:r>
          </a:p>
        </p:txBody>
      </p:sp>
      <p:pic>
        <p:nvPicPr>
          <p:cNvPr id="4100" name="Picture 4" descr="ph_forces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r="24979"/>
          <a:stretch>
            <a:fillRect/>
          </a:stretch>
        </p:blipFill>
        <p:spPr bwMode="auto">
          <a:xfrm>
            <a:off x="6380163" y="765175"/>
            <a:ext cx="2763837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468313" y="4149725"/>
            <a:ext cx="7488237" cy="18716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CA" altLang="en-US" sz="2400" dirty="0"/>
              <a:t>an object that is not moving stays still</a:t>
            </a:r>
          </a:p>
          <a:p>
            <a:pPr>
              <a:buFontTx/>
              <a:buChar char="•"/>
            </a:pPr>
            <a:r>
              <a:rPr lang="en-CA" altLang="en-US" sz="2400" dirty="0"/>
              <a:t>an object that is moving continues to move at the </a:t>
            </a:r>
          </a:p>
          <a:p>
            <a:r>
              <a:rPr lang="en-CA" altLang="en-US" sz="2400" dirty="0"/>
              <a:t>  same speed and in the same direction</a:t>
            </a:r>
          </a:p>
        </p:txBody>
      </p:sp>
    </p:spTree>
    <p:extLst>
      <p:ext uri="{BB962C8B-B14F-4D97-AF65-F5344CB8AC3E}">
        <p14:creationId xmlns:p14="http://schemas.microsoft.com/office/powerpoint/2010/main" val="12054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cy-GB" altLang="en-US" sz="4000">
                <a:latin typeface="Comic Sans MS" panose="030F0702030302020204" pitchFamily="66" charset="0"/>
              </a:rPr>
              <a:t>Balanced Forces</a:t>
            </a:r>
            <a:endParaRPr lang="en-CA" altLang="en-US" sz="4000">
              <a:latin typeface="Comic Sans MS" panose="030F0702030302020204" pitchFamily="66" charset="0"/>
            </a:endParaRPr>
          </a:p>
        </p:txBody>
      </p:sp>
      <p:pic>
        <p:nvPicPr>
          <p:cNvPr id="5125" name="Picture 5" descr="A crate is held by a rope. The two forces are the pull of the rope and the weight of the cr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r="27589"/>
          <a:stretch>
            <a:fillRect/>
          </a:stretch>
        </p:blipFill>
        <p:spPr bwMode="auto">
          <a:xfrm>
            <a:off x="5508625" y="1268413"/>
            <a:ext cx="3240088" cy="49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The two forces on a boar are the upthrust of the water and the weight of the bo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8050"/>
            <a:ext cx="547211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The two forces on a book on a table are the reaction force of the table and the weight of the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7" b="18544"/>
          <a:stretch>
            <a:fillRect/>
          </a:stretch>
        </p:blipFill>
        <p:spPr bwMode="auto">
          <a:xfrm>
            <a:off x="250825" y="3573463"/>
            <a:ext cx="4914900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cy-GB" altLang="en-US" sz="4000" u="sng">
                <a:latin typeface="Comic Sans MS" panose="030F0702030302020204" pitchFamily="66" charset="0"/>
              </a:rPr>
              <a:t>Unbalanced Forces</a:t>
            </a:r>
            <a:endParaRPr lang="en-CA" altLang="en-US" sz="4000" u="sng">
              <a:latin typeface="Comic Sans MS" panose="030F0702030302020204" pitchFamily="66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064500" cy="14398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CA" altLang="en-US" dirty="0">
                <a:latin typeface="Comic Sans MS" panose="030F0702030302020204" pitchFamily="66" charset="0"/>
              </a:rPr>
              <a:t>  </a:t>
            </a:r>
            <a:r>
              <a:rPr lang="en-CA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When two forces acting on an object are not equal in size, we say that they are </a:t>
            </a:r>
            <a:r>
              <a:rPr lang="en-CA" altLang="en-US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unbalanced</a:t>
            </a:r>
            <a:r>
              <a:rPr lang="en-CA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forces. 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68313" y="2636838"/>
            <a:ext cx="8353425" cy="14398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CA" altLang="en-US" sz="2400">
                <a:latin typeface="Comic Sans MS" panose="030F0702030302020204" pitchFamily="66" charset="0"/>
              </a:rPr>
              <a:t>an object that is not moving starts to move</a:t>
            </a:r>
          </a:p>
          <a:p>
            <a:pPr>
              <a:buFontTx/>
              <a:buChar char="•"/>
            </a:pPr>
            <a:r>
              <a:rPr lang="en-CA" altLang="en-US" sz="2400">
                <a:latin typeface="Comic Sans MS" panose="030F0702030302020204" pitchFamily="66" charset="0"/>
              </a:rPr>
              <a:t>an object that is moving changes speed or direction</a:t>
            </a:r>
          </a:p>
        </p:txBody>
      </p:sp>
      <p:pic>
        <p:nvPicPr>
          <p:cNvPr id="7175" name="Picture 7" descr="There is a force of 100N behind a truck and a force of 60N in front of it. The force from behind the truck is greater than the force in front, so the truck speeds up in a forwards dir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0" t="38326" r="7640" b="11006"/>
          <a:stretch>
            <a:fillRect/>
          </a:stretch>
        </p:blipFill>
        <p:spPr bwMode="auto">
          <a:xfrm>
            <a:off x="539750" y="4221163"/>
            <a:ext cx="8208963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1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229600" cy="1143000"/>
          </a:xfrm>
        </p:spPr>
        <p:txBody>
          <a:bodyPr/>
          <a:lstStyle/>
          <a:p>
            <a:r>
              <a:rPr lang="cy-GB" altLang="en-US"/>
              <a:t>To Do</a:t>
            </a:r>
            <a:endParaRPr lang="en-CA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97"/>
          <a:stretch>
            <a:fillRect/>
          </a:stretch>
        </p:blipFill>
        <p:spPr bwMode="auto">
          <a:xfrm>
            <a:off x="250825" y="868363"/>
            <a:ext cx="3529013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9" r="35570" b="25735"/>
          <a:stretch>
            <a:fillRect/>
          </a:stretch>
        </p:blipFill>
        <p:spPr bwMode="auto">
          <a:xfrm>
            <a:off x="539750" y="2636838"/>
            <a:ext cx="3313113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72"/>
          <a:stretch>
            <a:fillRect/>
          </a:stretch>
        </p:blipFill>
        <p:spPr bwMode="auto">
          <a:xfrm>
            <a:off x="468313" y="4286250"/>
            <a:ext cx="3887787" cy="189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067175" y="1268413"/>
            <a:ext cx="475297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y-GB" altLang="en-US" dirty="0"/>
              <a:t>Is this a balanced or unbalanced force?</a:t>
            </a:r>
          </a:p>
          <a:p>
            <a:pPr>
              <a:spcBef>
                <a:spcPct val="50000"/>
              </a:spcBef>
            </a:pPr>
            <a:r>
              <a:rPr lang="cy-GB" altLang="en-US" dirty="0"/>
              <a:t>Which way is it moving or is it standing still?</a:t>
            </a:r>
            <a:endParaRPr lang="en-CA" altLang="en-US" dirty="0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067175" y="2708275"/>
            <a:ext cx="47529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y-GB" altLang="en-US"/>
              <a:t>Is this a balanced or unbalanced force?</a:t>
            </a:r>
          </a:p>
          <a:p>
            <a:pPr>
              <a:spcBef>
                <a:spcPct val="50000"/>
              </a:spcBef>
            </a:pPr>
            <a:r>
              <a:rPr lang="cy-GB" altLang="en-US"/>
              <a:t>Which way is it moving or is it standing still?</a:t>
            </a:r>
            <a:endParaRPr lang="en-CA" alt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140200" y="4724400"/>
            <a:ext cx="47529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y-GB" altLang="en-US"/>
              <a:t>Is this a balanced or unbalanced force?</a:t>
            </a:r>
          </a:p>
          <a:p>
            <a:pPr>
              <a:spcBef>
                <a:spcPct val="50000"/>
              </a:spcBef>
            </a:pPr>
            <a:r>
              <a:rPr lang="cy-GB" altLang="en-US"/>
              <a:t>Which way is it moving or is it standing still?</a:t>
            </a:r>
            <a:endParaRPr lang="en-CA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468313" y="2420938"/>
            <a:ext cx="8135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There is a force of 100N behind a truck and a force of 60N in front of it. The force from behind the truck is greater than the force in front, so the truck speeds up in a forwards dir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765175"/>
            <a:ext cx="7632700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cy-GB" altLang="en-US" sz="4000"/>
              <a:t>Resultant Forces</a:t>
            </a:r>
            <a:endParaRPr lang="en-CA" altLang="en-US" sz="40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65625"/>
            <a:ext cx="8229600" cy="17605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400" dirty="0">
                <a:solidFill>
                  <a:srgbClr val="FF0000"/>
                </a:solidFill>
              </a:rPr>
              <a:t>The size of the overall force acting on an object is called the </a:t>
            </a:r>
            <a:r>
              <a:rPr lang="en-CA" altLang="en-US" sz="2400" b="1" dirty="0">
                <a:solidFill>
                  <a:srgbClr val="FF0000"/>
                </a:solidFill>
              </a:rPr>
              <a:t>resultant force</a:t>
            </a:r>
            <a:r>
              <a:rPr lang="en-CA" altLang="en-US" sz="2400" dirty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CA" altLang="en-US" sz="2400" dirty="0"/>
              <a:t>If the forces are balanced, this is zero. In the example above, the resultant force is the difference between the two forces, which is 100 - 60 = 40 N. </a:t>
            </a:r>
          </a:p>
        </p:txBody>
      </p:sp>
    </p:spTree>
    <p:extLst>
      <p:ext uri="{BB962C8B-B14F-4D97-AF65-F5344CB8AC3E}">
        <p14:creationId xmlns:p14="http://schemas.microsoft.com/office/powerpoint/2010/main" val="34770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GB" altLang="en-US" sz="4000"/>
              <a:t>      Resultant Forces</a:t>
            </a:r>
            <a:endParaRPr lang="en-GB" altLang="en-US" sz="4000">
              <a:solidFill>
                <a:srgbClr val="FF0000"/>
              </a:solidFill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95288" y="549275"/>
            <a:ext cx="84978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y-GB" altLang="en-US" sz="2000">
                <a:latin typeface="Calibri" panose="020F0502020204030204" pitchFamily="34" charset="0"/>
              </a:rPr>
              <a:t>Copy these into your book and work out the resultant forces. Say which way the block will move and with how much force.</a:t>
            </a:r>
            <a:endParaRPr lang="en-CA" altLang="en-US" sz="2000">
              <a:latin typeface="Calibri" panose="020F050202020403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8" r:id="rId2" imgW="8699841" imgH="5308975"/>
        </mc:Choice>
        <mc:Fallback>
          <p:control r:id="rId2" imgW="8699841" imgH="5308975">
            <p:pic>
              <p:nvPicPr>
                <p:cNvPr id="10244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25" y="1341438"/>
                  <a:ext cx="8699500" cy="530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774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Sort the following statements into whether the forces involved are balanced or unbalanced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ball speeds up as it falls to the ground.</a:t>
            </a:r>
          </a:p>
          <a:p>
            <a:r>
              <a:rPr lang="en-GB" dirty="0"/>
              <a:t>The ball starts to move when it is kicked.</a:t>
            </a:r>
          </a:p>
          <a:p>
            <a:r>
              <a:rPr lang="en-GB" dirty="0"/>
              <a:t>The ball stays still after it </a:t>
            </a:r>
            <a:r>
              <a:rPr lang="en-GB" dirty="0" smtClean="0"/>
              <a:t>lands.</a:t>
            </a:r>
            <a:endParaRPr lang="en-GB" dirty="0"/>
          </a:p>
          <a:p>
            <a:r>
              <a:rPr lang="en-GB" dirty="0"/>
              <a:t>A football stays still on the ground.</a:t>
            </a:r>
          </a:p>
          <a:p>
            <a:r>
              <a:rPr lang="en-GB" dirty="0"/>
              <a:t>The ball slows down as it goes higher</a:t>
            </a:r>
            <a:r>
              <a:rPr lang="en-GB" dirty="0" smtClean="0"/>
              <a:t>.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u="sng" dirty="0" smtClean="0"/>
              <a:t>Balanced and Unbalanced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2135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159</TotalTime>
  <Words>593</Words>
  <Application>Microsoft Office PowerPoint</Application>
  <PresentationFormat>On-screen Show (4:3)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Comic Sans MS</vt:lpstr>
      <vt:lpstr>Blank</vt:lpstr>
      <vt:lpstr>Balanced and Unbalanced</vt:lpstr>
      <vt:lpstr>How to draw force diagram</vt:lpstr>
      <vt:lpstr>Balanced Forces</vt:lpstr>
      <vt:lpstr>Balanced Forces</vt:lpstr>
      <vt:lpstr>Unbalanced Forces</vt:lpstr>
      <vt:lpstr>To Do</vt:lpstr>
      <vt:lpstr>Resultant Forces</vt:lpstr>
      <vt:lpstr>      Resultant Forces</vt:lpstr>
      <vt:lpstr>Balanced and Unbalanced</vt:lpstr>
      <vt:lpstr>P1.5 Balanced and Unbalanced</vt:lpstr>
      <vt:lpstr>Balanced and Unbalanced</vt:lpstr>
      <vt:lpstr>P1.5 Balanced and Unbalanced</vt:lpstr>
      <vt:lpstr>Plenary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P1.5 Balanced and Unbalanced</dc:title>
  <dc:creator>Windows User</dc:creator>
  <cp:lastModifiedBy>MCGILL Zachary [North Albany Snr High School]</cp:lastModifiedBy>
  <cp:revision>17</cp:revision>
  <dcterms:created xsi:type="dcterms:W3CDTF">2015-06-01T12:50:53Z</dcterms:created>
  <dcterms:modified xsi:type="dcterms:W3CDTF">2021-09-07T04:01:17Z</dcterms:modified>
</cp:coreProperties>
</file>