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9" r:id="rId4"/>
    <p:sldId id="260" r:id="rId5"/>
    <p:sldId id="261" r:id="rId6"/>
    <p:sldId id="262" r:id="rId7"/>
    <p:sldId id="318" r:id="rId8"/>
    <p:sldId id="302" r:id="rId9"/>
    <p:sldId id="31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A5BD1C-3E87-4DB5-852F-54AB3011A232}" type="datetimeFigureOut">
              <a:rPr lang="en-AU" smtClean="0"/>
              <a:t>11/10/2021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154B71-3D0F-4325-A04C-A525A22FF7CF}" type="slidenum">
              <a:rPr lang="en-AU" smtClean="0"/>
              <a:t>‹#›</a:t>
            </a:fld>
            <a:endParaRPr lang="en-AU"/>
          </a:p>
        </p:txBody>
      </p:sp>
    </p:spTree>
    <p:extLst>
      <p:ext uri="{BB962C8B-B14F-4D97-AF65-F5344CB8AC3E}">
        <p14:creationId xmlns:p14="http://schemas.microsoft.com/office/powerpoint/2010/main" val="2930226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45A221-3479-074A-9E5A-A461CD1D54CE}" type="slidenum">
              <a:rPr lang="en-US" smtClean="0"/>
              <a:t>3</a:t>
            </a:fld>
            <a:endParaRPr lang="en-US"/>
          </a:p>
        </p:txBody>
      </p:sp>
    </p:spTree>
    <p:extLst>
      <p:ext uri="{BB962C8B-B14F-4D97-AF65-F5344CB8AC3E}">
        <p14:creationId xmlns:p14="http://schemas.microsoft.com/office/powerpoint/2010/main" val="3756616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45A221-3479-074A-9E5A-A461CD1D54CE}" type="slidenum">
              <a:rPr lang="en-US" smtClean="0"/>
              <a:t>5</a:t>
            </a:fld>
            <a:endParaRPr lang="en-US"/>
          </a:p>
        </p:txBody>
      </p:sp>
    </p:spTree>
    <p:extLst>
      <p:ext uri="{BB962C8B-B14F-4D97-AF65-F5344CB8AC3E}">
        <p14:creationId xmlns:p14="http://schemas.microsoft.com/office/powerpoint/2010/main" val="1218638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C1DB177F-0A51-44BF-BDD0-BE20A26A2A1B}" type="datetimeFigureOut">
              <a:rPr lang="en-AU" smtClean="0"/>
              <a:t>11/10/2021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57EB705-6816-4860-AB30-9C42B9AD1FDA}" type="slidenum">
              <a:rPr lang="en-AU" smtClean="0"/>
              <a:t>‹#›</a:t>
            </a:fld>
            <a:endParaRPr lang="en-AU"/>
          </a:p>
        </p:txBody>
      </p:sp>
    </p:spTree>
    <p:extLst>
      <p:ext uri="{BB962C8B-B14F-4D97-AF65-F5344CB8AC3E}">
        <p14:creationId xmlns:p14="http://schemas.microsoft.com/office/powerpoint/2010/main" val="209160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C1DB177F-0A51-44BF-BDD0-BE20A26A2A1B}" type="datetimeFigureOut">
              <a:rPr lang="en-AU" smtClean="0"/>
              <a:t>11/10/2021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57EB705-6816-4860-AB30-9C42B9AD1FDA}" type="slidenum">
              <a:rPr lang="en-AU" smtClean="0"/>
              <a:t>‹#›</a:t>
            </a:fld>
            <a:endParaRPr lang="en-AU"/>
          </a:p>
        </p:txBody>
      </p:sp>
    </p:spTree>
    <p:extLst>
      <p:ext uri="{BB962C8B-B14F-4D97-AF65-F5344CB8AC3E}">
        <p14:creationId xmlns:p14="http://schemas.microsoft.com/office/powerpoint/2010/main" val="993031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C1DB177F-0A51-44BF-BDD0-BE20A26A2A1B}" type="datetimeFigureOut">
              <a:rPr lang="en-AU" smtClean="0"/>
              <a:t>11/10/2021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57EB705-6816-4860-AB30-9C42B9AD1FDA}" type="slidenum">
              <a:rPr lang="en-AU" smtClean="0"/>
              <a:t>‹#›</a:t>
            </a:fld>
            <a:endParaRPr lang="en-AU"/>
          </a:p>
        </p:txBody>
      </p:sp>
    </p:spTree>
    <p:extLst>
      <p:ext uri="{BB962C8B-B14F-4D97-AF65-F5344CB8AC3E}">
        <p14:creationId xmlns:p14="http://schemas.microsoft.com/office/powerpoint/2010/main" val="3391168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C1DB177F-0A51-44BF-BDD0-BE20A26A2A1B}" type="datetimeFigureOut">
              <a:rPr lang="en-AU" smtClean="0"/>
              <a:t>11/10/2021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57EB705-6816-4860-AB30-9C42B9AD1FDA}" type="slidenum">
              <a:rPr lang="en-AU" smtClean="0"/>
              <a:t>‹#›</a:t>
            </a:fld>
            <a:endParaRPr lang="en-AU"/>
          </a:p>
        </p:txBody>
      </p:sp>
    </p:spTree>
    <p:extLst>
      <p:ext uri="{BB962C8B-B14F-4D97-AF65-F5344CB8AC3E}">
        <p14:creationId xmlns:p14="http://schemas.microsoft.com/office/powerpoint/2010/main" val="3193279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DB177F-0A51-44BF-BDD0-BE20A26A2A1B}" type="datetimeFigureOut">
              <a:rPr lang="en-AU" smtClean="0"/>
              <a:t>11/10/2021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57EB705-6816-4860-AB30-9C42B9AD1FDA}" type="slidenum">
              <a:rPr lang="en-AU" smtClean="0"/>
              <a:t>‹#›</a:t>
            </a:fld>
            <a:endParaRPr lang="en-AU"/>
          </a:p>
        </p:txBody>
      </p:sp>
    </p:spTree>
    <p:extLst>
      <p:ext uri="{BB962C8B-B14F-4D97-AF65-F5344CB8AC3E}">
        <p14:creationId xmlns:p14="http://schemas.microsoft.com/office/powerpoint/2010/main" val="2491539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C1DB177F-0A51-44BF-BDD0-BE20A26A2A1B}" type="datetimeFigureOut">
              <a:rPr lang="en-AU" smtClean="0"/>
              <a:t>11/10/2021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57EB705-6816-4860-AB30-9C42B9AD1FDA}" type="slidenum">
              <a:rPr lang="en-AU" smtClean="0"/>
              <a:t>‹#›</a:t>
            </a:fld>
            <a:endParaRPr lang="en-AU"/>
          </a:p>
        </p:txBody>
      </p:sp>
    </p:spTree>
    <p:extLst>
      <p:ext uri="{BB962C8B-B14F-4D97-AF65-F5344CB8AC3E}">
        <p14:creationId xmlns:p14="http://schemas.microsoft.com/office/powerpoint/2010/main" val="268820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C1DB177F-0A51-44BF-BDD0-BE20A26A2A1B}" type="datetimeFigureOut">
              <a:rPr lang="en-AU" smtClean="0"/>
              <a:t>11/10/2021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57EB705-6816-4860-AB30-9C42B9AD1FDA}" type="slidenum">
              <a:rPr lang="en-AU" smtClean="0"/>
              <a:t>‹#›</a:t>
            </a:fld>
            <a:endParaRPr lang="en-AU"/>
          </a:p>
        </p:txBody>
      </p:sp>
    </p:spTree>
    <p:extLst>
      <p:ext uri="{BB962C8B-B14F-4D97-AF65-F5344CB8AC3E}">
        <p14:creationId xmlns:p14="http://schemas.microsoft.com/office/powerpoint/2010/main" val="353301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C1DB177F-0A51-44BF-BDD0-BE20A26A2A1B}" type="datetimeFigureOut">
              <a:rPr lang="en-AU" smtClean="0"/>
              <a:t>11/10/2021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57EB705-6816-4860-AB30-9C42B9AD1FDA}" type="slidenum">
              <a:rPr lang="en-AU" smtClean="0"/>
              <a:t>‹#›</a:t>
            </a:fld>
            <a:endParaRPr lang="en-AU"/>
          </a:p>
        </p:txBody>
      </p:sp>
    </p:spTree>
    <p:extLst>
      <p:ext uri="{BB962C8B-B14F-4D97-AF65-F5344CB8AC3E}">
        <p14:creationId xmlns:p14="http://schemas.microsoft.com/office/powerpoint/2010/main" val="233082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DB177F-0A51-44BF-BDD0-BE20A26A2A1B}" type="datetimeFigureOut">
              <a:rPr lang="en-AU" smtClean="0"/>
              <a:t>11/10/2021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57EB705-6816-4860-AB30-9C42B9AD1FDA}" type="slidenum">
              <a:rPr lang="en-AU" smtClean="0"/>
              <a:t>‹#›</a:t>
            </a:fld>
            <a:endParaRPr lang="en-AU"/>
          </a:p>
        </p:txBody>
      </p:sp>
    </p:spTree>
    <p:extLst>
      <p:ext uri="{BB962C8B-B14F-4D97-AF65-F5344CB8AC3E}">
        <p14:creationId xmlns:p14="http://schemas.microsoft.com/office/powerpoint/2010/main" val="2883456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DB177F-0A51-44BF-BDD0-BE20A26A2A1B}" type="datetimeFigureOut">
              <a:rPr lang="en-AU" smtClean="0"/>
              <a:t>11/10/2021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57EB705-6816-4860-AB30-9C42B9AD1FDA}" type="slidenum">
              <a:rPr lang="en-AU" smtClean="0"/>
              <a:t>‹#›</a:t>
            </a:fld>
            <a:endParaRPr lang="en-AU"/>
          </a:p>
        </p:txBody>
      </p:sp>
    </p:spTree>
    <p:extLst>
      <p:ext uri="{BB962C8B-B14F-4D97-AF65-F5344CB8AC3E}">
        <p14:creationId xmlns:p14="http://schemas.microsoft.com/office/powerpoint/2010/main" val="286200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DB177F-0A51-44BF-BDD0-BE20A26A2A1B}" type="datetimeFigureOut">
              <a:rPr lang="en-AU" smtClean="0"/>
              <a:t>11/10/2021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57EB705-6816-4860-AB30-9C42B9AD1FDA}" type="slidenum">
              <a:rPr lang="en-AU" smtClean="0"/>
              <a:t>‹#›</a:t>
            </a:fld>
            <a:endParaRPr lang="en-AU"/>
          </a:p>
        </p:txBody>
      </p:sp>
    </p:spTree>
    <p:extLst>
      <p:ext uri="{BB962C8B-B14F-4D97-AF65-F5344CB8AC3E}">
        <p14:creationId xmlns:p14="http://schemas.microsoft.com/office/powerpoint/2010/main" val="1277843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B177F-0A51-44BF-BDD0-BE20A26A2A1B}" type="datetimeFigureOut">
              <a:rPr lang="en-AU" smtClean="0"/>
              <a:t>11/10/2021</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7EB705-6816-4860-AB30-9C42B9AD1FDA}" type="slidenum">
              <a:rPr lang="en-AU" smtClean="0"/>
              <a:t>‹#›</a:t>
            </a:fld>
            <a:endParaRPr lang="en-AU"/>
          </a:p>
        </p:txBody>
      </p:sp>
    </p:spTree>
    <p:extLst>
      <p:ext uri="{BB962C8B-B14F-4D97-AF65-F5344CB8AC3E}">
        <p14:creationId xmlns:p14="http://schemas.microsoft.com/office/powerpoint/2010/main" val="2629395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8yis7GzlXNM" TargetMode="External"/><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erghLWXDSc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ertia - The Meta Picture | Science jokes, Physics jokes, Physics humor">
            <a:extLst>
              <a:ext uri="{FF2B5EF4-FFF2-40B4-BE49-F238E27FC236}">
                <a16:creationId xmlns:a16="http://schemas.microsoft.com/office/drawing/2014/main" id="{71196667-A067-47B5-BF6E-5570B7D2D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3938" y="2632743"/>
            <a:ext cx="8182708" cy="4114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0" y="1090727"/>
            <a:ext cx="9144000" cy="1350983"/>
          </a:xfrm>
        </p:spPr>
        <p:txBody>
          <a:bodyPr/>
          <a:lstStyle/>
          <a:p>
            <a:r>
              <a:rPr lang="en-AU" b="1" dirty="0"/>
              <a:t>Newton’s 1</a:t>
            </a:r>
            <a:r>
              <a:rPr lang="en-AU" b="1" baseline="30000" dirty="0"/>
              <a:t>st</a:t>
            </a:r>
            <a:r>
              <a:rPr lang="en-AU" b="1" dirty="0"/>
              <a:t> Law</a:t>
            </a:r>
          </a:p>
        </p:txBody>
      </p:sp>
      <p:pic>
        <p:nvPicPr>
          <p:cNvPr id="4" name="Picture 3" descr="Description: Description: NASHS Logo 2011"/>
          <p:cNvPicPr/>
          <p:nvPr/>
        </p:nvPicPr>
        <p:blipFill>
          <a:blip r:embed="rId3">
            <a:extLst>
              <a:ext uri="{28A0092B-C50C-407E-A947-70E740481C1C}">
                <a14:useLocalDpi xmlns:a14="http://schemas.microsoft.com/office/drawing/2010/main" val="0"/>
              </a:ext>
            </a:extLst>
          </a:blip>
          <a:srcRect/>
          <a:stretch>
            <a:fillRect/>
          </a:stretch>
        </p:blipFill>
        <p:spPr bwMode="auto">
          <a:xfrm>
            <a:off x="4259179" y="20617"/>
            <a:ext cx="3673642" cy="1350983"/>
          </a:xfrm>
          <a:prstGeom prst="rect">
            <a:avLst/>
          </a:prstGeom>
          <a:noFill/>
          <a:ln>
            <a:noFill/>
          </a:ln>
        </p:spPr>
      </p:pic>
    </p:spTree>
    <p:extLst>
      <p:ext uri="{BB962C8B-B14F-4D97-AF65-F5344CB8AC3E}">
        <p14:creationId xmlns:p14="http://schemas.microsoft.com/office/powerpoint/2010/main" val="4173338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0AFE61-DB4B-A041-A3A5-01F5D60614B3}"/>
              </a:ext>
            </a:extLst>
          </p:cNvPr>
          <p:cNvSpPr>
            <a:spLocks noGrp="1"/>
          </p:cNvSpPr>
          <p:nvPr>
            <p:ph type="title"/>
          </p:nvPr>
        </p:nvSpPr>
        <p:spPr/>
        <p:txBody>
          <a:bodyPr/>
          <a:lstStyle/>
          <a:p>
            <a:r>
              <a:rPr lang="en-US" dirty="0"/>
              <a:t>Newton’s Laws</a:t>
            </a:r>
          </a:p>
        </p:txBody>
      </p:sp>
      <p:sp>
        <p:nvSpPr>
          <p:cNvPr id="5" name="Content Placeholder 4">
            <a:extLst>
              <a:ext uri="{FF2B5EF4-FFF2-40B4-BE49-F238E27FC236}">
                <a16:creationId xmlns:a16="http://schemas.microsoft.com/office/drawing/2014/main" id="{56F2E8B3-EA60-A045-BDF3-8338459902F7}"/>
              </a:ext>
            </a:extLst>
          </p:cNvPr>
          <p:cNvSpPr>
            <a:spLocks noGrp="1"/>
          </p:cNvSpPr>
          <p:nvPr>
            <p:ph idx="1"/>
          </p:nvPr>
        </p:nvSpPr>
        <p:spPr>
          <a:xfrm>
            <a:off x="444661" y="1901111"/>
            <a:ext cx="6303380" cy="4591764"/>
          </a:xfrm>
        </p:spPr>
        <p:txBody>
          <a:bodyPr>
            <a:normAutofit/>
          </a:bodyPr>
          <a:lstStyle/>
          <a:p>
            <a:r>
              <a:rPr lang="en-US" dirty="0">
                <a:solidFill>
                  <a:srgbClr val="FF0000"/>
                </a:solidFill>
              </a:rPr>
              <a:t>Isaac Newton was an English Scientist. </a:t>
            </a:r>
          </a:p>
          <a:p>
            <a:r>
              <a:rPr lang="en-AU" dirty="0"/>
              <a:t>He was born in 1643 at a time when the laws of nature were a mystery.</a:t>
            </a:r>
          </a:p>
          <a:p>
            <a:r>
              <a:rPr lang="en-AU" dirty="0">
                <a:solidFill>
                  <a:srgbClr val="FF0000"/>
                </a:solidFill>
              </a:rPr>
              <a:t>He studied maths and physics, and is perhaps best known for discovering gravity.</a:t>
            </a:r>
          </a:p>
          <a:p>
            <a:r>
              <a:rPr lang="en-AU" dirty="0"/>
              <a:t>He described it as a ‘pulling force’, and even deduced that it was responsible for keeping the Moon in orbit.</a:t>
            </a:r>
          </a:p>
          <a:p>
            <a:endParaRPr lang="en-US" dirty="0"/>
          </a:p>
        </p:txBody>
      </p:sp>
      <p:pic>
        <p:nvPicPr>
          <p:cNvPr id="6" name="Picture 5">
            <a:extLst>
              <a:ext uri="{FF2B5EF4-FFF2-40B4-BE49-F238E27FC236}">
                <a16:creationId xmlns:a16="http://schemas.microsoft.com/office/drawing/2014/main" id="{F2151AAF-6BC1-0A42-AE23-90233C0EFAA6}"/>
              </a:ext>
            </a:extLst>
          </p:cNvPr>
          <p:cNvPicPr>
            <a:picLocks noChangeAspect="1"/>
          </p:cNvPicPr>
          <p:nvPr/>
        </p:nvPicPr>
        <p:blipFill>
          <a:blip r:embed="rId2"/>
          <a:stretch>
            <a:fillRect/>
          </a:stretch>
        </p:blipFill>
        <p:spPr>
          <a:xfrm>
            <a:off x="7245752" y="154701"/>
            <a:ext cx="4664598" cy="3206911"/>
          </a:xfrm>
          <a:prstGeom prst="rect">
            <a:avLst/>
          </a:prstGeom>
        </p:spPr>
      </p:pic>
      <p:sp>
        <p:nvSpPr>
          <p:cNvPr id="7" name="Rectangle 6">
            <a:extLst>
              <a:ext uri="{FF2B5EF4-FFF2-40B4-BE49-F238E27FC236}">
                <a16:creationId xmlns:a16="http://schemas.microsoft.com/office/drawing/2014/main" id="{7175E4F3-1631-2549-8F7E-FA7C329CE2B4}"/>
              </a:ext>
            </a:extLst>
          </p:cNvPr>
          <p:cNvSpPr/>
          <p:nvPr/>
        </p:nvSpPr>
        <p:spPr>
          <a:xfrm>
            <a:off x="838200" y="1293665"/>
            <a:ext cx="4898905" cy="369332"/>
          </a:xfrm>
          <a:prstGeom prst="rect">
            <a:avLst/>
          </a:prstGeom>
        </p:spPr>
        <p:txBody>
          <a:bodyPr wrap="none">
            <a:spAutoFit/>
          </a:bodyPr>
          <a:lstStyle/>
          <a:p>
            <a:r>
              <a:rPr lang="en-AU" dirty="0">
                <a:hlinkClick r:id="rId3"/>
              </a:rPr>
              <a:t>https://www.youtube.com/watch?v=8yis7GzlXNM</a:t>
            </a:r>
            <a:endParaRPr lang="en-US" dirty="0"/>
          </a:p>
        </p:txBody>
      </p:sp>
    </p:spTree>
    <p:extLst>
      <p:ext uri="{BB962C8B-B14F-4D97-AF65-F5344CB8AC3E}">
        <p14:creationId xmlns:p14="http://schemas.microsoft.com/office/powerpoint/2010/main" val="179372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AC45B-E80E-A446-A4ED-3EE500B6A28F}"/>
              </a:ext>
            </a:extLst>
          </p:cNvPr>
          <p:cNvSpPr>
            <a:spLocks noGrp="1"/>
          </p:cNvSpPr>
          <p:nvPr>
            <p:ph type="title"/>
          </p:nvPr>
        </p:nvSpPr>
        <p:spPr>
          <a:xfrm>
            <a:off x="300942" y="-38693"/>
            <a:ext cx="10515600" cy="1325563"/>
          </a:xfrm>
        </p:spPr>
        <p:txBody>
          <a:bodyPr>
            <a:normAutofit/>
          </a:bodyPr>
          <a:lstStyle/>
          <a:p>
            <a:r>
              <a:rPr lang="en-US" sz="5400" b="1" dirty="0"/>
              <a:t>Newton’s Laws </a:t>
            </a:r>
          </a:p>
        </p:txBody>
      </p:sp>
      <p:sp>
        <p:nvSpPr>
          <p:cNvPr id="3" name="Content Placeholder 2">
            <a:extLst>
              <a:ext uri="{FF2B5EF4-FFF2-40B4-BE49-F238E27FC236}">
                <a16:creationId xmlns:a16="http://schemas.microsoft.com/office/drawing/2014/main" id="{068CC3BC-81D8-1646-9EBE-CF137C2BCA33}"/>
              </a:ext>
            </a:extLst>
          </p:cNvPr>
          <p:cNvSpPr>
            <a:spLocks noGrp="1"/>
          </p:cNvSpPr>
          <p:nvPr>
            <p:ph idx="1"/>
          </p:nvPr>
        </p:nvSpPr>
        <p:spPr>
          <a:xfrm>
            <a:off x="300942" y="1017637"/>
            <a:ext cx="11200496" cy="4822725"/>
          </a:xfrm>
        </p:spPr>
        <p:txBody>
          <a:bodyPr/>
          <a:lstStyle/>
          <a:p>
            <a:pPr>
              <a:lnSpc>
                <a:spcPct val="100000"/>
              </a:lnSpc>
            </a:pPr>
            <a:r>
              <a:rPr lang="en-GB" sz="3200" dirty="0"/>
              <a:t>To appreciate Newton’s laws of motion, it is important to understand the concept of </a:t>
            </a:r>
            <a:r>
              <a:rPr lang="en-GB" sz="3200" b="1" dirty="0"/>
              <a:t>force</a:t>
            </a:r>
            <a:r>
              <a:rPr lang="en-GB" sz="3200" dirty="0"/>
              <a:t>. </a:t>
            </a:r>
          </a:p>
          <a:p>
            <a:pPr>
              <a:lnSpc>
                <a:spcPct val="100000"/>
              </a:lnSpc>
            </a:pPr>
            <a:r>
              <a:rPr lang="en-GB" sz="3200" b="1" dirty="0">
                <a:solidFill>
                  <a:srgbClr val="FF0000"/>
                </a:solidFill>
              </a:rPr>
              <a:t>A force is a push or a pull acting upon an object as a result of its interaction with another object.</a:t>
            </a:r>
            <a:endParaRPr lang="en-AU" sz="3200" b="1" dirty="0">
              <a:solidFill>
                <a:srgbClr val="FF0000"/>
              </a:solidFill>
            </a:endParaRPr>
          </a:p>
          <a:p>
            <a:pPr>
              <a:lnSpc>
                <a:spcPct val="100000"/>
              </a:lnSpc>
            </a:pPr>
            <a:r>
              <a:rPr lang="en-GB" sz="3200" b="1" dirty="0">
                <a:solidFill>
                  <a:srgbClr val="FF0000"/>
                </a:solidFill>
              </a:rPr>
              <a:t>Force has the symbol </a:t>
            </a:r>
            <a:r>
              <a:rPr lang="en-GB" sz="3200" b="1" i="1" dirty="0">
                <a:solidFill>
                  <a:srgbClr val="FF0000"/>
                </a:solidFill>
              </a:rPr>
              <a:t>F </a:t>
            </a:r>
            <a:r>
              <a:rPr lang="en-GB" sz="3200" b="1" dirty="0">
                <a:solidFill>
                  <a:srgbClr val="FF0000"/>
                </a:solidFill>
              </a:rPr>
              <a:t>and is measured in the unit newtons (N).</a:t>
            </a:r>
            <a:endParaRPr lang="en-AU" sz="3200" b="1" dirty="0">
              <a:solidFill>
                <a:srgbClr val="FF0000"/>
              </a:solidFill>
            </a:endParaRPr>
          </a:p>
          <a:p>
            <a:endParaRPr lang="en-US" dirty="0"/>
          </a:p>
        </p:txBody>
      </p:sp>
      <p:pic>
        <p:nvPicPr>
          <p:cNvPr id="4" name="Picture 3">
            <a:extLst>
              <a:ext uri="{FF2B5EF4-FFF2-40B4-BE49-F238E27FC236}">
                <a16:creationId xmlns:a16="http://schemas.microsoft.com/office/drawing/2014/main" id="{68760F47-3338-EB4B-8207-6ED6FE2619D6}"/>
              </a:ext>
            </a:extLst>
          </p:cNvPr>
          <p:cNvPicPr>
            <a:picLocks noChangeAspect="1"/>
          </p:cNvPicPr>
          <p:nvPr/>
        </p:nvPicPr>
        <p:blipFill>
          <a:blip r:embed="rId3"/>
          <a:stretch>
            <a:fillRect/>
          </a:stretch>
        </p:blipFill>
        <p:spPr>
          <a:xfrm>
            <a:off x="3124200" y="3845768"/>
            <a:ext cx="5943600" cy="2806700"/>
          </a:xfrm>
          <a:prstGeom prst="rect">
            <a:avLst/>
          </a:prstGeom>
        </p:spPr>
      </p:pic>
    </p:spTree>
    <p:extLst>
      <p:ext uri="{BB962C8B-B14F-4D97-AF65-F5344CB8AC3E}">
        <p14:creationId xmlns:p14="http://schemas.microsoft.com/office/powerpoint/2010/main" val="326723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D225A-6CE4-B143-BD35-9183BA739C26}"/>
              </a:ext>
            </a:extLst>
          </p:cNvPr>
          <p:cNvSpPr>
            <a:spLocks noGrp="1"/>
          </p:cNvSpPr>
          <p:nvPr>
            <p:ph type="title"/>
          </p:nvPr>
        </p:nvSpPr>
        <p:spPr>
          <a:xfrm>
            <a:off x="452438" y="0"/>
            <a:ext cx="10515600" cy="1325563"/>
          </a:xfrm>
        </p:spPr>
        <p:txBody>
          <a:bodyPr>
            <a:normAutofit/>
          </a:bodyPr>
          <a:lstStyle/>
          <a:p>
            <a:r>
              <a:rPr lang="en-US" sz="4800" b="1" dirty="0"/>
              <a:t>Newton’s 1st Law</a:t>
            </a:r>
          </a:p>
        </p:txBody>
      </p:sp>
      <p:sp>
        <p:nvSpPr>
          <p:cNvPr id="3" name="Content Placeholder 2">
            <a:extLst>
              <a:ext uri="{FF2B5EF4-FFF2-40B4-BE49-F238E27FC236}">
                <a16:creationId xmlns:a16="http://schemas.microsoft.com/office/drawing/2014/main" id="{ED194148-D7BA-A447-84D1-089AA312CDA3}"/>
              </a:ext>
            </a:extLst>
          </p:cNvPr>
          <p:cNvSpPr>
            <a:spLocks noGrp="1"/>
          </p:cNvSpPr>
          <p:nvPr>
            <p:ph idx="1"/>
          </p:nvPr>
        </p:nvSpPr>
        <p:spPr>
          <a:xfrm>
            <a:off x="452438" y="1121058"/>
            <a:ext cx="11549062" cy="4351338"/>
          </a:xfrm>
        </p:spPr>
        <p:txBody>
          <a:bodyPr>
            <a:normAutofit/>
          </a:bodyPr>
          <a:lstStyle/>
          <a:p>
            <a:r>
              <a:rPr lang="en-US" sz="3600" dirty="0">
                <a:solidFill>
                  <a:srgbClr val="FF0000"/>
                </a:solidFill>
              </a:rPr>
              <a:t>An object at rest will remain this way unless it is acted upon by a force. </a:t>
            </a:r>
          </a:p>
          <a:p>
            <a:r>
              <a:rPr lang="en-US" sz="3600" dirty="0">
                <a:solidFill>
                  <a:srgbClr val="FF0000"/>
                </a:solidFill>
              </a:rPr>
              <a:t>An object that is moving will continue to move at the same speed and in the same direction unless an unbalanced force acts upon it. </a:t>
            </a:r>
          </a:p>
        </p:txBody>
      </p:sp>
      <p:pic>
        <p:nvPicPr>
          <p:cNvPr id="4" name="Picture 3">
            <a:extLst>
              <a:ext uri="{FF2B5EF4-FFF2-40B4-BE49-F238E27FC236}">
                <a16:creationId xmlns:a16="http://schemas.microsoft.com/office/drawing/2014/main" id="{F8BBB9E6-62CC-EC42-A6FD-CC7F59FD690E}"/>
              </a:ext>
            </a:extLst>
          </p:cNvPr>
          <p:cNvPicPr>
            <a:picLocks noChangeAspect="1"/>
          </p:cNvPicPr>
          <p:nvPr/>
        </p:nvPicPr>
        <p:blipFill rotWithShape="1">
          <a:blip r:embed="rId2"/>
          <a:srcRect l="5469" t="10907" r="4671" b="7171"/>
          <a:stretch/>
        </p:blipFill>
        <p:spPr>
          <a:xfrm>
            <a:off x="3529012" y="3429000"/>
            <a:ext cx="6942123" cy="3164454"/>
          </a:xfrm>
          <a:prstGeom prst="rect">
            <a:avLst/>
          </a:prstGeom>
        </p:spPr>
      </p:pic>
    </p:spTree>
    <p:extLst>
      <p:ext uri="{BB962C8B-B14F-4D97-AF65-F5344CB8AC3E}">
        <p14:creationId xmlns:p14="http://schemas.microsoft.com/office/powerpoint/2010/main" val="253712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28193-A321-F747-B99C-053805FE02AB}"/>
              </a:ext>
            </a:extLst>
          </p:cNvPr>
          <p:cNvSpPr>
            <a:spLocks noGrp="1"/>
          </p:cNvSpPr>
          <p:nvPr>
            <p:ph type="title"/>
          </p:nvPr>
        </p:nvSpPr>
        <p:spPr>
          <a:xfrm>
            <a:off x="400049" y="-139700"/>
            <a:ext cx="10515600" cy="1325563"/>
          </a:xfrm>
        </p:spPr>
        <p:txBody>
          <a:bodyPr>
            <a:normAutofit/>
          </a:bodyPr>
          <a:lstStyle/>
          <a:p>
            <a:r>
              <a:rPr lang="en-US" sz="5400" b="1" dirty="0"/>
              <a:t>Inertia</a:t>
            </a:r>
          </a:p>
        </p:txBody>
      </p:sp>
      <p:sp>
        <p:nvSpPr>
          <p:cNvPr id="3" name="Content Placeholder 2">
            <a:extLst>
              <a:ext uri="{FF2B5EF4-FFF2-40B4-BE49-F238E27FC236}">
                <a16:creationId xmlns:a16="http://schemas.microsoft.com/office/drawing/2014/main" id="{A57AE9E6-71C0-604C-A7DC-156C91695E7E}"/>
              </a:ext>
            </a:extLst>
          </p:cNvPr>
          <p:cNvSpPr>
            <a:spLocks noGrp="1"/>
          </p:cNvSpPr>
          <p:nvPr>
            <p:ph idx="1"/>
          </p:nvPr>
        </p:nvSpPr>
        <p:spPr>
          <a:xfrm>
            <a:off x="400049" y="933450"/>
            <a:ext cx="11530013" cy="4991100"/>
          </a:xfrm>
        </p:spPr>
        <p:txBody>
          <a:bodyPr>
            <a:normAutofit/>
          </a:bodyPr>
          <a:lstStyle/>
          <a:p>
            <a:r>
              <a:rPr lang="en-US" sz="3200" b="1" dirty="0">
                <a:solidFill>
                  <a:srgbClr val="FF0000"/>
                </a:solidFill>
              </a:rPr>
              <a:t>The tendency to resist any change in motion is called an object’s inertia. </a:t>
            </a:r>
          </a:p>
          <a:p>
            <a:r>
              <a:rPr lang="en-US" sz="3200" dirty="0"/>
              <a:t>When you are on a fast train and the train brakes suddenly, your body will lurch forward. This is because the brakes are acting on the train and not your whole body. Your feet will slow down, but your body won’t. </a:t>
            </a:r>
          </a:p>
        </p:txBody>
      </p:sp>
      <p:pic>
        <p:nvPicPr>
          <p:cNvPr id="6" name="Picture 5">
            <a:extLst>
              <a:ext uri="{FF2B5EF4-FFF2-40B4-BE49-F238E27FC236}">
                <a16:creationId xmlns:a16="http://schemas.microsoft.com/office/drawing/2014/main" id="{51C5482F-FDF6-5B47-BC1C-319385F6B0D5}"/>
              </a:ext>
            </a:extLst>
          </p:cNvPr>
          <p:cNvPicPr>
            <a:picLocks noChangeAspect="1"/>
          </p:cNvPicPr>
          <p:nvPr/>
        </p:nvPicPr>
        <p:blipFill>
          <a:blip r:embed="rId3"/>
          <a:stretch>
            <a:fillRect/>
          </a:stretch>
        </p:blipFill>
        <p:spPr>
          <a:xfrm>
            <a:off x="1016712" y="3860801"/>
            <a:ext cx="4948317" cy="2997199"/>
          </a:xfrm>
          <a:prstGeom prst="rect">
            <a:avLst/>
          </a:prstGeom>
        </p:spPr>
      </p:pic>
      <p:pic>
        <p:nvPicPr>
          <p:cNvPr id="8" name="Picture 7">
            <a:extLst>
              <a:ext uri="{FF2B5EF4-FFF2-40B4-BE49-F238E27FC236}">
                <a16:creationId xmlns:a16="http://schemas.microsoft.com/office/drawing/2014/main" id="{F6EA7822-6BEF-F54E-986D-D48F08A1183F}"/>
              </a:ext>
            </a:extLst>
          </p:cNvPr>
          <p:cNvPicPr>
            <a:picLocks noChangeAspect="1"/>
          </p:cNvPicPr>
          <p:nvPr/>
        </p:nvPicPr>
        <p:blipFill>
          <a:blip r:embed="rId4"/>
          <a:stretch>
            <a:fillRect/>
          </a:stretch>
        </p:blipFill>
        <p:spPr>
          <a:xfrm>
            <a:off x="6581692" y="3556000"/>
            <a:ext cx="4419600" cy="3302000"/>
          </a:xfrm>
          <a:prstGeom prst="rect">
            <a:avLst/>
          </a:prstGeom>
        </p:spPr>
      </p:pic>
    </p:spTree>
    <p:extLst>
      <p:ext uri="{BB962C8B-B14F-4D97-AF65-F5344CB8AC3E}">
        <p14:creationId xmlns:p14="http://schemas.microsoft.com/office/powerpoint/2010/main" val="112920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2B8FB-DF9D-6A40-B5E0-DBA4B8C3438D}"/>
              </a:ext>
            </a:extLst>
          </p:cNvPr>
          <p:cNvSpPr>
            <a:spLocks noGrp="1"/>
          </p:cNvSpPr>
          <p:nvPr>
            <p:ph type="title"/>
          </p:nvPr>
        </p:nvSpPr>
        <p:spPr/>
        <p:txBody>
          <a:bodyPr>
            <a:normAutofit/>
          </a:bodyPr>
          <a:lstStyle/>
          <a:p>
            <a:r>
              <a:rPr lang="en-US" sz="6000" b="1" dirty="0"/>
              <a:t>Car Crashes</a:t>
            </a:r>
          </a:p>
        </p:txBody>
      </p:sp>
      <p:sp>
        <p:nvSpPr>
          <p:cNvPr id="3" name="Content Placeholder 2">
            <a:extLst>
              <a:ext uri="{FF2B5EF4-FFF2-40B4-BE49-F238E27FC236}">
                <a16:creationId xmlns:a16="http://schemas.microsoft.com/office/drawing/2014/main" id="{315A5E3F-B0C6-694E-AA25-E541A1DDA4C0}"/>
              </a:ext>
            </a:extLst>
          </p:cNvPr>
          <p:cNvSpPr>
            <a:spLocks noGrp="1"/>
          </p:cNvSpPr>
          <p:nvPr>
            <p:ph idx="1"/>
          </p:nvPr>
        </p:nvSpPr>
        <p:spPr/>
        <p:txBody>
          <a:bodyPr>
            <a:normAutofit/>
          </a:bodyPr>
          <a:lstStyle/>
          <a:p>
            <a:r>
              <a:rPr lang="en-US" sz="3600" dirty="0"/>
              <a:t>If you are travelling in a car at 60 km/h that is suddenly brought to a stop, then your body continues to travel forwards at 60 km/h. </a:t>
            </a:r>
          </a:p>
          <a:p>
            <a:r>
              <a:rPr lang="en-US" sz="3600" dirty="0"/>
              <a:t>Seat belts restrain your body so that you stop with the car. </a:t>
            </a:r>
          </a:p>
          <a:p>
            <a:r>
              <a:rPr lang="en-US" sz="3600" dirty="0"/>
              <a:t>Airbags reduces the force on a passenger. </a:t>
            </a:r>
          </a:p>
        </p:txBody>
      </p:sp>
      <p:sp>
        <p:nvSpPr>
          <p:cNvPr id="4" name="Rectangle 3">
            <a:extLst>
              <a:ext uri="{FF2B5EF4-FFF2-40B4-BE49-F238E27FC236}">
                <a16:creationId xmlns:a16="http://schemas.microsoft.com/office/drawing/2014/main" id="{FE0E71B1-3E67-9A49-879B-CCAD7ECB0072}"/>
              </a:ext>
            </a:extLst>
          </p:cNvPr>
          <p:cNvSpPr/>
          <p:nvPr/>
        </p:nvSpPr>
        <p:spPr>
          <a:xfrm>
            <a:off x="3048000" y="3105835"/>
            <a:ext cx="6096000" cy="646331"/>
          </a:xfrm>
          <a:prstGeom prst="rect">
            <a:avLst/>
          </a:prstGeom>
        </p:spPr>
        <p:txBody>
          <a:bodyPr>
            <a:spAutoFit/>
          </a:bodyPr>
          <a:lstStyle/>
          <a:p>
            <a:r>
              <a:rPr lang="en-AU" dirty="0">
                <a:solidFill>
                  <a:srgbClr val="FFFFFF"/>
                </a:solidFill>
                <a:latin typeface="Montserrat"/>
              </a:rPr>
              <a:t>Reducing the spread of infectious disease as long as people are immunised</a:t>
            </a:r>
            <a:endParaRPr lang="en-US" dirty="0"/>
          </a:p>
        </p:txBody>
      </p:sp>
    </p:spTree>
    <p:extLst>
      <p:ext uri="{BB962C8B-B14F-4D97-AF65-F5344CB8AC3E}">
        <p14:creationId xmlns:p14="http://schemas.microsoft.com/office/powerpoint/2010/main" val="31458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943F7-1B71-4A96-B761-E9E303434D93}"/>
              </a:ext>
            </a:extLst>
          </p:cNvPr>
          <p:cNvSpPr>
            <a:spLocks noGrp="1"/>
          </p:cNvSpPr>
          <p:nvPr>
            <p:ph type="title"/>
          </p:nvPr>
        </p:nvSpPr>
        <p:spPr/>
        <p:txBody>
          <a:bodyPr/>
          <a:lstStyle/>
          <a:p>
            <a:r>
              <a:rPr lang="en-AU" dirty="0"/>
              <a:t>1</a:t>
            </a:r>
            <a:r>
              <a:rPr lang="en-AU" baseline="30000" dirty="0"/>
              <a:t>st</a:t>
            </a:r>
            <a:r>
              <a:rPr lang="en-AU" dirty="0"/>
              <a:t> Law </a:t>
            </a:r>
            <a:r>
              <a:rPr lang="en-AU"/>
              <a:t>- Inertia</a:t>
            </a:r>
            <a:endParaRPr lang="en-AU" dirty="0"/>
          </a:p>
        </p:txBody>
      </p:sp>
      <p:sp>
        <p:nvSpPr>
          <p:cNvPr id="3" name="Content Placeholder 2">
            <a:extLst>
              <a:ext uri="{FF2B5EF4-FFF2-40B4-BE49-F238E27FC236}">
                <a16:creationId xmlns:a16="http://schemas.microsoft.com/office/drawing/2014/main" id="{A649EC0E-5484-4C74-A5A6-344DF2180459}"/>
              </a:ext>
            </a:extLst>
          </p:cNvPr>
          <p:cNvSpPr>
            <a:spLocks noGrp="1"/>
          </p:cNvSpPr>
          <p:nvPr>
            <p:ph idx="1"/>
          </p:nvPr>
        </p:nvSpPr>
        <p:spPr/>
        <p:txBody>
          <a:bodyPr/>
          <a:lstStyle/>
          <a:p>
            <a:pPr marL="0" indent="0">
              <a:buNone/>
            </a:pPr>
            <a:endParaRPr lang="en-AU" dirty="0"/>
          </a:p>
          <a:p>
            <a:pPr marL="0" indent="0">
              <a:buNone/>
            </a:pPr>
            <a:endParaRPr lang="en-AU" dirty="0"/>
          </a:p>
          <a:p>
            <a:pPr marL="0" indent="0" algn="ctr">
              <a:buNone/>
            </a:pPr>
            <a:r>
              <a:rPr lang="en-AU" dirty="0">
                <a:hlinkClick r:id="rId2"/>
              </a:rPr>
              <a:t>https://www.youtube.com/watch?v=erghLWXDScI</a:t>
            </a:r>
            <a:endParaRPr lang="en-AU" dirty="0"/>
          </a:p>
        </p:txBody>
      </p:sp>
    </p:spTree>
    <p:extLst>
      <p:ext uri="{BB962C8B-B14F-4D97-AF65-F5344CB8AC3E}">
        <p14:creationId xmlns:p14="http://schemas.microsoft.com/office/powerpoint/2010/main" val="977779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ChangeArrowheads="1"/>
          </p:cNvSpPr>
          <p:nvPr/>
        </p:nvSpPr>
        <p:spPr bwMode="auto">
          <a:xfrm>
            <a:off x="1524000" y="3142933"/>
            <a:ext cx="3282950" cy="1689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507" name="Oval 3"/>
          <p:cNvSpPr>
            <a:spLocks noChangeArrowheads="1"/>
          </p:cNvSpPr>
          <p:nvPr/>
        </p:nvSpPr>
        <p:spPr bwMode="auto">
          <a:xfrm>
            <a:off x="2862263" y="1833127"/>
            <a:ext cx="646112" cy="519351"/>
          </a:xfrm>
          <a:prstGeom prst="ellipse">
            <a:avLst/>
          </a:prstGeom>
          <a:gradFill rotWithShape="1">
            <a:gsLst>
              <a:gs pos="0">
                <a:srgbClr val="66FF33"/>
              </a:gs>
              <a:gs pos="100000">
                <a:srgbClr val="66FF33">
                  <a:gamma/>
                  <a:shade val="46275"/>
                  <a:invGamma/>
                </a:srgbClr>
              </a:gs>
            </a:gsLst>
            <a:path path="rect">
              <a:fillToRect r="100000" b="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GB" altLang="en-US">
                <a:cs typeface="Arial" panose="020B0604020202020204" pitchFamily="34" charset="0"/>
              </a:rPr>
              <a:t>A</a:t>
            </a:r>
          </a:p>
        </p:txBody>
      </p:sp>
      <p:sp>
        <p:nvSpPr>
          <p:cNvPr id="149508" name="Text Box 4"/>
          <p:cNvSpPr txBox="1">
            <a:spLocks noChangeArrowheads="1"/>
          </p:cNvSpPr>
          <p:nvPr/>
        </p:nvSpPr>
        <p:spPr bwMode="auto">
          <a:xfrm>
            <a:off x="125879" y="136049"/>
            <a:ext cx="11864044" cy="892552"/>
          </a:xfrm>
          <a:prstGeom prst="rect">
            <a:avLst/>
          </a:prstGeom>
          <a:solidFill>
            <a:srgbClr val="FFFF00"/>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0"/>
              </a:spcBef>
              <a:defRPr>
                <a:solidFill>
                  <a:schemeClr val="tx1"/>
                </a:solidFill>
                <a:latin typeface="Arial" panose="020B0604020202020204" pitchFamily="34" charset="0"/>
              </a:defRPr>
            </a:lvl1pPr>
            <a:lvl2pPr marL="879475" indent="-342900" algn="l">
              <a:spcBef>
                <a:spcPct val="0"/>
              </a:spcBef>
              <a:defRPr>
                <a:solidFill>
                  <a:schemeClr val="tx1"/>
                </a:solidFill>
                <a:latin typeface="Arial" panose="020B0604020202020204" pitchFamily="34" charset="0"/>
              </a:defRPr>
            </a:lvl2pPr>
            <a:lvl3pPr marL="1401763" indent="-342900" algn="l">
              <a:spcBef>
                <a:spcPct val="0"/>
              </a:spcBef>
              <a:defRPr>
                <a:solidFill>
                  <a:schemeClr val="tx1"/>
                </a:solidFill>
                <a:latin typeface="Arial" panose="020B0604020202020204" pitchFamily="34" charset="0"/>
              </a:defRPr>
            </a:lvl3pPr>
            <a:lvl4pPr marL="1924050" indent="-342900" algn="l">
              <a:spcBef>
                <a:spcPct val="0"/>
              </a:spcBef>
              <a:defRPr>
                <a:solidFill>
                  <a:schemeClr val="tx1"/>
                </a:solidFill>
                <a:latin typeface="Arial" panose="020B0604020202020204" pitchFamily="34" charset="0"/>
              </a:defRPr>
            </a:lvl4pPr>
            <a:lvl5pPr marL="2446338" indent="-342900" algn="l">
              <a:spcBef>
                <a:spcPct val="0"/>
              </a:spcBef>
              <a:defRPr>
                <a:solidFill>
                  <a:schemeClr val="tx1"/>
                </a:solidFill>
                <a:latin typeface="Arial" panose="020B0604020202020204" pitchFamily="34" charset="0"/>
              </a:defRPr>
            </a:lvl5pPr>
            <a:lvl6pPr marL="2903538" indent="-342900" fontAlgn="base">
              <a:spcBef>
                <a:spcPct val="0"/>
              </a:spcBef>
              <a:spcAft>
                <a:spcPct val="0"/>
              </a:spcAft>
              <a:defRPr>
                <a:solidFill>
                  <a:schemeClr val="tx1"/>
                </a:solidFill>
                <a:latin typeface="Arial" panose="020B0604020202020204" pitchFamily="34" charset="0"/>
              </a:defRPr>
            </a:lvl6pPr>
            <a:lvl7pPr marL="3360738" indent="-342900" fontAlgn="base">
              <a:spcBef>
                <a:spcPct val="0"/>
              </a:spcBef>
              <a:spcAft>
                <a:spcPct val="0"/>
              </a:spcAft>
              <a:defRPr>
                <a:solidFill>
                  <a:schemeClr val="tx1"/>
                </a:solidFill>
                <a:latin typeface="Arial" panose="020B0604020202020204" pitchFamily="34" charset="0"/>
              </a:defRPr>
            </a:lvl7pPr>
            <a:lvl8pPr marL="3817938" indent="-342900" fontAlgn="base">
              <a:spcBef>
                <a:spcPct val="0"/>
              </a:spcBef>
              <a:spcAft>
                <a:spcPct val="0"/>
              </a:spcAft>
              <a:defRPr>
                <a:solidFill>
                  <a:schemeClr val="tx1"/>
                </a:solidFill>
                <a:latin typeface="Arial" panose="020B0604020202020204" pitchFamily="34" charset="0"/>
              </a:defRPr>
            </a:lvl8pPr>
            <a:lvl9pPr marL="4275138" indent="-3429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GB" altLang="en-US" sz="2600" dirty="0">
                <a:latin typeface="Comic Sans MS" panose="030F0702030302020204" pitchFamily="66" charset="0"/>
                <a:cs typeface="Arial" panose="020B0604020202020204" pitchFamily="34" charset="0"/>
              </a:rPr>
              <a:t>State whether the objects are balanced or unbalanced forces and which way they will move</a:t>
            </a:r>
            <a:endParaRPr lang="en-US" altLang="en-US" sz="2600" dirty="0">
              <a:latin typeface="Comic Sans MS" panose="030F0702030302020204" pitchFamily="66" charset="0"/>
              <a:cs typeface="Arial" panose="020B0604020202020204" pitchFamily="34" charset="0"/>
            </a:endParaRPr>
          </a:p>
        </p:txBody>
      </p:sp>
      <p:sp>
        <p:nvSpPr>
          <p:cNvPr id="149509" name="Oval 5"/>
          <p:cNvSpPr>
            <a:spLocks noChangeArrowheads="1"/>
          </p:cNvSpPr>
          <p:nvPr/>
        </p:nvSpPr>
        <p:spPr bwMode="auto">
          <a:xfrm>
            <a:off x="8666164" y="2428439"/>
            <a:ext cx="1049337" cy="519351"/>
          </a:xfrm>
          <a:prstGeom prst="ellipse">
            <a:avLst/>
          </a:prstGeom>
          <a:gradFill rotWithShape="1">
            <a:gsLst>
              <a:gs pos="0">
                <a:srgbClr val="FF3300"/>
              </a:gs>
              <a:gs pos="100000">
                <a:srgbClr val="FF3300">
                  <a:gamma/>
                  <a:shade val="46275"/>
                  <a:invGamma/>
                </a:srgbClr>
              </a:gs>
            </a:gsLst>
            <a:path path="rect">
              <a:fillToRect r="100000" b="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GB" altLang="en-US" dirty="0">
                <a:cs typeface="Arial" panose="020B0604020202020204" pitchFamily="34" charset="0"/>
              </a:rPr>
              <a:t>C</a:t>
            </a:r>
          </a:p>
        </p:txBody>
      </p:sp>
      <p:sp>
        <p:nvSpPr>
          <p:cNvPr id="149510" name="AutoShape 6"/>
          <p:cNvSpPr>
            <a:spLocks noChangeArrowheads="1"/>
          </p:cNvSpPr>
          <p:nvPr/>
        </p:nvSpPr>
        <p:spPr bwMode="auto">
          <a:xfrm>
            <a:off x="2940051" y="3772854"/>
            <a:ext cx="523607" cy="565785"/>
          </a:xfrm>
          <a:prstGeom prst="bevel">
            <a:avLst>
              <a:gd name="adj" fmla="val 18921"/>
            </a:avLst>
          </a:prstGeom>
          <a:solidFill>
            <a:srgbClr val="99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en-US">
                <a:cs typeface="Arial" panose="020B0604020202020204" pitchFamily="34" charset="0"/>
              </a:rPr>
              <a:t>D</a:t>
            </a:r>
          </a:p>
        </p:txBody>
      </p:sp>
      <p:sp>
        <p:nvSpPr>
          <p:cNvPr id="149511" name="AutoShape 7"/>
          <p:cNvSpPr>
            <a:spLocks noChangeArrowheads="1"/>
          </p:cNvSpPr>
          <p:nvPr/>
        </p:nvSpPr>
        <p:spPr bwMode="auto">
          <a:xfrm>
            <a:off x="6122988" y="2071649"/>
            <a:ext cx="800100" cy="512207"/>
          </a:xfrm>
          <a:prstGeom prst="hexagon">
            <a:avLst>
              <a:gd name="adj" fmla="val 27214"/>
              <a:gd name="vf" fmla="val 115470"/>
            </a:avLst>
          </a:prstGeom>
          <a:gradFill rotWithShape="1">
            <a:gsLst>
              <a:gs pos="0">
                <a:srgbClr val="0066FF"/>
              </a:gs>
              <a:gs pos="100000">
                <a:srgbClr val="0066FF">
                  <a:gamma/>
                  <a:shade val="46275"/>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GB" altLang="en-US">
                <a:cs typeface="Arial" panose="020B0604020202020204" pitchFamily="34" charset="0"/>
              </a:rPr>
              <a:t>B</a:t>
            </a:r>
          </a:p>
        </p:txBody>
      </p:sp>
      <p:sp>
        <p:nvSpPr>
          <p:cNvPr id="149512" name="Line 8"/>
          <p:cNvSpPr>
            <a:spLocks noChangeShapeType="1"/>
          </p:cNvSpPr>
          <p:nvPr/>
        </p:nvSpPr>
        <p:spPr bwMode="auto">
          <a:xfrm>
            <a:off x="1819275" y="2077720"/>
            <a:ext cx="901700" cy="127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149514" name="Line 10"/>
          <p:cNvSpPr>
            <a:spLocks noChangeShapeType="1"/>
          </p:cNvSpPr>
          <p:nvPr/>
        </p:nvSpPr>
        <p:spPr bwMode="auto">
          <a:xfrm>
            <a:off x="5037139" y="2222183"/>
            <a:ext cx="1062037" cy="127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149515" name="Line 11"/>
          <p:cNvSpPr>
            <a:spLocks noChangeShapeType="1"/>
          </p:cNvSpPr>
          <p:nvPr/>
        </p:nvSpPr>
        <p:spPr bwMode="auto">
          <a:xfrm flipH="1" flipV="1">
            <a:off x="6948489" y="2220595"/>
            <a:ext cx="738187" cy="1588"/>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149516" name="Line 12"/>
          <p:cNvSpPr>
            <a:spLocks noChangeShapeType="1"/>
          </p:cNvSpPr>
          <p:nvPr/>
        </p:nvSpPr>
        <p:spPr bwMode="auto">
          <a:xfrm>
            <a:off x="9209088" y="3154046"/>
            <a:ext cx="0" cy="538163"/>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149517" name="Line 13"/>
          <p:cNvSpPr>
            <a:spLocks noChangeShapeType="1"/>
          </p:cNvSpPr>
          <p:nvPr/>
        </p:nvSpPr>
        <p:spPr bwMode="auto">
          <a:xfrm>
            <a:off x="9194800" y="1742758"/>
            <a:ext cx="0" cy="538162"/>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149518" name="Line 14"/>
          <p:cNvSpPr>
            <a:spLocks noChangeShapeType="1"/>
          </p:cNvSpPr>
          <p:nvPr/>
        </p:nvSpPr>
        <p:spPr bwMode="auto">
          <a:xfrm>
            <a:off x="3644900" y="4009708"/>
            <a:ext cx="806450" cy="127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149519" name="Line 15"/>
          <p:cNvSpPr>
            <a:spLocks noChangeShapeType="1"/>
          </p:cNvSpPr>
          <p:nvPr/>
        </p:nvSpPr>
        <p:spPr bwMode="auto">
          <a:xfrm flipH="1" flipV="1">
            <a:off x="2030413" y="4008120"/>
            <a:ext cx="766762" cy="14288"/>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149520" name="Text Box 16"/>
          <p:cNvSpPr txBox="1">
            <a:spLocks noChangeArrowheads="1"/>
          </p:cNvSpPr>
          <p:nvPr/>
        </p:nvSpPr>
        <p:spPr bwMode="auto">
          <a:xfrm>
            <a:off x="1754189" y="1579245"/>
            <a:ext cx="752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a:cs typeface="Arial" panose="020B0604020202020204" pitchFamily="34" charset="0"/>
              </a:rPr>
              <a:t>4N</a:t>
            </a:r>
          </a:p>
        </p:txBody>
      </p:sp>
      <p:sp>
        <p:nvSpPr>
          <p:cNvPr id="149521" name="Text Box 17"/>
          <p:cNvSpPr txBox="1">
            <a:spLocks noChangeArrowheads="1"/>
          </p:cNvSpPr>
          <p:nvPr/>
        </p:nvSpPr>
        <p:spPr bwMode="auto">
          <a:xfrm>
            <a:off x="3606801" y="1622108"/>
            <a:ext cx="752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a:cs typeface="Arial" panose="020B0604020202020204" pitchFamily="34" charset="0"/>
              </a:rPr>
              <a:t>4N</a:t>
            </a:r>
          </a:p>
        </p:txBody>
      </p:sp>
      <p:sp>
        <p:nvSpPr>
          <p:cNvPr id="149522" name="Text Box 18"/>
          <p:cNvSpPr txBox="1">
            <a:spLocks noChangeArrowheads="1"/>
          </p:cNvSpPr>
          <p:nvPr/>
        </p:nvSpPr>
        <p:spPr bwMode="auto">
          <a:xfrm>
            <a:off x="2055814" y="3433445"/>
            <a:ext cx="752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a:cs typeface="Arial" panose="020B0604020202020204" pitchFamily="34" charset="0"/>
              </a:rPr>
              <a:t>3N</a:t>
            </a:r>
          </a:p>
        </p:txBody>
      </p:sp>
      <p:sp>
        <p:nvSpPr>
          <p:cNvPr id="149523" name="Text Box 19"/>
          <p:cNvSpPr txBox="1">
            <a:spLocks noChangeArrowheads="1"/>
          </p:cNvSpPr>
          <p:nvPr/>
        </p:nvSpPr>
        <p:spPr bwMode="auto">
          <a:xfrm>
            <a:off x="3714751" y="3460433"/>
            <a:ext cx="752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a:cs typeface="Arial" panose="020B0604020202020204" pitchFamily="34" charset="0"/>
              </a:rPr>
              <a:t>3N</a:t>
            </a:r>
          </a:p>
        </p:txBody>
      </p:sp>
      <p:sp>
        <p:nvSpPr>
          <p:cNvPr id="149524" name="Text Box 20"/>
          <p:cNvSpPr txBox="1">
            <a:spLocks noChangeArrowheads="1"/>
          </p:cNvSpPr>
          <p:nvPr/>
        </p:nvSpPr>
        <p:spPr bwMode="auto">
          <a:xfrm>
            <a:off x="5006976" y="1720533"/>
            <a:ext cx="752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a:cs typeface="Arial" panose="020B0604020202020204" pitchFamily="34" charset="0"/>
              </a:rPr>
              <a:t>5N</a:t>
            </a:r>
          </a:p>
        </p:txBody>
      </p:sp>
      <p:sp>
        <p:nvSpPr>
          <p:cNvPr id="149525" name="Text Box 21"/>
          <p:cNvSpPr txBox="1">
            <a:spLocks noChangeArrowheads="1"/>
          </p:cNvSpPr>
          <p:nvPr/>
        </p:nvSpPr>
        <p:spPr bwMode="auto">
          <a:xfrm>
            <a:off x="7185026" y="1720533"/>
            <a:ext cx="752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a:cs typeface="Arial" panose="020B0604020202020204" pitchFamily="34" charset="0"/>
              </a:rPr>
              <a:t>3N</a:t>
            </a:r>
          </a:p>
        </p:txBody>
      </p:sp>
      <p:sp>
        <p:nvSpPr>
          <p:cNvPr id="149526" name="Text Box 22"/>
          <p:cNvSpPr txBox="1">
            <a:spLocks noChangeArrowheads="1"/>
          </p:cNvSpPr>
          <p:nvPr/>
        </p:nvSpPr>
        <p:spPr bwMode="auto">
          <a:xfrm>
            <a:off x="9261476" y="1539558"/>
            <a:ext cx="752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a:cs typeface="Arial" panose="020B0604020202020204" pitchFamily="34" charset="0"/>
              </a:rPr>
              <a:t>2N</a:t>
            </a:r>
          </a:p>
        </p:txBody>
      </p:sp>
      <p:sp>
        <p:nvSpPr>
          <p:cNvPr id="149527" name="Text Box 23"/>
          <p:cNvSpPr txBox="1">
            <a:spLocks noChangeArrowheads="1"/>
          </p:cNvSpPr>
          <p:nvPr/>
        </p:nvSpPr>
        <p:spPr bwMode="auto">
          <a:xfrm>
            <a:off x="9288464" y="3422333"/>
            <a:ext cx="752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a:cs typeface="Arial" panose="020B0604020202020204" pitchFamily="34" charset="0"/>
              </a:rPr>
              <a:t>2N</a:t>
            </a:r>
          </a:p>
        </p:txBody>
      </p:sp>
      <p:sp>
        <p:nvSpPr>
          <p:cNvPr id="149528" name="AutoShape 24"/>
          <p:cNvSpPr>
            <a:spLocks noChangeArrowheads="1"/>
          </p:cNvSpPr>
          <p:nvPr/>
        </p:nvSpPr>
        <p:spPr bwMode="auto">
          <a:xfrm>
            <a:off x="6040438" y="3447733"/>
            <a:ext cx="665162" cy="582612"/>
          </a:xfrm>
          <a:prstGeom prst="cube">
            <a:avLst>
              <a:gd name="adj" fmla="val 25000"/>
            </a:avLst>
          </a:prstGeom>
          <a:gradFill rotWithShape="1">
            <a:gsLst>
              <a:gs pos="0">
                <a:srgbClr val="FFFF00"/>
              </a:gs>
              <a:gs pos="100000">
                <a:srgbClr val="FF9900"/>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GB" altLang="en-US" sz="2400" b="1">
                <a:cs typeface="Arial" panose="020B0604020202020204" pitchFamily="34" charset="0"/>
              </a:rPr>
              <a:t>E</a:t>
            </a:r>
          </a:p>
        </p:txBody>
      </p:sp>
      <p:sp>
        <p:nvSpPr>
          <p:cNvPr id="149529" name="Rectangle 25"/>
          <p:cNvSpPr>
            <a:spLocks noChangeArrowheads="1"/>
          </p:cNvSpPr>
          <p:nvPr/>
        </p:nvSpPr>
        <p:spPr bwMode="auto">
          <a:xfrm>
            <a:off x="4918075" y="1356995"/>
            <a:ext cx="3282950" cy="1689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530" name="Rectangle 26"/>
          <p:cNvSpPr>
            <a:spLocks noChangeArrowheads="1"/>
          </p:cNvSpPr>
          <p:nvPr/>
        </p:nvSpPr>
        <p:spPr bwMode="auto">
          <a:xfrm>
            <a:off x="8243889" y="1371283"/>
            <a:ext cx="2147887" cy="2589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531" name="Rectangle 27"/>
          <p:cNvSpPr>
            <a:spLocks noChangeArrowheads="1"/>
          </p:cNvSpPr>
          <p:nvPr/>
        </p:nvSpPr>
        <p:spPr bwMode="auto">
          <a:xfrm>
            <a:off x="1524000" y="1382395"/>
            <a:ext cx="3282950" cy="1689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532" name="Line 28"/>
          <p:cNvSpPr>
            <a:spLocks noChangeShapeType="1"/>
          </p:cNvSpPr>
          <p:nvPr/>
        </p:nvSpPr>
        <p:spPr bwMode="auto">
          <a:xfrm>
            <a:off x="6286500" y="4138296"/>
            <a:ext cx="0" cy="538163"/>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149533" name="Text Box 29"/>
          <p:cNvSpPr txBox="1">
            <a:spLocks noChangeArrowheads="1"/>
          </p:cNvSpPr>
          <p:nvPr/>
        </p:nvSpPr>
        <p:spPr bwMode="auto">
          <a:xfrm>
            <a:off x="6296026" y="4170045"/>
            <a:ext cx="752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a:cs typeface="Arial" panose="020B0604020202020204" pitchFamily="34" charset="0"/>
              </a:rPr>
              <a:t>2N</a:t>
            </a:r>
          </a:p>
        </p:txBody>
      </p:sp>
      <p:sp>
        <p:nvSpPr>
          <p:cNvPr id="149534" name="Line 30"/>
          <p:cNvSpPr>
            <a:spLocks noChangeShapeType="1"/>
          </p:cNvSpPr>
          <p:nvPr/>
        </p:nvSpPr>
        <p:spPr bwMode="auto">
          <a:xfrm flipV="1">
            <a:off x="6804025" y="3717609"/>
            <a:ext cx="528638" cy="1587"/>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149535" name="Text Box 31"/>
          <p:cNvSpPr txBox="1">
            <a:spLocks noChangeArrowheads="1"/>
          </p:cNvSpPr>
          <p:nvPr/>
        </p:nvSpPr>
        <p:spPr bwMode="auto">
          <a:xfrm>
            <a:off x="6780214" y="3173095"/>
            <a:ext cx="752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a:cs typeface="Arial" panose="020B0604020202020204" pitchFamily="34" charset="0"/>
              </a:rPr>
              <a:t>2N</a:t>
            </a:r>
          </a:p>
        </p:txBody>
      </p:sp>
      <p:sp>
        <p:nvSpPr>
          <p:cNvPr id="149536" name="Rectangle 32"/>
          <p:cNvSpPr>
            <a:spLocks noChangeArrowheads="1"/>
          </p:cNvSpPr>
          <p:nvPr/>
        </p:nvSpPr>
        <p:spPr bwMode="auto">
          <a:xfrm>
            <a:off x="4905375" y="3115945"/>
            <a:ext cx="3282950" cy="1689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537" name="AutoShape 33"/>
          <p:cNvSpPr>
            <a:spLocks noChangeArrowheads="1"/>
          </p:cNvSpPr>
          <p:nvPr/>
        </p:nvSpPr>
        <p:spPr bwMode="auto">
          <a:xfrm>
            <a:off x="8686800" y="5472113"/>
            <a:ext cx="831850" cy="747712"/>
          </a:xfrm>
          <a:prstGeom prst="octagon">
            <a:avLst>
              <a:gd name="adj" fmla="val 29287"/>
            </a:avLst>
          </a:prstGeom>
          <a:gradFill rotWithShape="1">
            <a:gsLst>
              <a:gs pos="0">
                <a:srgbClr val="FFA347"/>
              </a:gs>
              <a:gs pos="100000">
                <a:srgbClr val="F26200"/>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GB" altLang="en-US">
                <a:cs typeface="Arial" panose="020B0604020202020204" pitchFamily="34" charset="0"/>
              </a:rPr>
              <a:t>G</a:t>
            </a:r>
          </a:p>
        </p:txBody>
      </p:sp>
      <p:sp>
        <p:nvSpPr>
          <p:cNvPr id="149538" name="Line 34"/>
          <p:cNvSpPr>
            <a:spLocks noChangeShapeType="1"/>
          </p:cNvSpPr>
          <p:nvPr/>
        </p:nvSpPr>
        <p:spPr bwMode="auto">
          <a:xfrm>
            <a:off x="9083675" y="6319838"/>
            <a:ext cx="0" cy="538162"/>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149539" name="Line 35"/>
          <p:cNvSpPr>
            <a:spLocks noChangeShapeType="1"/>
          </p:cNvSpPr>
          <p:nvPr/>
        </p:nvSpPr>
        <p:spPr bwMode="auto">
          <a:xfrm>
            <a:off x="9056688" y="4862513"/>
            <a:ext cx="0" cy="538162"/>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149540" name="Text Box 36"/>
          <p:cNvSpPr txBox="1">
            <a:spLocks noChangeArrowheads="1"/>
          </p:cNvSpPr>
          <p:nvPr/>
        </p:nvSpPr>
        <p:spPr bwMode="auto">
          <a:xfrm>
            <a:off x="9109076" y="4894263"/>
            <a:ext cx="752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a:cs typeface="Arial" panose="020B0604020202020204" pitchFamily="34" charset="0"/>
              </a:rPr>
              <a:t>2N</a:t>
            </a:r>
          </a:p>
        </p:txBody>
      </p:sp>
      <p:sp>
        <p:nvSpPr>
          <p:cNvPr id="149541" name="Text Box 37"/>
          <p:cNvSpPr txBox="1">
            <a:spLocks noChangeArrowheads="1"/>
          </p:cNvSpPr>
          <p:nvPr/>
        </p:nvSpPr>
        <p:spPr bwMode="auto">
          <a:xfrm>
            <a:off x="9123364" y="6178550"/>
            <a:ext cx="752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a:cs typeface="Arial" panose="020B0604020202020204" pitchFamily="34" charset="0"/>
              </a:rPr>
              <a:t>2N</a:t>
            </a:r>
          </a:p>
        </p:txBody>
      </p:sp>
      <p:sp>
        <p:nvSpPr>
          <p:cNvPr id="149542" name="Line 38"/>
          <p:cNvSpPr>
            <a:spLocks noChangeShapeType="1"/>
          </p:cNvSpPr>
          <p:nvPr/>
        </p:nvSpPr>
        <p:spPr bwMode="auto">
          <a:xfrm>
            <a:off x="9599613" y="5945188"/>
            <a:ext cx="901700" cy="12700"/>
          </a:xfrm>
          <a:prstGeom prst="line">
            <a:avLst/>
          </a:prstGeom>
          <a:noFill/>
          <a:ln w="762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149543" name="Text Box 39"/>
          <p:cNvSpPr txBox="1">
            <a:spLocks noChangeArrowheads="1"/>
          </p:cNvSpPr>
          <p:nvPr/>
        </p:nvSpPr>
        <p:spPr bwMode="auto">
          <a:xfrm>
            <a:off x="9507539" y="5473700"/>
            <a:ext cx="752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a:cs typeface="Arial" panose="020B0604020202020204" pitchFamily="34" charset="0"/>
              </a:rPr>
              <a:t>4N</a:t>
            </a:r>
          </a:p>
        </p:txBody>
      </p:sp>
      <p:sp>
        <p:nvSpPr>
          <p:cNvPr id="149544" name="Line 40"/>
          <p:cNvSpPr>
            <a:spLocks noChangeShapeType="1"/>
          </p:cNvSpPr>
          <p:nvPr/>
        </p:nvSpPr>
        <p:spPr bwMode="auto">
          <a:xfrm>
            <a:off x="7748588" y="5903913"/>
            <a:ext cx="901700" cy="127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149545" name="Text Box 41"/>
          <p:cNvSpPr txBox="1">
            <a:spLocks noChangeArrowheads="1"/>
          </p:cNvSpPr>
          <p:nvPr/>
        </p:nvSpPr>
        <p:spPr bwMode="auto">
          <a:xfrm>
            <a:off x="7683501" y="5405438"/>
            <a:ext cx="752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a:cs typeface="Arial" panose="020B0604020202020204" pitchFamily="34" charset="0"/>
              </a:rPr>
              <a:t>4N</a:t>
            </a:r>
          </a:p>
        </p:txBody>
      </p:sp>
      <p:sp>
        <p:nvSpPr>
          <p:cNvPr id="149546" name="Rectangle 42"/>
          <p:cNvSpPr>
            <a:spLocks noChangeArrowheads="1"/>
          </p:cNvSpPr>
          <p:nvPr/>
        </p:nvSpPr>
        <p:spPr bwMode="auto">
          <a:xfrm>
            <a:off x="7385050" y="4781550"/>
            <a:ext cx="3282950" cy="2076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547" name="Rectangle 43"/>
          <p:cNvSpPr>
            <a:spLocks noChangeArrowheads="1"/>
          </p:cNvSpPr>
          <p:nvPr/>
        </p:nvSpPr>
        <p:spPr bwMode="auto">
          <a:xfrm>
            <a:off x="3297238" y="4821238"/>
            <a:ext cx="3282950" cy="20367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9548" name="AutoShape 44"/>
          <p:cNvSpPr>
            <a:spLocks noChangeArrowheads="1"/>
          </p:cNvSpPr>
          <p:nvPr/>
        </p:nvSpPr>
        <p:spPr bwMode="auto">
          <a:xfrm>
            <a:off x="4614864" y="5323960"/>
            <a:ext cx="833437" cy="897969"/>
          </a:xfrm>
          <a:prstGeom prst="bevel">
            <a:avLst>
              <a:gd name="adj" fmla="val 31782"/>
            </a:avLst>
          </a:prstGeom>
          <a:gradFill rotWithShape="1">
            <a:gsLst>
              <a:gs pos="0">
                <a:srgbClr val="FF0066"/>
              </a:gs>
              <a:gs pos="100000">
                <a:srgbClr val="D00054"/>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GB" altLang="en-US">
                <a:cs typeface="Arial" panose="020B0604020202020204" pitchFamily="34" charset="0"/>
              </a:rPr>
              <a:t>F</a:t>
            </a:r>
          </a:p>
        </p:txBody>
      </p:sp>
      <p:sp>
        <p:nvSpPr>
          <p:cNvPr id="149549" name="Line 45"/>
          <p:cNvSpPr>
            <a:spLocks noChangeShapeType="1"/>
          </p:cNvSpPr>
          <p:nvPr/>
        </p:nvSpPr>
        <p:spPr bwMode="auto">
          <a:xfrm>
            <a:off x="5527676" y="6019800"/>
            <a:ext cx="612775" cy="414338"/>
          </a:xfrm>
          <a:prstGeom prst="line">
            <a:avLst/>
          </a:prstGeom>
          <a:noFill/>
          <a:ln w="762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149550" name="Line 46"/>
          <p:cNvSpPr>
            <a:spLocks noChangeShapeType="1"/>
          </p:cNvSpPr>
          <p:nvPr/>
        </p:nvSpPr>
        <p:spPr bwMode="auto">
          <a:xfrm flipH="1" flipV="1">
            <a:off x="3873500" y="5062538"/>
            <a:ext cx="655638" cy="457200"/>
          </a:xfrm>
          <a:prstGeom prst="line">
            <a:avLst/>
          </a:prstGeom>
          <a:noFill/>
          <a:ln w="762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149551" name="Text Box 47"/>
          <p:cNvSpPr txBox="1">
            <a:spLocks noChangeArrowheads="1"/>
          </p:cNvSpPr>
          <p:nvPr/>
        </p:nvSpPr>
        <p:spPr bwMode="auto">
          <a:xfrm rot="2327365">
            <a:off x="3716339" y="5362575"/>
            <a:ext cx="752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a:cs typeface="Arial" panose="020B0604020202020204" pitchFamily="34" charset="0"/>
              </a:rPr>
              <a:t>3N</a:t>
            </a:r>
          </a:p>
        </p:txBody>
      </p:sp>
      <p:sp>
        <p:nvSpPr>
          <p:cNvPr id="149552" name="Text Box 48"/>
          <p:cNvSpPr txBox="1">
            <a:spLocks noChangeArrowheads="1"/>
          </p:cNvSpPr>
          <p:nvPr/>
        </p:nvSpPr>
        <p:spPr bwMode="auto">
          <a:xfrm rot="2046076">
            <a:off x="5681664" y="5845175"/>
            <a:ext cx="752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a:cs typeface="Arial" panose="020B0604020202020204" pitchFamily="34" charset="0"/>
              </a:rPr>
              <a:t>3N</a:t>
            </a:r>
          </a:p>
        </p:txBody>
      </p:sp>
      <p:sp>
        <p:nvSpPr>
          <p:cNvPr id="49" name="Line 11">
            <a:extLst>
              <a:ext uri="{FF2B5EF4-FFF2-40B4-BE49-F238E27FC236}">
                <a16:creationId xmlns:a16="http://schemas.microsoft.com/office/drawing/2014/main" id="{225BD34D-5723-4525-A4B6-4F34581C5318}"/>
              </a:ext>
            </a:extLst>
          </p:cNvPr>
          <p:cNvSpPr>
            <a:spLocks noChangeShapeType="1"/>
          </p:cNvSpPr>
          <p:nvPr/>
        </p:nvSpPr>
        <p:spPr bwMode="auto">
          <a:xfrm flipH="1" flipV="1">
            <a:off x="3556000" y="2136441"/>
            <a:ext cx="911225" cy="41292"/>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GB"/>
          </a:p>
        </p:txBody>
      </p:sp>
    </p:spTree>
    <p:extLst>
      <p:ext uri="{BB962C8B-B14F-4D97-AF65-F5344CB8AC3E}">
        <p14:creationId xmlns:p14="http://schemas.microsoft.com/office/powerpoint/2010/main" val="301531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776000" y="440768"/>
            <a:ext cx="8640000" cy="900000"/>
          </a:xfrm>
          <a:solidFill>
            <a:srgbClr val="7030A0"/>
          </a:solidFill>
        </p:spPr>
        <p:txBody>
          <a:bodyPr numCol="1">
            <a:noAutofit/>
          </a:bodyPr>
          <a:lstStyle/>
          <a:p>
            <a:r>
              <a:rPr lang="en-GB" altLang="en-GB" sz="2800" b="1" dirty="0">
                <a:solidFill>
                  <a:schemeClr val="bg1"/>
                </a:solidFill>
              </a:rPr>
              <a:t>Task – copy and complete the table. What happens in each box?</a:t>
            </a:r>
          </a:p>
        </p:txBody>
      </p:sp>
      <p:sp>
        <p:nvSpPr>
          <p:cNvPr id="6" name="TextBox 5"/>
          <p:cNvSpPr txBox="1"/>
          <p:nvPr/>
        </p:nvSpPr>
        <p:spPr>
          <a:xfrm>
            <a:off x="1524000" y="0"/>
            <a:ext cx="9144000" cy="369332"/>
          </a:xfrm>
          <a:prstGeom prst="rect">
            <a:avLst/>
          </a:prstGeom>
          <a:noFill/>
        </p:spPr>
        <p:txBody>
          <a:bodyPr wrap="square" numCol="1" rtlCol="0">
            <a:spAutoFit/>
          </a:bodyPr>
          <a:lstStyle/>
          <a:p>
            <a:r>
              <a:rPr lang="en-GB" altLang="en-GB" dirty="0"/>
              <a:t> </a:t>
            </a:r>
          </a:p>
        </p:txBody>
      </p:sp>
      <p:graphicFrame>
        <p:nvGraphicFramePr>
          <p:cNvPr id="3" name="Table 2"/>
          <p:cNvGraphicFramePr>
            <a:graphicFrameLocks noGrp="1"/>
          </p:cNvGraphicFramePr>
          <p:nvPr/>
        </p:nvGraphicFramePr>
        <p:xfrm>
          <a:off x="451413" y="1988841"/>
          <a:ext cx="6148644" cy="3945295"/>
        </p:xfrm>
        <a:graphic>
          <a:graphicData uri="http://schemas.openxmlformats.org/drawingml/2006/table">
            <a:tbl>
              <a:tblPr firstRow="1" bandRow="1">
                <a:tableStyleId>{073A0DAA-6AF3-43AB-8588-CEC1D06C72B9}</a:tableStyleId>
              </a:tblPr>
              <a:tblGrid>
                <a:gridCol w="2049548">
                  <a:extLst>
                    <a:ext uri="{9D8B030D-6E8A-4147-A177-3AD203B41FA5}">
                      <a16:colId xmlns:a16="http://schemas.microsoft.com/office/drawing/2014/main" val="20000"/>
                    </a:ext>
                  </a:extLst>
                </a:gridCol>
                <a:gridCol w="2049548">
                  <a:extLst>
                    <a:ext uri="{9D8B030D-6E8A-4147-A177-3AD203B41FA5}">
                      <a16:colId xmlns:a16="http://schemas.microsoft.com/office/drawing/2014/main" val="20001"/>
                    </a:ext>
                  </a:extLst>
                </a:gridCol>
                <a:gridCol w="2049548">
                  <a:extLst>
                    <a:ext uri="{9D8B030D-6E8A-4147-A177-3AD203B41FA5}">
                      <a16:colId xmlns:a16="http://schemas.microsoft.com/office/drawing/2014/main" val="20002"/>
                    </a:ext>
                  </a:extLst>
                </a:gridCol>
              </a:tblGrid>
              <a:tr h="813901">
                <a:tc>
                  <a:txBody>
                    <a:bodyPr/>
                    <a:lstStyle/>
                    <a:p>
                      <a:endParaRPr lang="en-GB" altLang="en-GB"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ltLang="en-GB" sz="1800" dirty="0">
                          <a:solidFill>
                            <a:schemeClr val="tx1"/>
                          </a:solidFill>
                        </a:rPr>
                        <a:t>Stationary object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altLang="en-GB" sz="1800" dirty="0">
                          <a:solidFill>
                            <a:schemeClr val="tx1"/>
                          </a:solidFill>
                        </a:rPr>
                        <a:t>Moving object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465741">
                <a:tc>
                  <a:txBody>
                    <a:bodyPr/>
                    <a:lstStyle/>
                    <a:p>
                      <a:pPr algn="ctr"/>
                      <a:endParaRPr lang="en-GB" altLang="en-GB" sz="1800" b="1" dirty="0">
                        <a:solidFill>
                          <a:schemeClr val="tx1"/>
                        </a:solidFill>
                      </a:endParaRPr>
                    </a:p>
                    <a:p>
                      <a:pPr algn="ctr"/>
                      <a:r>
                        <a:rPr lang="en-GB" altLang="en-GB" sz="1800" b="1" dirty="0">
                          <a:solidFill>
                            <a:schemeClr val="tx1"/>
                          </a:solidFill>
                        </a:rPr>
                        <a:t>Zero resultant</a:t>
                      </a:r>
                      <a:r>
                        <a:rPr lang="en-GB" altLang="en-GB" sz="1800" b="1" baseline="0" dirty="0">
                          <a:solidFill>
                            <a:schemeClr val="tx1"/>
                          </a:solidFill>
                        </a:rPr>
                        <a:t> force applied.</a:t>
                      </a:r>
                      <a:endParaRPr lang="en-GB" altLang="en-GB"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altLang="en-GB"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altLang="en-GB"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665653">
                <a:tc>
                  <a:txBody>
                    <a:bodyPr/>
                    <a:lstStyle/>
                    <a:p>
                      <a:pPr algn="ctr"/>
                      <a:endParaRPr lang="en-GB" altLang="en-GB" sz="1800" b="1" dirty="0">
                        <a:solidFill>
                          <a:schemeClr val="tx1"/>
                        </a:solidFill>
                      </a:endParaRPr>
                    </a:p>
                    <a:p>
                      <a:pPr algn="ctr"/>
                      <a:r>
                        <a:rPr lang="en-GB" altLang="en-GB" sz="1800" b="1" dirty="0">
                          <a:solidFill>
                            <a:schemeClr val="tx1"/>
                          </a:solidFill>
                        </a:rPr>
                        <a:t>Non-zero</a:t>
                      </a:r>
                      <a:r>
                        <a:rPr lang="en-GB" altLang="en-GB" sz="1800" b="1" baseline="0" dirty="0">
                          <a:solidFill>
                            <a:schemeClr val="tx1"/>
                          </a:solidFill>
                        </a:rPr>
                        <a:t> resultant force applied</a:t>
                      </a:r>
                      <a:endParaRPr lang="en-GB" altLang="en-GB"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altLang="en-GB"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altLang="en-GB"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 name="TextBox 4"/>
          <p:cNvSpPr txBox="1"/>
          <p:nvPr/>
        </p:nvSpPr>
        <p:spPr>
          <a:xfrm>
            <a:off x="7245752" y="3959190"/>
            <a:ext cx="4494835" cy="1815882"/>
          </a:xfrm>
          <a:prstGeom prst="rect">
            <a:avLst/>
          </a:prstGeom>
          <a:solidFill>
            <a:srgbClr val="FFFF00"/>
          </a:solidFill>
        </p:spPr>
        <p:txBody>
          <a:bodyPr wrap="square" numCol="1" rtlCol="0">
            <a:spAutoFit/>
          </a:bodyPr>
          <a:lstStyle/>
          <a:p>
            <a:r>
              <a:rPr lang="en-GB" altLang="en-GB" sz="2800" dirty="0"/>
              <a:t>Stretch: A car needs a force of 2000N to push it forward. The engine provides 2500N, why do you think this is?</a:t>
            </a:r>
          </a:p>
        </p:txBody>
      </p:sp>
      <p:sp>
        <p:nvSpPr>
          <p:cNvPr id="7" name="TextBox 6"/>
          <p:cNvSpPr txBox="1"/>
          <p:nvPr/>
        </p:nvSpPr>
        <p:spPr>
          <a:xfrm>
            <a:off x="6960096" y="1435422"/>
            <a:ext cx="4591438" cy="2523768"/>
          </a:xfrm>
          <a:prstGeom prst="rect">
            <a:avLst/>
          </a:prstGeom>
          <a:noFill/>
        </p:spPr>
        <p:txBody>
          <a:bodyPr wrap="square" rtlCol="0">
            <a:spAutoFit/>
          </a:bodyPr>
          <a:lstStyle/>
          <a:p>
            <a:r>
              <a:rPr lang="en-GB" sz="2800" b="1" dirty="0"/>
              <a:t>SUPPORT:</a:t>
            </a:r>
          </a:p>
          <a:p>
            <a:pPr>
              <a:buFont typeface="Arial" pitchFamily="34" charset="0"/>
              <a:buChar char="•"/>
            </a:pPr>
            <a:r>
              <a:rPr lang="en-GB" sz="2800" b="1" dirty="0"/>
              <a:t>Remains stationary</a:t>
            </a:r>
          </a:p>
          <a:p>
            <a:pPr>
              <a:buFont typeface="Arial" pitchFamily="34" charset="0"/>
              <a:buChar char="•"/>
            </a:pPr>
            <a:r>
              <a:rPr lang="en-GB" sz="2800" b="1" dirty="0"/>
              <a:t>Speeds up / Slows down</a:t>
            </a:r>
          </a:p>
          <a:p>
            <a:pPr>
              <a:buFont typeface="Arial" pitchFamily="34" charset="0"/>
              <a:buChar char="•"/>
            </a:pPr>
            <a:r>
              <a:rPr lang="en-GB" sz="2800" b="1" dirty="0"/>
              <a:t>Constant speed</a:t>
            </a:r>
          </a:p>
          <a:p>
            <a:pPr>
              <a:buFont typeface="Arial" pitchFamily="34" charset="0"/>
              <a:buChar char="•"/>
            </a:pPr>
            <a:r>
              <a:rPr lang="en-GB" sz="2800" b="1" dirty="0"/>
              <a:t>Starts accelerating</a:t>
            </a:r>
          </a:p>
          <a:p>
            <a:endParaRPr lang="en-GB" dirty="0"/>
          </a:p>
        </p:txBody>
      </p:sp>
    </p:spTree>
    <p:extLst>
      <p:ext uri="{BB962C8B-B14F-4D97-AF65-F5344CB8AC3E}">
        <p14:creationId xmlns:p14="http://schemas.microsoft.com/office/powerpoint/2010/main" val="710362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435</Words>
  <Application>Microsoft Office PowerPoint</Application>
  <PresentationFormat>Widescreen</PresentationFormat>
  <Paragraphs>66</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Montserrat</vt:lpstr>
      <vt:lpstr>Arial</vt:lpstr>
      <vt:lpstr>Calibri</vt:lpstr>
      <vt:lpstr>Calibri Light</vt:lpstr>
      <vt:lpstr>Comic Sans MS</vt:lpstr>
      <vt:lpstr>Office Theme</vt:lpstr>
      <vt:lpstr>Newton’s 1st Law</vt:lpstr>
      <vt:lpstr>Newton’s Laws</vt:lpstr>
      <vt:lpstr>Newton’s Laws </vt:lpstr>
      <vt:lpstr>Newton’s 1st Law</vt:lpstr>
      <vt:lpstr>Inertia</vt:lpstr>
      <vt:lpstr>Car Crashes</vt:lpstr>
      <vt:lpstr>1st Law - Inertia</vt:lpstr>
      <vt:lpstr>PowerPoint Presentation</vt:lpstr>
      <vt:lpstr>Task – copy and complete the table. What happens in each box?</vt:lpstr>
    </vt:vector>
  </TitlesOfParts>
  <Company>Department of Education Western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MCGILL Zachary [North Albany Snr High School]</dc:creator>
  <cp:lastModifiedBy>MCGILL Zachary [North Albany Snr High School]</cp:lastModifiedBy>
  <cp:revision>18</cp:revision>
  <dcterms:created xsi:type="dcterms:W3CDTF">2020-09-08T04:37:24Z</dcterms:created>
  <dcterms:modified xsi:type="dcterms:W3CDTF">2021-10-11T04:34:43Z</dcterms:modified>
</cp:coreProperties>
</file>