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18" r:id="rId3"/>
    <p:sldId id="321" r:id="rId4"/>
    <p:sldId id="319" r:id="rId5"/>
    <p:sldId id="265" r:id="rId6"/>
    <p:sldId id="273" r:id="rId7"/>
    <p:sldId id="272" r:id="rId8"/>
    <p:sldId id="277" r:id="rId9"/>
    <p:sldId id="278" r:id="rId10"/>
    <p:sldId id="260" r:id="rId11"/>
    <p:sldId id="284" r:id="rId12"/>
    <p:sldId id="280" r:id="rId13"/>
    <p:sldId id="285" r:id="rId14"/>
    <p:sldId id="282" r:id="rId15"/>
    <p:sldId id="28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A5BD1C-3E87-4DB5-852F-54AB3011A232}" type="datetimeFigureOut">
              <a:rPr lang="en-AU" smtClean="0"/>
              <a:t>5/10/2021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54B71-3D0F-4325-A04C-A525A22FF7CF}" type="slidenum">
              <a:rPr lang="en-AU" smtClean="0"/>
              <a:t>‹#›</a:t>
            </a:fld>
            <a:endParaRPr lang="en-AU"/>
          </a:p>
        </p:txBody>
      </p:sp>
    </p:spTree>
    <p:extLst>
      <p:ext uri="{BB962C8B-B14F-4D97-AF65-F5344CB8AC3E}">
        <p14:creationId xmlns:p14="http://schemas.microsoft.com/office/powerpoint/2010/main" val="293022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Copy triangle!</a:t>
            </a:r>
          </a:p>
        </p:txBody>
      </p:sp>
      <p:sp>
        <p:nvSpPr>
          <p:cNvPr id="4" name="Slide Number Placeholder 3"/>
          <p:cNvSpPr>
            <a:spLocks noGrp="1"/>
          </p:cNvSpPr>
          <p:nvPr>
            <p:ph type="sldNum" sz="quarter" idx="10"/>
          </p:nvPr>
        </p:nvSpPr>
        <p:spPr/>
        <p:txBody>
          <a:bodyPr/>
          <a:lstStyle/>
          <a:p>
            <a:fld id="{CA28AA2C-FAB3-4800-B080-FFF5F7AB09A9}" type="slidenum">
              <a:rPr lang="en-AU" smtClean="0"/>
              <a:t>6</a:t>
            </a:fld>
            <a:endParaRPr lang="en-AU"/>
          </a:p>
        </p:txBody>
      </p:sp>
    </p:spTree>
    <p:extLst>
      <p:ext uri="{BB962C8B-B14F-4D97-AF65-F5344CB8AC3E}">
        <p14:creationId xmlns:p14="http://schemas.microsoft.com/office/powerpoint/2010/main" val="147108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would happen to the acceleration if we double the force?</a:t>
            </a:r>
          </a:p>
          <a:p>
            <a:r>
              <a:rPr lang="en-AU" dirty="0"/>
              <a:t>What would happen to</a:t>
            </a:r>
            <a:r>
              <a:rPr lang="en-AU" baseline="0" dirty="0"/>
              <a:t> the</a:t>
            </a:r>
            <a:r>
              <a:rPr lang="en-AU" dirty="0"/>
              <a:t> acceleration if</a:t>
            </a:r>
            <a:r>
              <a:rPr lang="en-AU" baseline="0" dirty="0"/>
              <a:t> we double the mass?</a:t>
            </a:r>
            <a:endParaRPr lang="en-AU" dirty="0"/>
          </a:p>
        </p:txBody>
      </p:sp>
      <p:sp>
        <p:nvSpPr>
          <p:cNvPr id="4" name="Slide Number Placeholder 3"/>
          <p:cNvSpPr>
            <a:spLocks noGrp="1"/>
          </p:cNvSpPr>
          <p:nvPr>
            <p:ph type="sldNum" sz="quarter" idx="10"/>
          </p:nvPr>
        </p:nvSpPr>
        <p:spPr/>
        <p:txBody>
          <a:bodyPr/>
          <a:lstStyle/>
          <a:p>
            <a:fld id="{CA28AA2C-FAB3-4800-B080-FFF5F7AB09A9}" type="slidenum">
              <a:rPr lang="en-AU" smtClean="0"/>
              <a:t>8</a:t>
            </a:fld>
            <a:endParaRPr lang="en-AU"/>
          </a:p>
        </p:txBody>
      </p:sp>
    </p:spTree>
    <p:extLst>
      <p:ext uri="{BB962C8B-B14F-4D97-AF65-F5344CB8AC3E}">
        <p14:creationId xmlns:p14="http://schemas.microsoft.com/office/powerpoint/2010/main" val="294065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Copy picture! This shows what happens if all forces on an object are balanced. </a:t>
            </a:r>
          </a:p>
          <a:p>
            <a:endParaRPr lang="en-AU" dirty="0"/>
          </a:p>
        </p:txBody>
      </p:sp>
      <p:sp>
        <p:nvSpPr>
          <p:cNvPr id="4" name="Slide Number Placeholder 3"/>
          <p:cNvSpPr>
            <a:spLocks noGrp="1"/>
          </p:cNvSpPr>
          <p:nvPr>
            <p:ph type="sldNum" sz="quarter" idx="10"/>
          </p:nvPr>
        </p:nvSpPr>
        <p:spPr/>
        <p:txBody>
          <a:bodyPr/>
          <a:lstStyle/>
          <a:p>
            <a:fld id="{CA28AA2C-FAB3-4800-B080-FFF5F7AB09A9}" type="slidenum">
              <a:rPr lang="en-AU" smtClean="0"/>
              <a:t>9</a:t>
            </a:fld>
            <a:endParaRPr lang="en-AU"/>
          </a:p>
        </p:txBody>
      </p:sp>
    </p:spTree>
    <p:extLst>
      <p:ext uri="{BB962C8B-B14F-4D97-AF65-F5344CB8AC3E}">
        <p14:creationId xmlns:p14="http://schemas.microsoft.com/office/powerpoint/2010/main" val="115671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Net horizontal force = 3000-600</a:t>
            </a:r>
            <a:r>
              <a:rPr lang="en-AU" baseline="0" dirty="0"/>
              <a:t> = 2400 to the right</a:t>
            </a:r>
          </a:p>
          <a:p>
            <a:r>
              <a:rPr lang="en-AU" baseline="0" dirty="0"/>
              <a:t>A = force/mass = 2400/1200 = 2 m/s/s to the right</a:t>
            </a:r>
            <a:endParaRPr lang="en-AU" dirty="0"/>
          </a:p>
        </p:txBody>
      </p:sp>
      <p:sp>
        <p:nvSpPr>
          <p:cNvPr id="4" name="Slide Number Placeholder 3"/>
          <p:cNvSpPr>
            <a:spLocks noGrp="1"/>
          </p:cNvSpPr>
          <p:nvPr>
            <p:ph type="sldNum" sz="quarter" idx="10"/>
          </p:nvPr>
        </p:nvSpPr>
        <p:spPr/>
        <p:txBody>
          <a:bodyPr/>
          <a:lstStyle/>
          <a:p>
            <a:fld id="{CA28AA2C-FAB3-4800-B080-FFF5F7AB09A9}" type="slidenum">
              <a:rPr lang="en-AU" smtClean="0"/>
              <a:t>10</a:t>
            </a:fld>
            <a:endParaRPr lang="en-AU"/>
          </a:p>
        </p:txBody>
      </p:sp>
    </p:spTree>
    <p:extLst>
      <p:ext uri="{BB962C8B-B14F-4D97-AF65-F5344CB8AC3E}">
        <p14:creationId xmlns:p14="http://schemas.microsoft.com/office/powerpoint/2010/main" val="203469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Force</a:t>
            </a:r>
            <a:r>
              <a:rPr lang="en-AU" baseline="0" dirty="0"/>
              <a:t> net = 0, therefore a = 0, the parachute falls with a constant velocity</a:t>
            </a:r>
            <a:endParaRPr lang="en-AU" dirty="0"/>
          </a:p>
        </p:txBody>
      </p:sp>
      <p:sp>
        <p:nvSpPr>
          <p:cNvPr id="4" name="Slide Number Placeholder 3"/>
          <p:cNvSpPr>
            <a:spLocks noGrp="1"/>
          </p:cNvSpPr>
          <p:nvPr>
            <p:ph type="sldNum" sz="quarter" idx="10"/>
          </p:nvPr>
        </p:nvSpPr>
        <p:spPr/>
        <p:txBody>
          <a:bodyPr/>
          <a:lstStyle/>
          <a:p>
            <a:fld id="{CA28AA2C-FAB3-4800-B080-FFF5F7AB09A9}" type="slidenum">
              <a:rPr lang="en-AU" smtClean="0"/>
              <a:t>12</a:t>
            </a:fld>
            <a:endParaRPr lang="en-AU"/>
          </a:p>
        </p:txBody>
      </p:sp>
    </p:spTree>
    <p:extLst>
      <p:ext uri="{BB962C8B-B14F-4D97-AF65-F5344CB8AC3E}">
        <p14:creationId xmlns:p14="http://schemas.microsoft.com/office/powerpoint/2010/main" val="212570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 net = 450 to the right</a:t>
            </a:r>
          </a:p>
          <a:p>
            <a:r>
              <a:rPr lang="en-AU" dirty="0"/>
              <a:t>A= 450/60</a:t>
            </a:r>
            <a:r>
              <a:rPr lang="en-AU" baseline="0" dirty="0"/>
              <a:t> = 7.5m/s/s </a:t>
            </a:r>
            <a:r>
              <a:rPr lang="en-AU" baseline="0" dirty="0" err="1"/>
              <a:t>decelleration</a:t>
            </a:r>
            <a:r>
              <a:rPr lang="en-AU" baseline="0" dirty="0"/>
              <a:t> to the right</a:t>
            </a:r>
            <a:endParaRPr lang="en-AU" dirty="0"/>
          </a:p>
        </p:txBody>
      </p:sp>
      <p:sp>
        <p:nvSpPr>
          <p:cNvPr id="4" name="Slide Number Placeholder 3"/>
          <p:cNvSpPr>
            <a:spLocks noGrp="1"/>
          </p:cNvSpPr>
          <p:nvPr>
            <p:ph type="sldNum" sz="quarter" idx="10"/>
          </p:nvPr>
        </p:nvSpPr>
        <p:spPr/>
        <p:txBody>
          <a:bodyPr/>
          <a:lstStyle/>
          <a:p>
            <a:fld id="{CA28AA2C-FAB3-4800-B080-FFF5F7AB09A9}" type="slidenum">
              <a:rPr lang="en-AU" smtClean="0"/>
              <a:t>14</a:t>
            </a:fld>
            <a:endParaRPr lang="en-AU"/>
          </a:p>
        </p:txBody>
      </p:sp>
    </p:spTree>
    <p:extLst>
      <p:ext uri="{BB962C8B-B14F-4D97-AF65-F5344CB8AC3E}">
        <p14:creationId xmlns:p14="http://schemas.microsoft.com/office/powerpoint/2010/main" val="17221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5/10/2021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09160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5/10/2021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99303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5/10/2021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339116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5/10/2021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319327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DB177F-0A51-44BF-BDD0-BE20A26A2A1B}" type="datetimeFigureOut">
              <a:rPr lang="en-AU" smtClean="0"/>
              <a:t>5/10/2021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49153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1DB177F-0A51-44BF-BDD0-BE20A26A2A1B}" type="datetimeFigureOut">
              <a:rPr lang="en-AU" smtClean="0"/>
              <a:t>5/10/2021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68820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1DB177F-0A51-44BF-BDD0-BE20A26A2A1B}" type="datetimeFigureOut">
              <a:rPr lang="en-AU" smtClean="0"/>
              <a:t>5/10/2021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353301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1DB177F-0A51-44BF-BDD0-BE20A26A2A1B}" type="datetimeFigureOut">
              <a:rPr lang="en-AU" smtClean="0"/>
              <a:t>5/10/2021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3308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B177F-0A51-44BF-BDD0-BE20A26A2A1B}" type="datetimeFigureOut">
              <a:rPr lang="en-AU" smtClean="0"/>
              <a:t>5/10/2021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88345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DB177F-0A51-44BF-BDD0-BE20A26A2A1B}" type="datetimeFigureOut">
              <a:rPr lang="en-AU" smtClean="0"/>
              <a:t>5/10/2021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8620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DB177F-0A51-44BF-BDD0-BE20A26A2A1B}" type="datetimeFigureOut">
              <a:rPr lang="en-AU" smtClean="0"/>
              <a:t>5/10/2021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127784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B177F-0A51-44BF-BDD0-BE20A26A2A1B}" type="datetimeFigureOut">
              <a:rPr lang="en-AU" smtClean="0"/>
              <a:t>5/10/2021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EB705-6816-4860-AB30-9C42B9AD1FDA}" type="slidenum">
              <a:rPr lang="en-AU" smtClean="0"/>
              <a:t>‹#›</a:t>
            </a:fld>
            <a:endParaRPr lang="en-AU"/>
          </a:p>
        </p:txBody>
      </p:sp>
    </p:spTree>
    <p:extLst>
      <p:ext uri="{BB962C8B-B14F-4D97-AF65-F5344CB8AC3E}">
        <p14:creationId xmlns:p14="http://schemas.microsoft.com/office/powerpoint/2010/main" val="26293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90727"/>
            <a:ext cx="9144000" cy="1350983"/>
          </a:xfrm>
        </p:spPr>
        <p:txBody>
          <a:bodyPr/>
          <a:lstStyle/>
          <a:p>
            <a:r>
              <a:rPr lang="en-AU" b="1" dirty="0"/>
              <a:t>Newton’s 2</a:t>
            </a:r>
            <a:r>
              <a:rPr lang="en-AU" b="1" baseline="30000" dirty="0"/>
              <a:t>nd </a:t>
            </a:r>
            <a:r>
              <a:rPr lang="en-AU" b="1" dirty="0"/>
              <a:t>Law</a:t>
            </a:r>
          </a:p>
        </p:txBody>
      </p:sp>
      <p:pic>
        <p:nvPicPr>
          <p:cNvPr id="4" name="Picture 3" descr="Description: Description: NASHS Logo 2011"/>
          <p:cNvPicPr/>
          <p:nvPr/>
        </p:nvPicPr>
        <p:blipFill>
          <a:blip r:embed="rId2">
            <a:extLst>
              <a:ext uri="{28A0092B-C50C-407E-A947-70E740481C1C}">
                <a14:useLocalDpi xmlns:a14="http://schemas.microsoft.com/office/drawing/2010/main" val="0"/>
              </a:ext>
            </a:extLst>
          </a:blip>
          <a:srcRect/>
          <a:stretch>
            <a:fillRect/>
          </a:stretch>
        </p:blipFill>
        <p:spPr bwMode="auto">
          <a:xfrm>
            <a:off x="4259179" y="20617"/>
            <a:ext cx="3673642" cy="1350983"/>
          </a:xfrm>
          <a:prstGeom prst="rect">
            <a:avLst/>
          </a:prstGeom>
          <a:noFill/>
          <a:ln>
            <a:noFill/>
          </a:ln>
        </p:spPr>
      </p:pic>
      <p:pic>
        <p:nvPicPr>
          <p:cNvPr id="1028" name="Picture 4" descr="Index of /images/_local_only/">
            <a:extLst>
              <a:ext uri="{FF2B5EF4-FFF2-40B4-BE49-F238E27FC236}">
                <a16:creationId xmlns:a16="http://schemas.microsoft.com/office/drawing/2014/main" id="{69759067-AB5F-43FC-B9C9-30833D7FE0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45"/>
          <a:stretch/>
        </p:blipFill>
        <p:spPr bwMode="auto">
          <a:xfrm>
            <a:off x="3401253" y="2441710"/>
            <a:ext cx="5389493" cy="415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3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3-02-24 at 8.19.27 PM.png"/>
          <p:cNvPicPr>
            <a:picLocks noGrp="1" noChangeAspect="1"/>
          </p:cNvPicPr>
          <p:nvPr>
            <p:ph idx="1"/>
          </p:nvPr>
        </p:nvPicPr>
        <p:blipFill>
          <a:blip r:embed="rId3">
            <a:extLst>
              <a:ext uri="{28A0092B-C50C-407E-A947-70E740481C1C}">
                <a14:useLocalDpi xmlns:a14="http://schemas.microsoft.com/office/drawing/2010/main" val="0"/>
              </a:ext>
            </a:extLst>
          </a:blip>
          <a:srcRect t="-3884" b="-3884"/>
          <a:stretch>
            <a:fillRect/>
          </a:stretch>
        </p:blipFill>
        <p:spPr>
          <a:xfrm>
            <a:off x="2307449" y="609600"/>
            <a:ext cx="7869238" cy="5683250"/>
          </a:xfrm>
        </p:spPr>
      </p:pic>
    </p:spTree>
    <p:extLst>
      <p:ext uri="{BB962C8B-B14F-4D97-AF65-F5344CB8AC3E}">
        <p14:creationId xmlns:p14="http://schemas.microsoft.com/office/powerpoint/2010/main" val="363179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Net horizontal force = 3000-600 </a:t>
            </a:r>
          </a:p>
          <a:p>
            <a:pPr marL="0" indent="0">
              <a:buNone/>
            </a:pPr>
            <a:r>
              <a:rPr lang="en-AU" dirty="0"/>
              <a:t>			  = 2400 to the right</a:t>
            </a:r>
          </a:p>
          <a:p>
            <a:endParaRPr lang="en-AU" dirty="0"/>
          </a:p>
          <a:p>
            <a:endParaRPr lang="en-AU" dirty="0"/>
          </a:p>
          <a:p>
            <a:r>
              <a:rPr lang="en-AU" dirty="0"/>
              <a:t>A = force/mass = 2400/1200</a:t>
            </a:r>
          </a:p>
          <a:p>
            <a:pPr marL="0" indent="0">
              <a:buNone/>
            </a:pPr>
            <a:r>
              <a:rPr lang="en-AU" dirty="0"/>
              <a:t>		       = 2 m/s/s to the right</a:t>
            </a:r>
          </a:p>
          <a:p>
            <a:endParaRPr lang="en-AU" dirty="0"/>
          </a:p>
        </p:txBody>
      </p:sp>
    </p:spTree>
    <p:extLst>
      <p:ext uri="{BB962C8B-B14F-4D97-AF65-F5344CB8AC3E}">
        <p14:creationId xmlns:p14="http://schemas.microsoft.com/office/powerpoint/2010/main" val="170863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02-24 at 8.20.38 PM.png"/>
          <p:cNvPicPr>
            <a:picLocks noGrp="1" noChangeAspect="1"/>
          </p:cNvPicPr>
          <p:nvPr>
            <p:ph idx="1"/>
          </p:nvPr>
        </p:nvPicPr>
        <p:blipFill>
          <a:blip r:embed="rId3">
            <a:extLst>
              <a:ext uri="{28A0092B-C50C-407E-A947-70E740481C1C}">
                <a14:useLocalDpi xmlns:a14="http://schemas.microsoft.com/office/drawing/2010/main" val="0"/>
              </a:ext>
            </a:extLst>
          </a:blip>
          <a:srcRect l="-1316" r="-1316"/>
          <a:stretch>
            <a:fillRect/>
          </a:stretch>
        </p:blipFill>
        <p:spPr>
          <a:xfrm>
            <a:off x="2310777" y="742298"/>
            <a:ext cx="8053431" cy="5146593"/>
          </a:xfrm>
        </p:spPr>
      </p:pic>
    </p:spTree>
    <p:extLst>
      <p:ext uri="{BB962C8B-B14F-4D97-AF65-F5344CB8AC3E}">
        <p14:creationId xmlns:p14="http://schemas.microsoft.com/office/powerpoint/2010/main" val="185047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Force net = 0, therefore a = 0, the parachute falls with a constant velocity</a:t>
            </a:r>
          </a:p>
          <a:p>
            <a:endParaRPr lang="en-AU" dirty="0"/>
          </a:p>
          <a:p>
            <a:r>
              <a:rPr lang="en-AU" dirty="0"/>
              <a:t>How can this be?? Gravity acts as a force that accelerates objects towards ground…</a:t>
            </a:r>
          </a:p>
          <a:p>
            <a:endParaRPr lang="en-AU" dirty="0"/>
          </a:p>
        </p:txBody>
      </p:sp>
    </p:spTree>
    <p:extLst>
      <p:ext uri="{BB962C8B-B14F-4D97-AF65-F5344CB8AC3E}">
        <p14:creationId xmlns:p14="http://schemas.microsoft.com/office/powerpoint/2010/main" val="331002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02-24 at 8.21.30 PM.png"/>
          <p:cNvPicPr>
            <a:picLocks noGrp="1" noChangeAspect="1"/>
          </p:cNvPicPr>
          <p:nvPr>
            <p:ph idx="1"/>
          </p:nvPr>
        </p:nvPicPr>
        <p:blipFill>
          <a:blip r:embed="rId3">
            <a:extLst>
              <a:ext uri="{28A0092B-C50C-407E-A947-70E740481C1C}">
                <a14:useLocalDpi xmlns:a14="http://schemas.microsoft.com/office/drawing/2010/main" val="0"/>
              </a:ext>
            </a:extLst>
          </a:blip>
          <a:srcRect t="-17" b="-17"/>
          <a:stretch>
            <a:fillRect/>
          </a:stretch>
        </p:blipFill>
        <p:spPr>
          <a:xfrm>
            <a:off x="2261293" y="956739"/>
            <a:ext cx="7361384" cy="4766331"/>
          </a:xfrm>
        </p:spPr>
      </p:pic>
    </p:spTree>
    <p:extLst>
      <p:ext uri="{BB962C8B-B14F-4D97-AF65-F5344CB8AC3E}">
        <p14:creationId xmlns:p14="http://schemas.microsoft.com/office/powerpoint/2010/main" val="69142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02-24 at 8.22.09 PM.png"/>
          <p:cNvPicPr>
            <a:picLocks noGrp="1" noChangeAspect="1"/>
          </p:cNvPicPr>
          <p:nvPr>
            <p:ph idx="1"/>
          </p:nvPr>
        </p:nvPicPr>
        <p:blipFill>
          <a:blip r:embed="rId2">
            <a:extLst>
              <a:ext uri="{28A0092B-C50C-407E-A947-70E740481C1C}">
                <a14:useLocalDpi xmlns:a14="http://schemas.microsoft.com/office/drawing/2010/main" val="0"/>
              </a:ext>
            </a:extLst>
          </a:blip>
          <a:srcRect t="-29756" b="-29756"/>
          <a:stretch>
            <a:fillRect/>
          </a:stretch>
        </p:blipFill>
        <p:spPr>
          <a:xfrm>
            <a:off x="2481746" y="824775"/>
            <a:ext cx="7338863" cy="4386934"/>
          </a:xfrm>
        </p:spPr>
      </p:pic>
    </p:spTree>
    <p:extLst>
      <p:ext uri="{BB962C8B-B14F-4D97-AF65-F5344CB8AC3E}">
        <p14:creationId xmlns:p14="http://schemas.microsoft.com/office/powerpoint/2010/main" val="50397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p>
        </p:txBody>
      </p:sp>
      <p:sp>
        <p:nvSpPr>
          <p:cNvPr id="3" name="Content Placeholder 2"/>
          <p:cNvSpPr>
            <a:spLocks noGrp="1"/>
          </p:cNvSpPr>
          <p:nvPr>
            <p:ph idx="1"/>
          </p:nvPr>
        </p:nvSpPr>
        <p:spPr>
          <a:xfrm>
            <a:off x="2987041" y="1799399"/>
            <a:ext cx="6196405" cy="3923671"/>
          </a:xfrm>
        </p:spPr>
        <p:txBody>
          <a:bodyPr/>
          <a:lstStyle/>
          <a:p>
            <a:pPr algn="ctr"/>
            <a:r>
              <a:rPr lang="en-US" dirty="0"/>
              <a:t> </a:t>
            </a:r>
            <a:r>
              <a:rPr lang="en-US" sz="3600" dirty="0"/>
              <a:t>30 seconds think time</a:t>
            </a:r>
          </a:p>
          <a:p>
            <a:pPr algn="ctr"/>
            <a:endParaRPr lang="en-US" sz="3600" dirty="0"/>
          </a:p>
          <a:p>
            <a:pPr algn="ctr"/>
            <a:r>
              <a:rPr lang="en-US" sz="3600" dirty="0">
                <a:latin typeface="Bookman Old Style"/>
                <a:cs typeface="Bookman Old Style"/>
              </a:rPr>
              <a:t>What does </a:t>
            </a:r>
            <a:r>
              <a:rPr lang="en-US" sz="3600">
                <a:latin typeface="Bookman Old Style"/>
                <a:cs typeface="Bookman Old Style"/>
              </a:rPr>
              <a:t>Newton’s 2nd </a:t>
            </a:r>
            <a:r>
              <a:rPr lang="en-US" sz="3600" dirty="0">
                <a:latin typeface="Bookman Old Style"/>
                <a:cs typeface="Bookman Old Style"/>
              </a:rPr>
              <a:t>Law of motion state?</a:t>
            </a:r>
            <a:endParaRPr lang="en-US" dirty="0"/>
          </a:p>
        </p:txBody>
      </p:sp>
    </p:spTree>
    <p:extLst>
      <p:ext uri="{BB962C8B-B14F-4D97-AF65-F5344CB8AC3E}">
        <p14:creationId xmlns:p14="http://schemas.microsoft.com/office/powerpoint/2010/main" val="18653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EBAF8-61E2-EF42-833F-BD2D36EAE0AE}"/>
              </a:ext>
            </a:extLst>
          </p:cNvPr>
          <p:cNvSpPr>
            <a:spLocks noGrp="1"/>
          </p:cNvSpPr>
          <p:nvPr>
            <p:ph type="title"/>
          </p:nvPr>
        </p:nvSpPr>
        <p:spPr>
          <a:xfrm>
            <a:off x="305764" y="272528"/>
            <a:ext cx="10515600" cy="1325563"/>
          </a:xfrm>
        </p:spPr>
        <p:txBody>
          <a:bodyPr/>
          <a:lstStyle/>
          <a:p>
            <a:r>
              <a:rPr lang="en-US" b="1" dirty="0"/>
              <a:t>Newton’s 2nd Law</a:t>
            </a:r>
          </a:p>
        </p:txBody>
      </p:sp>
      <p:pic>
        <p:nvPicPr>
          <p:cNvPr id="2" name="Picture 1">
            <a:extLst>
              <a:ext uri="{FF2B5EF4-FFF2-40B4-BE49-F238E27FC236}">
                <a16:creationId xmlns:a16="http://schemas.microsoft.com/office/drawing/2014/main" id="{675B35BB-1033-6F47-90DE-550E12055275}"/>
              </a:ext>
            </a:extLst>
          </p:cNvPr>
          <p:cNvPicPr>
            <a:picLocks noChangeAspect="1"/>
          </p:cNvPicPr>
          <p:nvPr/>
        </p:nvPicPr>
        <p:blipFill>
          <a:blip r:embed="rId2"/>
          <a:stretch>
            <a:fillRect/>
          </a:stretch>
        </p:blipFill>
        <p:spPr>
          <a:xfrm>
            <a:off x="2204013" y="3332384"/>
            <a:ext cx="8827417" cy="3745535"/>
          </a:xfrm>
          <a:prstGeom prst="rect">
            <a:avLst/>
          </a:prstGeom>
        </p:spPr>
      </p:pic>
      <p:sp>
        <p:nvSpPr>
          <p:cNvPr id="5" name="Content Placeholder 4">
            <a:extLst>
              <a:ext uri="{FF2B5EF4-FFF2-40B4-BE49-F238E27FC236}">
                <a16:creationId xmlns:a16="http://schemas.microsoft.com/office/drawing/2014/main" id="{F0DC2C85-0BE3-AD42-B1A7-5910D65FEC9B}"/>
              </a:ext>
            </a:extLst>
          </p:cNvPr>
          <p:cNvSpPr>
            <a:spLocks noGrp="1"/>
          </p:cNvSpPr>
          <p:nvPr>
            <p:ph idx="1"/>
          </p:nvPr>
        </p:nvSpPr>
        <p:spPr>
          <a:xfrm>
            <a:off x="305764" y="1351063"/>
            <a:ext cx="11268920" cy="4351338"/>
          </a:xfrm>
        </p:spPr>
        <p:txBody>
          <a:bodyPr/>
          <a:lstStyle/>
          <a:p>
            <a:pPr marL="0" indent="0">
              <a:buNone/>
            </a:pPr>
            <a:r>
              <a:rPr lang="en-US" b="1" dirty="0">
                <a:solidFill>
                  <a:srgbClr val="FF0000"/>
                </a:solidFill>
              </a:rPr>
              <a:t>To Start – </a:t>
            </a:r>
          </a:p>
          <a:p>
            <a:r>
              <a:rPr lang="en-GB" sz="3200" dirty="0"/>
              <a:t>A </a:t>
            </a:r>
            <a:r>
              <a:rPr lang="en-GB" sz="3200" b="1" dirty="0"/>
              <a:t>vector diagram </a:t>
            </a:r>
            <a:r>
              <a:rPr lang="en-GB" sz="3200" dirty="0"/>
              <a:t>shows the net force acting on an object. It is similar to a force diagram, but all the forces are ‘added’ together to show the overall net force, or resultant force.</a:t>
            </a:r>
            <a:endParaRPr lang="en-US" sz="3200" b="1" dirty="0">
              <a:solidFill>
                <a:srgbClr val="FF0000"/>
              </a:solidFill>
            </a:endParaRPr>
          </a:p>
          <a:p>
            <a:endParaRPr lang="en-US" dirty="0"/>
          </a:p>
        </p:txBody>
      </p:sp>
    </p:spTree>
    <p:extLst>
      <p:ext uri="{BB962C8B-B14F-4D97-AF65-F5344CB8AC3E}">
        <p14:creationId xmlns:p14="http://schemas.microsoft.com/office/powerpoint/2010/main" val="215635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3144-8512-4FEC-AC7A-ECFBB634E392}"/>
              </a:ext>
            </a:extLst>
          </p:cNvPr>
          <p:cNvSpPr>
            <a:spLocks noGrp="1"/>
          </p:cNvSpPr>
          <p:nvPr>
            <p:ph type="title"/>
          </p:nvPr>
        </p:nvSpPr>
        <p:spPr/>
        <p:txBody>
          <a:bodyPr/>
          <a:lstStyle/>
          <a:p>
            <a:r>
              <a:rPr lang="en-AU" dirty="0"/>
              <a:t>Newton’s 2</a:t>
            </a:r>
            <a:r>
              <a:rPr lang="en-AU" baseline="30000" dirty="0"/>
              <a:t>nd</a:t>
            </a:r>
            <a:r>
              <a:rPr lang="en-AU" dirty="0"/>
              <a:t> Law</a:t>
            </a:r>
          </a:p>
        </p:txBody>
      </p:sp>
      <p:sp>
        <p:nvSpPr>
          <p:cNvPr id="3" name="Content Placeholder 2">
            <a:extLst>
              <a:ext uri="{FF2B5EF4-FFF2-40B4-BE49-F238E27FC236}">
                <a16:creationId xmlns:a16="http://schemas.microsoft.com/office/drawing/2014/main" id="{DDFEB53D-9519-4258-B92E-AD81B124814C}"/>
              </a:ext>
            </a:extLst>
          </p:cNvPr>
          <p:cNvSpPr>
            <a:spLocks noGrp="1"/>
          </p:cNvSpPr>
          <p:nvPr>
            <p:ph idx="1"/>
          </p:nvPr>
        </p:nvSpPr>
        <p:spPr/>
        <p:txBody>
          <a:bodyPr/>
          <a:lstStyle/>
          <a:p>
            <a:pPr marL="0" indent="0">
              <a:buNone/>
            </a:pPr>
            <a:r>
              <a:rPr lang="en-AU" dirty="0"/>
              <a:t>This law states that:</a:t>
            </a:r>
          </a:p>
          <a:p>
            <a:pPr marL="0" indent="0">
              <a:buNone/>
            </a:pPr>
            <a:endParaRPr lang="en-AU" dirty="0"/>
          </a:p>
          <a:p>
            <a:pPr marL="0" indent="0">
              <a:buNone/>
            </a:pPr>
            <a:endParaRPr lang="en-AU" dirty="0"/>
          </a:p>
          <a:p>
            <a:pPr marL="0" indent="0">
              <a:buNone/>
            </a:pPr>
            <a:r>
              <a:rPr lang="en-US" dirty="0">
                <a:solidFill>
                  <a:srgbClr val="FF0000"/>
                </a:solidFill>
              </a:rPr>
              <a:t>“An object will accelerate in the direction of an unbalanced force acting upon it.” </a:t>
            </a:r>
          </a:p>
          <a:p>
            <a:pPr marL="0" indent="0">
              <a:buNone/>
            </a:pPr>
            <a:endParaRPr lang="en-AU" dirty="0"/>
          </a:p>
        </p:txBody>
      </p:sp>
    </p:spTree>
    <p:extLst>
      <p:ext uri="{BB962C8B-B14F-4D97-AF65-F5344CB8AC3E}">
        <p14:creationId xmlns:p14="http://schemas.microsoft.com/office/powerpoint/2010/main" val="254569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ACB40E-8908-EC40-A905-24A3E41FA354}"/>
              </a:ext>
            </a:extLst>
          </p:cNvPr>
          <p:cNvPicPr>
            <a:picLocks noChangeAspect="1"/>
          </p:cNvPicPr>
          <p:nvPr/>
        </p:nvPicPr>
        <p:blipFill rotWithShape="1">
          <a:blip r:embed="rId2"/>
          <a:srcRect l="3277" t="31242" r="58752" b="15297"/>
          <a:stretch/>
        </p:blipFill>
        <p:spPr>
          <a:xfrm>
            <a:off x="6817489" y="986742"/>
            <a:ext cx="3351834" cy="2002420"/>
          </a:xfrm>
          <a:prstGeom prst="rect">
            <a:avLst/>
          </a:prstGeom>
        </p:spPr>
      </p:pic>
      <p:pic>
        <p:nvPicPr>
          <p:cNvPr id="9" name="Picture 8">
            <a:extLst>
              <a:ext uri="{FF2B5EF4-FFF2-40B4-BE49-F238E27FC236}">
                <a16:creationId xmlns:a16="http://schemas.microsoft.com/office/drawing/2014/main" id="{BBFBEF14-C3E1-224C-A6B7-23A01BD260A3}"/>
              </a:ext>
            </a:extLst>
          </p:cNvPr>
          <p:cNvPicPr>
            <a:picLocks noChangeAspect="1"/>
          </p:cNvPicPr>
          <p:nvPr/>
        </p:nvPicPr>
        <p:blipFill>
          <a:blip r:embed="rId3"/>
          <a:stretch>
            <a:fillRect/>
          </a:stretch>
        </p:blipFill>
        <p:spPr>
          <a:xfrm>
            <a:off x="6817489" y="5010142"/>
            <a:ext cx="2401166" cy="1461281"/>
          </a:xfrm>
          <a:prstGeom prst="rect">
            <a:avLst/>
          </a:prstGeom>
        </p:spPr>
      </p:pic>
      <p:sp>
        <p:nvSpPr>
          <p:cNvPr id="3" name="Content Placeholder 2">
            <a:extLst>
              <a:ext uri="{FF2B5EF4-FFF2-40B4-BE49-F238E27FC236}">
                <a16:creationId xmlns:a16="http://schemas.microsoft.com/office/drawing/2014/main" id="{150E1E1F-C99E-7F40-B114-65BA83B4C109}"/>
              </a:ext>
            </a:extLst>
          </p:cNvPr>
          <p:cNvSpPr>
            <a:spLocks noGrp="1"/>
          </p:cNvSpPr>
          <p:nvPr>
            <p:ph idx="1"/>
          </p:nvPr>
        </p:nvSpPr>
        <p:spPr>
          <a:xfrm>
            <a:off x="128285" y="254643"/>
            <a:ext cx="6886936" cy="6719104"/>
          </a:xfrm>
        </p:spPr>
        <p:txBody>
          <a:bodyPr>
            <a:normAutofit fontScale="55000" lnSpcReduction="20000"/>
          </a:bodyPr>
          <a:lstStyle/>
          <a:p>
            <a:pPr marL="0" indent="0">
              <a:lnSpc>
                <a:spcPct val="120000"/>
              </a:lnSpc>
              <a:buNone/>
            </a:pPr>
            <a:r>
              <a:rPr lang="en-AU" sz="5100" dirty="0"/>
              <a:t>Newton’s </a:t>
            </a:r>
            <a:r>
              <a:rPr lang="en-AU" sz="5100" b="1" dirty="0"/>
              <a:t>Second Law of Motion</a:t>
            </a:r>
            <a:r>
              <a:rPr lang="en-AU" sz="5100" dirty="0"/>
              <a:t> tells us that 3 things can occur when an </a:t>
            </a:r>
            <a:r>
              <a:rPr lang="en-AU" sz="5100" b="1" dirty="0"/>
              <a:t>unbalanced force</a:t>
            </a:r>
            <a:r>
              <a:rPr lang="en-AU" sz="5100" dirty="0"/>
              <a:t> acts on an object:</a:t>
            </a:r>
          </a:p>
          <a:p>
            <a:pPr>
              <a:lnSpc>
                <a:spcPct val="120000"/>
              </a:lnSpc>
            </a:pPr>
            <a:r>
              <a:rPr lang="en-AU" sz="5100" dirty="0">
                <a:solidFill>
                  <a:srgbClr val="FF0000"/>
                </a:solidFill>
              </a:rPr>
              <a:t>The direction of the object's </a:t>
            </a:r>
            <a:r>
              <a:rPr lang="en-AU" sz="5100" b="1" dirty="0">
                <a:solidFill>
                  <a:srgbClr val="FF0000"/>
                </a:solidFill>
              </a:rPr>
              <a:t>acceleration</a:t>
            </a:r>
            <a:r>
              <a:rPr lang="en-AU" sz="5100" dirty="0">
                <a:solidFill>
                  <a:srgbClr val="FF0000"/>
                </a:solidFill>
              </a:rPr>
              <a:t> is the same as the direction of the unbalanced force</a:t>
            </a:r>
          </a:p>
          <a:p>
            <a:pPr marL="0" indent="0">
              <a:lnSpc>
                <a:spcPct val="120000"/>
              </a:lnSpc>
              <a:buNone/>
            </a:pPr>
            <a:endParaRPr lang="en-AU" sz="5100" dirty="0">
              <a:solidFill>
                <a:srgbClr val="FF0000"/>
              </a:solidFill>
            </a:endParaRPr>
          </a:p>
          <a:p>
            <a:pPr>
              <a:lnSpc>
                <a:spcPct val="120000"/>
              </a:lnSpc>
            </a:pPr>
            <a:r>
              <a:rPr lang="en-AU" sz="5100" dirty="0">
                <a:solidFill>
                  <a:srgbClr val="FF0000"/>
                </a:solidFill>
              </a:rPr>
              <a:t>The </a:t>
            </a:r>
            <a:r>
              <a:rPr lang="en-AU" sz="5100" b="1" dirty="0">
                <a:solidFill>
                  <a:srgbClr val="FF0000"/>
                </a:solidFill>
              </a:rPr>
              <a:t>magnitude</a:t>
            </a:r>
            <a:r>
              <a:rPr lang="en-AU" sz="5100" dirty="0">
                <a:solidFill>
                  <a:srgbClr val="FF0000"/>
                </a:solidFill>
              </a:rPr>
              <a:t> of the object's acceleration varies in direct proportion with the size of the unbalanced force</a:t>
            </a:r>
          </a:p>
          <a:p>
            <a:pPr>
              <a:lnSpc>
                <a:spcPct val="120000"/>
              </a:lnSpc>
            </a:pPr>
            <a:endParaRPr lang="en-AU" sz="5100" dirty="0">
              <a:solidFill>
                <a:srgbClr val="FF0000"/>
              </a:solidFill>
            </a:endParaRPr>
          </a:p>
          <a:p>
            <a:pPr>
              <a:lnSpc>
                <a:spcPct val="120000"/>
              </a:lnSpc>
            </a:pPr>
            <a:r>
              <a:rPr lang="en-AU" sz="5100" dirty="0">
                <a:solidFill>
                  <a:srgbClr val="FF0000"/>
                </a:solidFill>
              </a:rPr>
              <a:t>The magnitude of the object's acceleration varies </a:t>
            </a:r>
            <a:r>
              <a:rPr lang="en-AU" sz="5100" b="1" dirty="0">
                <a:solidFill>
                  <a:srgbClr val="FF0000"/>
                </a:solidFill>
              </a:rPr>
              <a:t>inversely </a:t>
            </a:r>
            <a:r>
              <a:rPr lang="en-AU" sz="5100" dirty="0">
                <a:solidFill>
                  <a:srgbClr val="FF0000"/>
                </a:solidFill>
              </a:rPr>
              <a:t>with the </a:t>
            </a:r>
            <a:r>
              <a:rPr lang="en-AU" sz="5100" b="1" dirty="0">
                <a:solidFill>
                  <a:srgbClr val="FF0000"/>
                </a:solidFill>
              </a:rPr>
              <a:t>mass</a:t>
            </a:r>
            <a:r>
              <a:rPr lang="en-AU" sz="5100" dirty="0">
                <a:solidFill>
                  <a:srgbClr val="FF0000"/>
                </a:solidFill>
              </a:rPr>
              <a:t> of the object.</a:t>
            </a:r>
          </a:p>
          <a:p>
            <a:pPr marL="0" indent="0">
              <a:buNone/>
            </a:pPr>
            <a:endParaRPr lang="en-US" dirty="0"/>
          </a:p>
        </p:txBody>
      </p:sp>
      <p:sp>
        <p:nvSpPr>
          <p:cNvPr id="5" name="TextBox 4">
            <a:extLst>
              <a:ext uri="{FF2B5EF4-FFF2-40B4-BE49-F238E27FC236}">
                <a16:creationId xmlns:a16="http://schemas.microsoft.com/office/drawing/2014/main" id="{B8CE5B42-0401-2B4F-9540-774EE1151913}"/>
              </a:ext>
            </a:extLst>
          </p:cNvPr>
          <p:cNvSpPr txBox="1"/>
          <p:nvPr/>
        </p:nvSpPr>
        <p:spPr>
          <a:xfrm>
            <a:off x="9248172" y="386577"/>
            <a:ext cx="2326512" cy="1200329"/>
          </a:xfrm>
          <a:prstGeom prst="rect">
            <a:avLst/>
          </a:prstGeom>
          <a:noFill/>
        </p:spPr>
        <p:txBody>
          <a:bodyPr wrap="square" rtlCol="0">
            <a:spAutoFit/>
          </a:bodyPr>
          <a:lstStyle/>
          <a:p>
            <a:r>
              <a:rPr lang="en-US" sz="2400" b="1" dirty="0">
                <a:highlight>
                  <a:srgbClr val="FFFF00"/>
                </a:highlight>
              </a:rPr>
              <a:t>This object is accelerating 25N to the left!</a:t>
            </a:r>
          </a:p>
        </p:txBody>
      </p:sp>
      <p:pic>
        <p:nvPicPr>
          <p:cNvPr id="6" name="Picture 5" descr="Image result for newton's second law">
            <a:extLst>
              <a:ext uri="{FF2B5EF4-FFF2-40B4-BE49-F238E27FC236}">
                <a16:creationId xmlns:a16="http://schemas.microsoft.com/office/drawing/2014/main" id="{2E2461F9-528C-E043-BD26-9C093C7E87D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20897" y="3343316"/>
            <a:ext cx="1910587" cy="1051045"/>
          </a:xfrm>
          <a:prstGeom prst="rect">
            <a:avLst/>
          </a:prstGeom>
          <a:noFill/>
          <a:ln>
            <a:noFill/>
          </a:ln>
        </p:spPr>
      </p:pic>
      <p:sp>
        <p:nvSpPr>
          <p:cNvPr id="8" name="TextBox 7">
            <a:extLst>
              <a:ext uri="{FF2B5EF4-FFF2-40B4-BE49-F238E27FC236}">
                <a16:creationId xmlns:a16="http://schemas.microsoft.com/office/drawing/2014/main" id="{394F7341-0DC7-A645-A8FE-C898FC86F47E}"/>
              </a:ext>
            </a:extLst>
          </p:cNvPr>
          <p:cNvSpPr txBox="1"/>
          <p:nvPr/>
        </p:nvSpPr>
        <p:spPr>
          <a:xfrm>
            <a:off x="8947230" y="3086328"/>
            <a:ext cx="2779854" cy="1569660"/>
          </a:xfrm>
          <a:prstGeom prst="rect">
            <a:avLst/>
          </a:prstGeom>
          <a:noFill/>
        </p:spPr>
        <p:txBody>
          <a:bodyPr wrap="square" rtlCol="0">
            <a:spAutoFit/>
          </a:bodyPr>
          <a:lstStyle/>
          <a:p>
            <a:r>
              <a:rPr lang="en-US" sz="2400" b="1" dirty="0">
                <a:highlight>
                  <a:srgbClr val="FFFF00"/>
                </a:highlight>
              </a:rPr>
              <a:t>The larger the force applied to push the van, the greater the acceleration!</a:t>
            </a:r>
          </a:p>
        </p:txBody>
      </p:sp>
      <p:sp>
        <p:nvSpPr>
          <p:cNvPr id="10" name="TextBox 9">
            <a:extLst>
              <a:ext uri="{FF2B5EF4-FFF2-40B4-BE49-F238E27FC236}">
                <a16:creationId xmlns:a16="http://schemas.microsoft.com/office/drawing/2014/main" id="{0234D454-6233-7E4B-A5B3-EB27B2858F20}"/>
              </a:ext>
            </a:extLst>
          </p:cNvPr>
          <p:cNvSpPr txBox="1"/>
          <p:nvPr/>
        </p:nvSpPr>
        <p:spPr>
          <a:xfrm>
            <a:off x="9412147" y="5060028"/>
            <a:ext cx="2779854" cy="1569660"/>
          </a:xfrm>
          <a:prstGeom prst="rect">
            <a:avLst/>
          </a:prstGeom>
          <a:noFill/>
        </p:spPr>
        <p:txBody>
          <a:bodyPr wrap="square" rtlCol="0">
            <a:spAutoFit/>
          </a:bodyPr>
          <a:lstStyle/>
          <a:p>
            <a:r>
              <a:rPr lang="en-US" sz="2400" b="1" dirty="0">
                <a:highlight>
                  <a:srgbClr val="FFFF00"/>
                </a:highlight>
              </a:rPr>
              <a:t>The heavier something is, the harder it is for it to accelerate!</a:t>
            </a:r>
          </a:p>
        </p:txBody>
      </p:sp>
    </p:spTree>
    <p:extLst>
      <p:ext uri="{BB962C8B-B14F-4D97-AF65-F5344CB8AC3E}">
        <p14:creationId xmlns:p14="http://schemas.microsoft.com/office/powerpoint/2010/main" val="91770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0150" y="775289"/>
            <a:ext cx="7043044" cy="5525989"/>
          </a:xfrm>
        </p:spPr>
        <p:txBody>
          <a:bodyPr/>
          <a:lstStyle/>
          <a:p>
            <a:pPr marL="0" indent="0">
              <a:buNone/>
            </a:pPr>
            <a:r>
              <a:rPr lang="en-US" sz="3200" dirty="0"/>
              <a:t>           This can be expressed as: </a:t>
            </a:r>
          </a:p>
          <a:p>
            <a:pPr marL="0" indent="0">
              <a:buNone/>
            </a:pPr>
            <a:r>
              <a:rPr lang="en-US" sz="3200" i="1" dirty="0"/>
              <a:t>          </a:t>
            </a:r>
            <a:r>
              <a:rPr lang="en-US" sz="3200" i="1" dirty="0">
                <a:solidFill>
                  <a:srgbClr val="FF0000"/>
                </a:solidFill>
              </a:rPr>
              <a:t>                </a:t>
            </a:r>
            <a:r>
              <a:rPr lang="en-US" sz="3200" i="1" dirty="0" err="1">
                <a:solidFill>
                  <a:srgbClr val="FF0000"/>
                </a:solidFill>
              </a:rPr>
              <a:t>F</a:t>
            </a:r>
            <a:r>
              <a:rPr lang="en-US" sz="3200" i="1" baseline="-25000" dirty="0" err="1">
                <a:solidFill>
                  <a:srgbClr val="FF0000"/>
                </a:solidFill>
              </a:rPr>
              <a:t>net</a:t>
            </a:r>
            <a:r>
              <a:rPr lang="en-US" sz="3200" i="1" dirty="0">
                <a:solidFill>
                  <a:srgbClr val="FF0000"/>
                </a:solidFill>
              </a:rPr>
              <a:t> </a:t>
            </a:r>
            <a:r>
              <a:rPr lang="en-US" sz="3200" dirty="0">
                <a:solidFill>
                  <a:srgbClr val="FF0000"/>
                </a:solidFill>
              </a:rPr>
              <a:t>=</a:t>
            </a:r>
            <a:r>
              <a:rPr lang="en-US" sz="3200" dirty="0" err="1">
                <a:solidFill>
                  <a:srgbClr val="FF0000"/>
                </a:solidFill>
              </a:rPr>
              <a:t>m×a</a:t>
            </a:r>
            <a:r>
              <a:rPr lang="en-US" sz="3200" dirty="0">
                <a:solidFill>
                  <a:srgbClr val="FF0000"/>
                </a:solidFill>
              </a:rPr>
              <a:t> </a:t>
            </a:r>
          </a:p>
          <a:p>
            <a:pPr marL="0" indent="0">
              <a:buNone/>
            </a:pPr>
            <a:endParaRPr lang="en-US" sz="3200" dirty="0">
              <a:solidFill>
                <a:srgbClr val="FF0000"/>
              </a:solidFill>
            </a:endParaRPr>
          </a:p>
          <a:p>
            <a:pPr marL="0" indent="0">
              <a:buNone/>
            </a:pPr>
            <a:r>
              <a:rPr lang="en-US" sz="3200" dirty="0">
                <a:solidFill>
                  <a:srgbClr val="FF0000"/>
                </a:solidFill>
              </a:rPr>
              <a:t>where </a:t>
            </a:r>
            <a:r>
              <a:rPr lang="en-US" sz="3200" b="1" i="1" dirty="0" err="1">
                <a:solidFill>
                  <a:srgbClr val="FF0000"/>
                </a:solidFill>
              </a:rPr>
              <a:t>F</a:t>
            </a:r>
            <a:r>
              <a:rPr lang="en-US" sz="3200" b="1" i="1" baseline="-25000" dirty="0" err="1">
                <a:solidFill>
                  <a:srgbClr val="FF0000"/>
                </a:solidFill>
              </a:rPr>
              <a:t>net</a:t>
            </a:r>
            <a:r>
              <a:rPr lang="en-US" sz="3200" i="1" baseline="-25000" dirty="0">
                <a:solidFill>
                  <a:srgbClr val="FF0000"/>
                </a:solidFill>
              </a:rPr>
              <a:t> </a:t>
            </a:r>
            <a:r>
              <a:rPr lang="en-US" sz="3200" dirty="0">
                <a:solidFill>
                  <a:srgbClr val="FF0000"/>
                </a:solidFill>
              </a:rPr>
              <a:t>is the total force acting on an object measured in </a:t>
            </a:r>
            <a:r>
              <a:rPr lang="en-US" sz="3200" dirty="0" err="1">
                <a:solidFill>
                  <a:srgbClr val="FF0000"/>
                </a:solidFill>
              </a:rPr>
              <a:t>newtons</a:t>
            </a:r>
            <a:r>
              <a:rPr lang="en-US" sz="3200" dirty="0">
                <a:solidFill>
                  <a:srgbClr val="FF0000"/>
                </a:solidFill>
              </a:rPr>
              <a:t> (N) </a:t>
            </a:r>
          </a:p>
          <a:p>
            <a:pPr marL="0" indent="0">
              <a:buNone/>
            </a:pPr>
            <a:r>
              <a:rPr lang="en-US" sz="3200" b="1" i="1" dirty="0">
                <a:solidFill>
                  <a:srgbClr val="FF0000"/>
                </a:solidFill>
              </a:rPr>
              <a:t>m</a:t>
            </a:r>
            <a:r>
              <a:rPr lang="en-US" sz="3200" i="1" dirty="0">
                <a:solidFill>
                  <a:srgbClr val="FF0000"/>
                </a:solidFill>
              </a:rPr>
              <a:t> </a:t>
            </a:r>
            <a:r>
              <a:rPr lang="en-US" sz="3200" dirty="0">
                <a:solidFill>
                  <a:srgbClr val="FF0000"/>
                </a:solidFill>
              </a:rPr>
              <a:t>is the mass of the object (kg) </a:t>
            </a:r>
          </a:p>
          <a:p>
            <a:pPr marL="0" indent="0">
              <a:buNone/>
            </a:pPr>
            <a:r>
              <a:rPr lang="en-US" sz="3200" b="1" i="1" dirty="0">
                <a:solidFill>
                  <a:srgbClr val="FF0000"/>
                </a:solidFill>
              </a:rPr>
              <a:t>a</a:t>
            </a:r>
            <a:r>
              <a:rPr lang="en-US" sz="3200" i="1" dirty="0">
                <a:solidFill>
                  <a:srgbClr val="FF0000"/>
                </a:solidFill>
              </a:rPr>
              <a:t> </a:t>
            </a:r>
            <a:r>
              <a:rPr lang="en-US" sz="3200" dirty="0">
                <a:solidFill>
                  <a:srgbClr val="FF0000"/>
                </a:solidFill>
              </a:rPr>
              <a:t>is the acceleration of the object</a:t>
            </a:r>
          </a:p>
          <a:p>
            <a:pPr marL="0" indent="0">
              <a:buNone/>
            </a:pPr>
            <a:r>
              <a:rPr lang="en-US" sz="3200" dirty="0">
                <a:solidFill>
                  <a:srgbClr val="FF0000"/>
                </a:solidFill>
              </a:rPr>
              <a:t> (m/s</a:t>
            </a:r>
            <a:r>
              <a:rPr lang="en-US" sz="3200" baseline="30000" dirty="0">
                <a:solidFill>
                  <a:srgbClr val="FF0000"/>
                </a:solidFill>
              </a:rPr>
              <a:t>2</a:t>
            </a:r>
            <a:r>
              <a:rPr lang="en-US" sz="3200" dirty="0">
                <a:solidFill>
                  <a:srgbClr val="FF0000"/>
                </a:solidFill>
              </a:rPr>
              <a:t>). </a:t>
            </a:r>
          </a:p>
          <a:p>
            <a:pPr marL="0" indent="0">
              <a:buNone/>
            </a:pPr>
            <a:r>
              <a:rPr lang="en-US" sz="3200" b="1" dirty="0">
                <a:solidFill>
                  <a:srgbClr val="FF0000"/>
                </a:solidFill>
              </a:rPr>
              <a:t> </a:t>
            </a:r>
            <a:endParaRPr lang="en-US" sz="3200" dirty="0">
              <a:solidFill>
                <a:srgbClr val="FF0000"/>
              </a:solidFill>
            </a:endParaRPr>
          </a:p>
          <a:p>
            <a:endParaRPr lang="en-US" dirty="0"/>
          </a:p>
        </p:txBody>
      </p:sp>
    </p:spTree>
    <p:extLst>
      <p:ext uri="{BB962C8B-B14F-4D97-AF65-F5344CB8AC3E}">
        <p14:creationId xmlns:p14="http://schemas.microsoft.com/office/powerpoint/2010/main" val="180638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Shot 2013-02-24 at 8.16.43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5027" b="-27387"/>
          <a:stretch/>
        </p:blipFill>
        <p:spPr>
          <a:xfrm>
            <a:off x="2282826" y="1828801"/>
            <a:ext cx="7586663" cy="4291013"/>
          </a:xfrm>
        </p:spPr>
      </p:pic>
    </p:spTree>
    <p:extLst>
      <p:ext uri="{BB962C8B-B14F-4D97-AF65-F5344CB8AC3E}">
        <p14:creationId xmlns:p14="http://schemas.microsoft.com/office/powerpoint/2010/main" val="12712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679" y="742297"/>
            <a:ext cx="7438907" cy="5509495"/>
          </a:xfrm>
        </p:spPr>
        <p:txBody>
          <a:bodyPr>
            <a:normAutofit/>
          </a:bodyPr>
          <a:lstStyle/>
          <a:p>
            <a:pPr marL="0" indent="0">
              <a:buNone/>
            </a:pPr>
            <a:r>
              <a:rPr lang="en-US" sz="3600" dirty="0"/>
              <a:t>This formula can be rearranged to express acceleration as: </a:t>
            </a:r>
          </a:p>
          <a:p>
            <a:pPr marL="0" indent="0">
              <a:buNone/>
            </a:pPr>
            <a:endParaRPr lang="en-US" sz="3600" dirty="0"/>
          </a:p>
          <a:p>
            <a:pPr marL="0" indent="0">
              <a:buNone/>
            </a:pPr>
            <a:r>
              <a:rPr lang="en-US" sz="3600" i="1" dirty="0"/>
              <a:t>                 </a:t>
            </a:r>
            <a:r>
              <a:rPr lang="en-US" sz="3600" i="1" dirty="0">
                <a:solidFill>
                  <a:srgbClr val="FF0000"/>
                </a:solidFill>
              </a:rPr>
              <a:t> a = </a:t>
            </a:r>
            <a:r>
              <a:rPr lang="en-US" sz="3600" i="1" dirty="0" err="1">
                <a:solidFill>
                  <a:srgbClr val="FF0000"/>
                </a:solidFill>
              </a:rPr>
              <a:t>F</a:t>
            </a:r>
            <a:r>
              <a:rPr lang="en-US" sz="3600" i="1" baseline="-25000" dirty="0" err="1">
                <a:solidFill>
                  <a:srgbClr val="FF0000"/>
                </a:solidFill>
              </a:rPr>
              <a:t>net</a:t>
            </a:r>
            <a:r>
              <a:rPr lang="en-US" sz="3600" i="1" dirty="0">
                <a:solidFill>
                  <a:srgbClr val="FF0000"/>
                </a:solidFill>
              </a:rPr>
              <a:t> / m</a:t>
            </a:r>
          </a:p>
          <a:p>
            <a:pPr marL="0" indent="0">
              <a:buNone/>
            </a:pPr>
            <a:r>
              <a:rPr lang="en-US" sz="3600" i="1" dirty="0"/>
              <a:t> </a:t>
            </a:r>
            <a:endParaRPr lang="en-US" sz="3600" dirty="0"/>
          </a:p>
          <a:p>
            <a:pPr marL="0" indent="0">
              <a:buNone/>
            </a:pPr>
            <a:r>
              <a:rPr lang="en-US" sz="3600" dirty="0">
                <a:solidFill>
                  <a:srgbClr val="FF0000"/>
                </a:solidFill>
              </a:rPr>
              <a:t>According to Newton’s second law, a larger force is needed to accelerate a heavy load than a lighter load. </a:t>
            </a:r>
          </a:p>
          <a:p>
            <a:pPr marL="0" indent="0" algn="ctr">
              <a:buNone/>
            </a:pPr>
            <a:endParaRPr lang="en-AU" sz="3600" dirty="0">
              <a:solidFill>
                <a:srgbClr val="FF0000"/>
              </a:solidFill>
            </a:endParaRPr>
          </a:p>
        </p:txBody>
      </p:sp>
    </p:spTree>
    <p:extLst>
      <p:ext uri="{BB962C8B-B14F-4D97-AF65-F5344CB8AC3E}">
        <p14:creationId xmlns:p14="http://schemas.microsoft.com/office/powerpoint/2010/main" val="353652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02-24 at 8.17.2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946" r="2517" b="72771"/>
          <a:stretch/>
        </p:blipFill>
        <p:spPr>
          <a:xfrm>
            <a:off x="1397855" y="628165"/>
            <a:ext cx="8266420" cy="1848007"/>
          </a:xfrm>
        </p:spPr>
      </p:pic>
      <p:pic>
        <p:nvPicPr>
          <p:cNvPr id="3" name="Content Placeholder 3" descr="Screen Shot 2013-02-24 at 8.17.29 PM.png"/>
          <p:cNvPicPr>
            <a:picLocks noChangeAspect="1"/>
          </p:cNvPicPr>
          <p:nvPr/>
        </p:nvPicPr>
        <p:blipFill rotWithShape="1">
          <a:blip r:embed="rId3">
            <a:extLst>
              <a:ext uri="{28A0092B-C50C-407E-A947-70E740481C1C}">
                <a14:useLocalDpi xmlns:a14="http://schemas.microsoft.com/office/drawing/2010/main" val="0"/>
              </a:ext>
            </a:extLst>
          </a:blip>
          <a:srcRect l="2946" t="54289" r="2517"/>
          <a:stretch/>
        </p:blipFill>
        <p:spPr>
          <a:xfrm>
            <a:off x="1411705" y="3809992"/>
            <a:ext cx="8266420" cy="3102329"/>
          </a:xfrm>
          <a:prstGeom prst="rect">
            <a:avLst/>
          </a:prstGeom>
        </p:spPr>
      </p:pic>
      <p:pic>
        <p:nvPicPr>
          <p:cNvPr id="5" name="Content Placeholder 3" descr="Screen Shot 2013-02-24 at 8.17.29 PM.png"/>
          <p:cNvPicPr>
            <a:picLocks noChangeAspect="1"/>
          </p:cNvPicPr>
          <p:nvPr/>
        </p:nvPicPr>
        <p:blipFill rotWithShape="1">
          <a:blip r:embed="rId3">
            <a:extLst>
              <a:ext uri="{28A0092B-C50C-407E-A947-70E740481C1C}">
                <a14:useLocalDpi xmlns:a14="http://schemas.microsoft.com/office/drawing/2010/main" val="0"/>
              </a:ext>
            </a:extLst>
          </a:blip>
          <a:srcRect l="2946" t="26208" r="2517" b="45711"/>
          <a:stretch/>
        </p:blipFill>
        <p:spPr>
          <a:xfrm>
            <a:off x="1390927" y="2230572"/>
            <a:ext cx="8266420" cy="1905883"/>
          </a:xfrm>
          <a:prstGeom prst="rect">
            <a:avLst/>
          </a:prstGeom>
        </p:spPr>
      </p:pic>
    </p:spTree>
    <p:extLst>
      <p:ext uri="{BB962C8B-B14F-4D97-AF65-F5344CB8AC3E}">
        <p14:creationId xmlns:p14="http://schemas.microsoft.com/office/powerpoint/2010/main" val="20495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656" y="692811"/>
            <a:ext cx="7224481" cy="55259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The overall, or net force acting on the car is zero. If the car was stationary (at rest), then it would stay at rest. Since the car is moving, it will travel at constant speed. </a:t>
            </a:r>
          </a:p>
          <a:p>
            <a:endParaRPr lang="en-US" dirty="0"/>
          </a:p>
        </p:txBody>
      </p:sp>
      <p:pic>
        <p:nvPicPr>
          <p:cNvPr id="4" name="Picture 3" descr="Screen Shot 2013-02-24 at 8.19.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305" y="819193"/>
            <a:ext cx="6877064" cy="2984500"/>
          </a:xfrm>
          <a:prstGeom prst="rect">
            <a:avLst/>
          </a:prstGeom>
          <a:ln w="28575">
            <a:solidFill>
              <a:srgbClr val="FF0000"/>
            </a:solidFill>
          </a:ln>
        </p:spPr>
      </p:pic>
    </p:spTree>
    <p:extLst>
      <p:ext uri="{BB962C8B-B14F-4D97-AF65-F5344CB8AC3E}">
        <p14:creationId xmlns:p14="http://schemas.microsoft.com/office/powerpoint/2010/main" val="1122188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508</Words>
  <Application>Microsoft Office PowerPoint</Application>
  <PresentationFormat>Widescreen</PresentationFormat>
  <Paragraphs>67</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Calibri Light</vt:lpstr>
      <vt:lpstr>Office Theme</vt:lpstr>
      <vt:lpstr>Newton’s 2nd Law</vt:lpstr>
      <vt:lpstr>Newton’s 2nd Law</vt:lpstr>
      <vt:lpstr>Newton’s 2nd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Recall</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MCGILL Zachary [North Albany Snr High School]</dc:creator>
  <cp:lastModifiedBy>MCGILL Zachary [North Albany Snr High School]</cp:lastModifiedBy>
  <cp:revision>19</cp:revision>
  <dcterms:created xsi:type="dcterms:W3CDTF">2020-09-08T04:37:24Z</dcterms:created>
  <dcterms:modified xsi:type="dcterms:W3CDTF">2021-10-05T02:55:23Z</dcterms:modified>
</cp:coreProperties>
</file>