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65" r:id="rId2"/>
    <p:sldId id="366" r:id="rId3"/>
    <p:sldId id="367" r:id="rId4"/>
    <p:sldId id="368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58" userDrawn="1">
          <p15:clr>
            <a:srgbClr val="A4A3A4"/>
          </p15:clr>
        </p15:guide>
        <p15:guide id="3" orient="horz" pos="36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23"/>
    <p:restoredTop sz="92243"/>
  </p:normalViewPr>
  <p:slideViewPr>
    <p:cSldViewPr snapToGrid="0" snapToObjects="1" showGuides="1">
      <p:cViewPr varScale="1">
        <p:scale>
          <a:sx n="52" d="100"/>
          <a:sy n="52" d="100"/>
        </p:scale>
        <p:origin x="1680" y="184"/>
      </p:cViewPr>
      <p:guideLst>
        <p:guide pos="2158"/>
        <p:guide orient="horz" pos="36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73" d="100"/>
          <a:sy n="73" d="100"/>
        </p:scale>
        <p:origin x="3560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90C4-6AC8-A44E-9C1F-E124F3C33872}" type="datetimeFigureOut">
              <a:rPr lang="en-US" smtClean="0"/>
              <a:t>8/9/20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EF93-F864-0D4E-9291-CD4E78DFE5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775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F6E1A-CF27-B541-AC57-2646649D8BC2}" type="datetimeFigureOut">
              <a:rPr lang="en-US" smtClean="0"/>
              <a:t>8/9/20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8C61B-8924-C644-8206-031D5EBA6C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869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C61B-8924-C644-8206-031D5EBA6C6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27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38C61B-8924-C644-8206-031D5EBA6C6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1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mist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3094" y="105510"/>
            <a:ext cx="6611813" cy="8950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71488" y="564967"/>
            <a:ext cx="5946897" cy="826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134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ys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23094" y="105510"/>
            <a:ext cx="6611813" cy="895056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71488" y="564967"/>
            <a:ext cx="5946897" cy="826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23094" y="105510"/>
            <a:ext cx="6611813" cy="895056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71488" y="564967"/>
            <a:ext cx="5946897" cy="826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7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-127001"/>
            <a:ext cx="7213600" cy="9347201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6273800" y="12700"/>
            <a:ext cx="558800" cy="368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fld id="{BC821DFA-1295-384E-ADF7-89242C70CE1A}" type="slidenum">
              <a:rPr lang="en-US" b="0" i="0" smtClean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pPr algn="ctr"/>
              <a:t>‹#›</a:t>
            </a:fld>
            <a:endParaRPr lang="en-US" b="0" i="0" dirty="0">
              <a:latin typeface="LittlePiggysIceCream" panose="02000603000000000000" pitchFamily="2" charset="0"/>
              <a:ea typeface="LittlePiggysIceCream" panose="02000603000000000000" pitchFamily="2" charset="0"/>
              <a:cs typeface="LittlePiggysIceCream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21" b="86966" l="0" r="98303">
                        <a14:foregroundMark x1="89817" y1="46368" x2="89817" y2="46368"/>
                        <a14:foregroundMark x1="78525" y1="14316" x2="78525" y2="14316"/>
                        <a14:foregroundMark x1="78982" y1="83120" x2="85052" y2="83547"/>
                        <a14:foregroundMark x1="90927" y1="16026" x2="96997" y2="46795"/>
                        <a14:foregroundMark x1="83877" y1="16667" x2="90927" y2="16667"/>
                        <a14:foregroundMark x1="83877" y1="18376" x2="84073" y2="83547"/>
                        <a14:foregroundMark x1="91775" y1="69444" x2="91775" y2="69444"/>
                        <a14:foregroundMark x1="18473" y1="84829" x2="91253" y2="83120"/>
                        <a14:foregroundMark x1="4504" y1="48291" x2="4504" y2="48291"/>
                        <a14:foregroundMark x1="1175" y1="46154" x2="5418" y2="54915"/>
                        <a14:foregroundMark x1="1240" y1="45513" x2="7768" y2="34829"/>
                        <a14:foregroundMark x1="40666" y1="83333" x2="18668" y2="83547"/>
                        <a14:foregroundMark x1="5744" y1="55769" x2="18799" y2="83120"/>
                        <a14:foregroundMark x1="18668" y1="15812" x2="7963" y2="34402"/>
                        <a14:foregroundMark x1="18864" y1="15598" x2="79047" y2="16453"/>
                        <a14:foregroundMark x1="79047" y1="14103" x2="79047" y2="14103"/>
                        <a14:foregroundMark x1="79308" y1="14103" x2="84138" y2="14530"/>
                        <a14:foregroundMark x1="80418" y1="18590" x2="80418" y2="18590"/>
                        <a14:foregroundMark x1="82050" y1="52991" x2="82050" y2="52991"/>
                        <a14:foregroundMark x1="88642" y1="33120" x2="88642" y2="33120"/>
                        <a14:foregroundMark x1="93995" y1="65385" x2="93995" y2="65385"/>
                        <a14:foregroundMark x1="80483" y1="20299" x2="80483" y2="20299"/>
                        <a14:foregroundMark x1="80614" y1="27350" x2="80614" y2="27350"/>
                        <a14:foregroundMark x1="92755" y1="53205" x2="92755" y2="53205"/>
                        <a14:foregroundMark x1="85966" y1="22863" x2="87728" y2="60470"/>
                        <a14:foregroundMark x1="94843" y1="41667" x2="84530" y2="82479"/>
                        <a14:foregroundMark x1="81527" y1="26496" x2="80222" y2="82479"/>
                        <a14:foregroundMark x1="96997" y1="48504" x2="91319" y2="82692"/>
                        <a14:foregroundMark x1="92167" y1="17308" x2="94386" y2="21154"/>
                        <a14:foregroundMark x1="94582" y1="22436" x2="96736" y2="33547"/>
                        <a14:foregroundMark x1="96671" y1="33974" x2="97454" y2="44872"/>
                        <a14:foregroundMark x1="97324" y1="46154" x2="97324" y2="46154"/>
                        <a14:foregroundMark x1="97454" y1="47863" x2="97258" y2="59829"/>
                        <a14:foregroundMark x1="96997" y1="60684" x2="95431" y2="74359"/>
                        <a14:foregroundMark x1="95039" y1="75000" x2="93538" y2="80769"/>
                        <a14:foregroundMark x1="91449" y1="83120" x2="93603" y2="79915"/>
                        <a14:foregroundMark x1="78916" y1="85256" x2="83616" y2="86325"/>
                        <a14:backgroundMark x1="2546" y1="77137" x2="2546" y2="77137"/>
                        <a14:backgroundMark x1="1567" y1="52137" x2="1567" y2="52137"/>
                        <a14:backgroundMark x1="3655" y1="53205" x2="3655" y2="53205"/>
                        <a14:backgroundMark x1="11423" y1="20299" x2="11423" y2="20299"/>
                        <a14:backgroundMark x1="2480" y1="36111" x2="2480" y2="3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" t="12514" r="1944" b="12397"/>
          <a:stretch/>
        </p:blipFill>
        <p:spPr>
          <a:xfrm>
            <a:off x="6156682" y="8926915"/>
            <a:ext cx="675918" cy="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800" y="-127001"/>
            <a:ext cx="7213600" cy="9347201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7378" y="8758990"/>
            <a:ext cx="52805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fld id="{BC821DFA-1295-384E-ADF7-89242C70CE1A}" type="slidenum">
              <a:rPr lang="en-US" b="0" i="0" smtClean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pPr algn="ctr"/>
              <a:t>‹#›</a:t>
            </a:fld>
            <a:endParaRPr lang="en-US" b="0" i="0" dirty="0">
              <a:latin typeface="LittlePiggysIceCream" panose="02000603000000000000" pitchFamily="2" charset="0"/>
              <a:ea typeface="LittlePiggysIceCream" panose="02000603000000000000" pitchFamily="2" charset="0"/>
              <a:cs typeface="LittlePiggysIceCream Medium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2821" b="86966" l="0" r="98303">
                        <a14:foregroundMark x1="89817" y1="46368" x2="89817" y2="46368"/>
                        <a14:foregroundMark x1="78525" y1="14316" x2="78525" y2="14316"/>
                        <a14:foregroundMark x1="78982" y1="83120" x2="85052" y2="83547"/>
                        <a14:foregroundMark x1="90927" y1="16026" x2="96997" y2="46795"/>
                        <a14:foregroundMark x1="83877" y1="16667" x2="90927" y2="16667"/>
                        <a14:foregroundMark x1="83877" y1="18376" x2="84073" y2="83547"/>
                        <a14:foregroundMark x1="91775" y1="69444" x2="91775" y2="69444"/>
                        <a14:foregroundMark x1="18473" y1="84829" x2="91253" y2="83120"/>
                        <a14:foregroundMark x1="4504" y1="48291" x2="4504" y2="48291"/>
                        <a14:foregroundMark x1="1175" y1="46154" x2="5418" y2="54915"/>
                        <a14:foregroundMark x1="1240" y1="45513" x2="7768" y2="34829"/>
                        <a14:foregroundMark x1="40666" y1="83333" x2="18668" y2="83547"/>
                        <a14:foregroundMark x1="5744" y1="55769" x2="18799" y2="83120"/>
                        <a14:foregroundMark x1="18668" y1="15812" x2="7963" y2="34402"/>
                        <a14:foregroundMark x1="18864" y1="15598" x2="79047" y2="16453"/>
                        <a14:foregroundMark x1="79047" y1="14103" x2="79047" y2="14103"/>
                        <a14:foregroundMark x1="79308" y1="14103" x2="84138" y2="14530"/>
                        <a14:foregroundMark x1="80418" y1="18590" x2="80418" y2="18590"/>
                        <a14:foregroundMark x1="82050" y1="52991" x2="82050" y2="52991"/>
                        <a14:foregroundMark x1="88642" y1="33120" x2="88642" y2="33120"/>
                        <a14:foregroundMark x1="93995" y1="65385" x2="93995" y2="65385"/>
                        <a14:foregroundMark x1="80483" y1="20299" x2="80483" y2="20299"/>
                        <a14:foregroundMark x1="80614" y1="27350" x2="80614" y2="27350"/>
                        <a14:foregroundMark x1="92755" y1="53205" x2="92755" y2="53205"/>
                        <a14:foregroundMark x1="85966" y1="22863" x2="87728" y2="60470"/>
                        <a14:foregroundMark x1="94843" y1="41667" x2="84530" y2="82479"/>
                        <a14:foregroundMark x1="81527" y1="26496" x2="80222" y2="82479"/>
                        <a14:foregroundMark x1="96997" y1="48504" x2="91319" y2="82692"/>
                        <a14:foregroundMark x1="92167" y1="17308" x2="94386" y2="21154"/>
                        <a14:foregroundMark x1="94582" y1="22436" x2="96736" y2="33547"/>
                        <a14:foregroundMark x1="96671" y1="33974" x2="97454" y2="44872"/>
                        <a14:foregroundMark x1="97324" y1="46154" x2="97324" y2="46154"/>
                        <a14:foregroundMark x1="97454" y1="47863" x2="97258" y2="59829"/>
                        <a14:foregroundMark x1="96997" y1="60684" x2="95431" y2="74359"/>
                        <a14:foregroundMark x1="95039" y1="75000" x2="93538" y2="80769"/>
                        <a14:foregroundMark x1="91449" y1="83120" x2="93603" y2="79915"/>
                        <a14:foregroundMark x1="78916" y1="85256" x2="83616" y2="86325"/>
                        <a14:backgroundMark x1="2546" y1="77137" x2="2546" y2="77137"/>
                        <a14:backgroundMark x1="1567" y1="52137" x2="1567" y2="52137"/>
                        <a14:backgroundMark x1="3655" y1="53205" x2="3655" y2="53205"/>
                        <a14:backgroundMark x1="11423" y1="20299" x2="11423" y2="20299"/>
                        <a14:backgroundMark x1="2480" y1="36111" x2="2480" y2="3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83" t="12514" r="1944" b="12397"/>
          <a:stretch/>
        </p:blipFill>
        <p:spPr>
          <a:xfrm>
            <a:off x="6156682" y="8926915"/>
            <a:ext cx="675918" cy="189083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64967"/>
            <a:ext cx="5946897" cy="826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59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65" r:id="rId4"/>
    <p:sldLayoutId id="2147483666" r:id="rId5"/>
  </p:sldLayoutIdLst>
  <p:hf hdr="0" ftr="0" dt="0"/>
  <p:txStyles>
    <p:titleStyle>
      <a:lvl1pPr algn="l" defTabSz="68578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1079" y="283860"/>
            <a:ext cx="2610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Reaction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" y="1170007"/>
            <a:ext cx="6267141" cy="11540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6301" y="1499508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Equipment: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8566" y="1566048"/>
            <a:ext cx="2870493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z="-6350"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Ruler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537" y="2281448"/>
            <a:ext cx="1260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Method: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286" y="2656635"/>
            <a:ext cx="4588613" cy="143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Choosing your dominant hand, get your partner to hold the ruler in line with the top of your hand.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D2372-272B-B745-B584-7787B1E1B2D2}"/>
              </a:ext>
            </a:extLst>
          </p:cNvPr>
          <p:cNvSpPr txBox="1"/>
          <p:nvPr/>
        </p:nvSpPr>
        <p:spPr>
          <a:xfrm>
            <a:off x="316164" y="4188615"/>
            <a:ext cx="4702623" cy="46646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Your hand should be open.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Your partner should drop the ruler – you should catch the ruler as soon as possible.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Record the number at the top of where it was caught.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Repeat 3 times and the do the same for your non-dominant hand.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Use the scale to calculate your reaction time.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BD17A2-0D2C-3E47-B222-692198009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777027"/>
              </p:ext>
            </p:extLst>
          </p:nvPr>
        </p:nvGraphicFramePr>
        <p:xfrm>
          <a:off x="5068664" y="2460567"/>
          <a:ext cx="1377815" cy="633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666">
                  <a:extLst>
                    <a:ext uri="{9D8B030D-6E8A-4147-A177-3AD203B41FA5}">
                      <a16:colId xmlns:a16="http://schemas.microsoft.com/office/drawing/2014/main" val="1385476263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4187239246"/>
                    </a:ext>
                  </a:extLst>
                </a:gridCol>
              </a:tblGrid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Rx 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5276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8842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80656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70203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2462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4881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433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711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70375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3894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7349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4401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28478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8843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68412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7638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2631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8889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LittlePiggysIceCream Medium" panose="02000603000000000000" pitchFamily="2" charset="0"/>
                          <a:ea typeface="LittlePiggysIceCream Medium" panose="02000603000000000000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0973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12B45-CFB8-F447-8DC3-6A1F193466CC}"/>
              </a:ext>
            </a:extLst>
          </p:cNvPr>
          <p:cNvGrpSpPr/>
          <p:nvPr/>
        </p:nvGrpSpPr>
        <p:grpSpPr>
          <a:xfrm rot="20367767">
            <a:off x="312184" y="370301"/>
            <a:ext cx="896961" cy="821318"/>
            <a:chOff x="7543800" y="1229517"/>
            <a:chExt cx="1543050" cy="138033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24F7637-C947-F247-8080-B8DF7CBFFF4D}"/>
                </a:ext>
              </a:extLst>
            </p:cNvPr>
            <p:cNvSpPr/>
            <p:nvPr/>
          </p:nvSpPr>
          <p:spPr>
            <a:xfrm rot="9223005" flipH="1">
              <a:off x="8712065" y="1288385"/>
              <a:ext cx="295269" cy="300727"/>
            </a:xfrm>
            <a:prstGeom prst="roundRect">
              <a:avLst>
                <a:gd name="adj" fmla="val 4186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704AAFA-5AA9-8E46-8512-50FC948AF594}"/>
                </a:ext>
              </a:extLst>
            </p:cNvPr>
            <p:cNvSpPr/>
            <p:nvPr/>
          </p:nvSpPr>
          <p:spPr>
            <a:xfrm rot="1616625" flipH="1">
              <a:off x="7612139" y="1314156"/>
              <a:ext cx="295269" cy="300727"/>
            </a:xfrm>
            <a:prstGeom prst="roundRect">
              <a:avLst>
                <a:gd name="adj" fmla="val 4186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1AC5E1E7-A8F7-3344-809D-DD786C619225}"/>
                </a:ext>
              </a:extLst>
            </p:cNvPr>
            <p:cNvSpPr/>
            <p:nvPr/>
          </p:nvSpPr>
          <p:spPr>
            <a:xfrm>
              <a:off x="7543800" y="1229517"/>
              <a:ext cx="1543050" cy="1380333"/>
            </a:xfrm>
            <a:prstGeom prst="hexagon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0419CE1-87F3-024C-9CD5-BD302B0BD606}"/>
                </a:ext>
              </a:extLst>
            </p:cNvPr>
            <p:cNvSpPr/>
            <p:nvPr/>
          </p:nvSpPr>
          <p:spPr>
            <a:xfrm>
              <a:off x="7850590" y="1463823"/>
              <a:ext cx="929469" cy="455860"/>
            </a:xfrm>
            <a:prstGeom prst="roundRect">
              <a:avLst>
                <a:gd name="adj" fmla="val 31636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FC36AE-2C39-0741-BECE-39E7054349D1}"/>
                </a:ext>
              </a:extLst>
            </p:cNvPr>
            <p:cNvSpPr txBox="1"/>
            <p:nvPr/>
          </p:nvSpPr>
          <p:spPr>
            <a:xfrm>
              <a:off x="7870397" y="1438939"/>
              <a:ext cx="916095" cy="51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0:00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6A1482D-CD6D-D747-9716-919DA0C9AB9E}"/>
                </a:ext>
              </a:extLst>
            </p:cNvPr>
            <p:cNvSpPr/>
            <p:nvPr/>
          </p:nvSpPr>
          <p:spPr>
            <a:xfrm flipH="1">
              <a:off x="8125787" y="2130350"/>
              <a:ext cx="379073" cy="300727"/>
            </a:xfrm>
            <a:prstGeom prst="roundRect">
              <a:avLst>
                <a:gd name="adj" fmla="val 26120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4AA2E9-14DE-7746-9300-18F21F06EE7B}"/>
              </a:ext>
            </a:extLst>
          </p:cNvPr>
          <p:cNvGrpSpPr/>
          <p:nvPr/>
        </p:nvGrpSpPr>
        <p:grpSpPr>
          <a:xfrm rot="19008316">
            <a:off x="4169920" y="1716628"/>
            <a:ext cx="2251434" cy="272744"/>
            <a:chOff x="4559029" y="6333387"/>
            <a:chExt cx="1718554" cy="2727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0C73CF-FFED-234D-A982-4ABF2046B3BF}"/>
                </a:ext>
              </a:extLst>
            </p:cNvPr>
            <p:cNvSpPr/>
            <p:nvPr/>
          </p:nvSpPr>
          <p:spPr>
            <a:xfrm>
              <a:off x="4606853" y="6333387"/>
              <a:ext cx="1670730" cy="229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4C605951-2FBE-0046-86A4-A0083A1164D0}"/>
                </a:ext>
              </a:extLst>
            </p:cNvPr>
            <p:cNvSpPr/>
            <p:nvPr/>
          </p:nvSpPr>
          <p:spPr>
            <a:xfrm>
              <a:off x="4671705" y="6350656"/>
              <a:ext cx="1547512" cy="69600"/>
            </a:xfrm>
            <a:prstGeom prst="flowChartProcess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16A2F2-BE48-A844-990A-B7899D65AA69}"/>
                </a:ext>
              </a:extLst>
            </p:cNvPr>
            <p:cNvSpPr txBox="1"/>
            <p:nvPr/>
          </p:nvSpPr>
          <p:spPr>
            <a:xfrm>
              <a:off x="4559029" y="6413771"/>
              <a:ext cx="141008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022" y="2763032"/>
            <a:ext cx="5702531" cy="8181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LittlePiggysIceCream" panose="02000603000000000000" pitchFamily="2" charset="0"/>
              <a:ea typeface="LittlePiggysIceCream" panose="02000603000000000000" pitchFamily="2" charset="0"/>
              <a:cs typeface="LittlePiggysIceCream Medium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07974" y="3844318"/>
            <a:ext cx="2996276" cy="1658715"/>
            <a:chOff x="2030634" y="3807036"/>
            <a:chExt cx="6899128" cy="1044896"/>
          </a:xfrm>
        </p:grpSpPr>
        <p:sp>
          <p:nvSpPr>
            <p:cNvPr id="3" name="Rectangle 2"/>
            <p:cNvSpPr/>
            <p:nvPr/>
          </p:nvSpPr>
          <p:spPr>
            <a:xfrm>
              <a:off x="2030634" y="3807036"/>
              <a:ext cx="6899128" cy="1044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81820" y="3832959"/>
              <a:ext cx="6847942" cy="96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ttlePiggysIceCream" panose="02000603000000000000" pitchFamily="2" charset="0"/>
                  <a:ea typeface="LittlePiggysIceCream" panose="02000603000000000000" pitchFamily="2" charset="0"/>
                  <a:cs typeface="LittlePiggysIceCream Medium" charset="0"/>
                </a:rPr>
                <a:t>4. What are your reaction times?</a:t>
              </a:r>
            </a:p>
            <a:p>
              <a:endParaRPr lang="en-US" sz="16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LittlePiggysIceCream" panose="02000603000000000000" pitchFamily="2" charset="0"/>
                  <a:ea typeface="LittlePiggysIceCream" panose="02000603000000000000" pitchFamily="2" charset="0"/>
                  <a:cs typeface="LittlePiggysIceCream Medium" charset="0"/>
                </a:rPr>
                <a:t>Dominant: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LittlePiggysIceCream" panose="02000603000000000000" pitchFamily="2" charset="0"/>
                  <a:ea typeface="LittlePiggysIceCream" panose="02000603000000000000" pitchFamily="2" charset="0"/>
                  <a:cs typeface="LittlePiggysIceCream Medium" charset="0"/>
                </a:rPr>
                <a:t>Non-dominant: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3671" y="250103"/>
            <a:ext cx="428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1. Complete your results.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193" y="2458221"/>
            <a:ext cx="64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2. What type of graph should be used to plot your results and why?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36726"/>
              </p:ext>
            </p:extLst>
          </p:nvPr>
        </p:nvGraphicFramePr>
        <p:xfrm>
          <a:off x="256674" y="692725"/>
          <a:ext cx="6128084" cy="16560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Hand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Catch position (cm)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Average</a:t>
                      </a:r>
                    </a:p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/Mean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Dominant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LittlePiggysIceCream" panose="02000603000000000000" pitchFamily="2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Non-dominant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LittlePiggysIceCream" panose="02000603000000000000" pitchFamily="2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2491" y="3826459"/>
            <a:ext cx="3072546" cy="1659954"/>
            <a:chOff x="139697" y="5444673"/>
            <a:chExt cx="8381519" cy="783409"/>
          </a:xfrm>
        </p:grpSpPr>
        <p:sp>
          <p:nvSpPr>
            <p:cNvPr id="4" name="Rectangle 3"/>
            <p:cNvSpPr/>
            <p:nvPr/>
          </p:nvSpPr>
          <p:spPr>
            <a:xfrm>
              <a:off x="139697" y="5444673"/>
              <a:ext cx="8381519" cy="783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825" y="5444673"/>
              <a:ext cx="8347391" cy="39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ttlePiggysIceCream" panose="02000603000000000000" pitchFamily="2" charset="0"/>
                  <a:ea typeface="LittlePiggysIceCream" panose="02000603000000000000" pitchFamily="2" charset="0"/>
                  <a:cs typeface="LittlePiggysIceCream Medium" charset="0"/>
                </a:rPr>
                <a:t>3. What would happen if you practiced more with one hand?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5A4CB-EB00-3246-8C8C-234A9489EE42}"/>
              </a:ext>
            </a:extLst>
          </p:cNvPr>
          <p:cNvSpPr/>
          <p:nvPr/>
        </p:nvSpPr>
        <p:spPr>
          <a:xfrm>
            <a:off x="322701" y="5964801"/>
            <a:ext cx="6172928" cy="1339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E605A-BC6F-114F-B0AD-8D7A3A388D58}"/>
              </a:ext>
            </a:extLst>
          </p:cNvPr>
          <p:cNvSpPr txBox="1"/>
          <p:nvPr/>
        </p:nvSpPr>
        <p:spPr>
          <a:xfrm>
            <a:off x="279802" y="5653305"/>
            <a:ext cx="622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5. Draw a conclusion for your results.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E2273-CCB4-A943-8574-39A5D4DCCFB7}"/>
              </a:ext>
            </a:extLst>
          </p:cNvPr>
          <p:cNvSpPr txBox="1"/>
          <p:nvPr/>
        </p:nvSpPr>
        <p:spPr>
          <a:xfrm>
            <a:off x="390208" y="7476029"/>
            <a:ext cx="622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6. How would you process an anomalous result?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1849-7C57-6744-9D68-A26633C2274A}"/>
              </a:ext>
            </a:extLst>
          </p:cNvPr>
          <p:cNvSpPr/>
          <p:nvPr/>
        </p:nvSpPr>
        <p:spPr>
          <a:xfrm>
            <a:off x="421510" y="7810024"/>
            <a:ext cx="6079043" cy="8185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ittlePiggysIceCream" panose="02000603000000000000" pitchFamily="2" charset="0"/>
                <a:ea typeface="LittlePiggysIceCream" panose="02000603000000000000" pitchFamily="2" charset="0"/>
                <a:cs typeface="LittlePiggysIceCream Medium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0829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1079" y="283860"/>
            <a:ext cx="2658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Reaction Time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38" y="1170007"/>
            <a:ext cx="6267141" cy="11540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6301" y="1499508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Equipment: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38566" y="1566048"/>
            <a:ext cx="2870493" cy="40011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sp3d z="-6350"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Ruler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9537" y="2281448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Method: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6286" y="2656635"/>
            <a:ext cx="4588613" cy="14330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Choosing your dominant hand, get your partner to hold the ruler in line with the top of your hand.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8D2372-272B-B745-B584-7787B1E1B2D2}"/>
              </a:ext>
            </a:extLst>
          </p:cNvPr>
          <p:cNvSpPr txBox="1"/>
          <p:nvPr/>
        </p:nvSpPr>
        <p:spPr>
          <a:xfrm>
            <a:off x="291450" y="4188615"/>
            <a:ext cx="4947814" cy="46504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Your hand should be open.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Your partner should drop the ruler – you should catch the ruler as soon as possible.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Record the number at the top of where it was caught.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Repeat 3 times and the do the same for your non-dominant hand.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Use the scale to calculate your reaction time.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BD17A2-0D2C-3E47-B222-692198009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47272"/>
              </p:ext>
            </p:extLst>
          </p:nvPr>
        </p:nvGraphicFramePr>
        <p:xfrm>
          <a:off x="5167520" y="2460567"/>
          <a:ext cx="1377815" cy="633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666">
                  <a:extLst>
                    <a:ext uri="{9D8B030D-6E8A-4147-A177-3AD203B41FA5}">
                      <a16:colId xmlns:a16="http://schemas.microsoft.com/office/drawing/2014/main" val="1385476263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4187239246"/>
                    </a:ext>
                  </a:extLst>
                </a:gridCol>
              </a:tblGrid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Rx  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5276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78842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80656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70203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32462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74881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26433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8711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70375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838949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7349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44401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828478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8843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568412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76384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2631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188897"/>
                  </a:ext>
                </a:extLst>
              </a:tr>
              <a:tr h="33338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 panose="020B0502020202020204" pitchFamily="34" charset="0"/>
                          <a:ea typeface="LittlePiggysIceCream Medium" panose="02000603000000000000" pitchFamily="2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70973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12B45-CFB8-F447-8DC3-6A1F193466CC}"/>
              </a:ext>
            </a:extLst>
          </p:cNvPr>
          <p:cNvGrpSpPr/>
          <p:nvPr/>
        </p:nvGrpSpPr>
        <p:grpSpPr>
          <a:xfrm rot="20367767">
            <a:off x="312184" y="370301"/>
            <a:ext cx="896961" cy="821318"/>
            <a:chOff x="7543800" y="1229517"/>
            <a:chExt cx="1543050" cy="138033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24F7637-C947-F247-8080-B8DF7CBFFF4D}"/>
                </a:ext>
              </a:extLst>
            </p:cNvPr>
            <p:cNvSpPr/>
            <p:nvPr/>
          </p:nvSpPr>
          <p:spPr>
            <a:xfrm rot="9223005" flipH="1">
              <a:off x="8712065" y="1288385"/>
              <a:ext cx="295269" cy="300727"/>
            </a:xfrm>
            <a:prstGeom prst="roundRect">
              <a:avLst>
                <a:gd name="adj" fmla="val 4186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704AAFA-5AA9-8E46-8512-50FC948AF594}"/>
                </a:ext>
              </a:extLst>
            </p:cNvPr>
            <p:cNvSpPr/>
            <p:nvPr/>
          </p:nvSpPr>
          <p:spPr>
            <a:xfrm rot="1616625" flipH="1">
              <a:off x="7612139" y="1314156"/>
              <a:ext cx="295269" cy="300727"/>
            </a:xfrm>
            <a:prstGeom prst="roundRect">
              <a:avLst>
                <a:gd name="adj" fmla="val 41869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1AC5E1E7-A8F7-3344-809D-DD786C619225}"/>
                </a:ext>
              </a:extLst>
            </p:cNvPr>
            <p:cNvSpPr/>
            <p:nvPr/>
          </p:nvSpPr>
          <p:spPr>
            <a:xfrm>
              <a:off x="7543800" y="1229517"/>
              <a:ext cx="1543050" cy="1380333"/>
            </a:xfrm>
            <a:prstGeom prst="hexagon">
              <a:avLst/>
            </a:prstGeom>
            <a:solidFill>
              <a:schemeClr val="bg1"/>
            </a:solidFill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0419CE1-87F3-024C-9CD5-BD302B0BD606}"/>
                </a:ext>
              </a:extLst>
            </p:cNvPr>
            <p:cNvSpPr/>
            <p:nvPr/>
          </p:nvSpPr>
          <p:spPr>
            <a:xfrm>
              <a:off x="7850590" y="1463823"/>
              <a:ext cx="929469" cy="455860"/>
            </a:xfrm>
            <a:prstGeom prst="roundRect">
              <a:avLst>
                <a:gd name="adj" fmla="val 31636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FC36AE-2C39-0741-BECE-39E7054349D1}"/>
                </a:ext>
              </a:extLst>
            </p:cNvPr>
            <p:cNvSpPr txBox="1"/>
            <p:nvPr/>
          </p:nvSpPr>
          <p:spPr>
            <a:xfrm>
              <a:off x="7870397" y="1438939"/>
              <a:ext cx="916095" cy="5172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entury Gothic" panose="020B0502020202020204" pitchFamily="34" charset="0"/>
                </a:rPr>
                <a:t>0:00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C6A1482D-CD6D-D747-9716-919DA0C9AB9E}"/>
                </a:ext>
              </a:extLst>
            </p:cNvPr>
            <p:cNvSpPr/>
            <p:nvPr/>
          </p:nvSpPr>
          <p:spPr>
            <a:xfrm flipH="1">
              <a:off x="8125787" y="2130350"/>
              <a:ext cx="379073" cy="300727"/>
            </a:xfrm>
            <a:prstGeom prst="roundRect">
              <a:avLst>
                <a:gd name="adj" fmla="val 26120"/>
              </a:avLst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4AA2E9-14DE-7746-9300-18F21F06EE7B}"/>
              </a:ext>
            </a:extLst>
          </p:cNvPr>
          <p:cNvGrpSpPr/>
          <p:nvPr/>
        </p:nvGrpSpPr>
        <p:grpSpPr>
          <a:xfrm rot="19008316">
            <a:off x="4169920" y="1716628"/>
            <a:ext cx="2251434" cy="272744"/>
            <a:chOff x="4559029" y="6333387"/>
            <a:chExt cx="1718554" cy="2727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0C73CF-FFED-234D-A982-4ABF2046B3BF}"/>
                </a:ext>
              </a:extLst>
            </p:cNvPr>
            <p:cNvSpPr/>
            <p:nvPr/>
          </p:nvSpPr>
          <p:spPr>
            <a:xfrm>
              <a:off x="4606853" y="6333387"/>
              <a:ext cx="1670730" cy="2295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4C605951-2FBE-0046-86A4-A0083A1164D0}"/>
                </a:ext>
              </a:extLst>
            </p:cNvPr>
            <p:cNvSpPr/>
            <p:nvPr/>
          </p:nvSpPr>
          <p:spPr>
            <a:xfrm>
              <a:off x="4671705" y="6350656"/>
              <a:ext cx="1547512" cy="69600"/>
            </a:xfrm>
            <a:prstGeom prst="flowChartProcess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16A2F2-BE48-A844-990A-B7899D65AA69}"/>
                </a:ext>
              </a:extLst>
            </p:cNvPr>
            <p:cNvSpPr txBox="1"/>
            <p:nvPr/>
          </p:nvSpPr>
          <p:spPr>
            <a:xfrm>
              <a:off x="4559029" y="6413771"/>
              <a:ext cx="141008" cy="19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650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340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114" y="2985458"/>
            <a:ext cx="5561439" cy="81815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entury Gothic" panose="020B0502020202020204" pitchFamily="34" charset="0"/>
              <a:ea typeface="LittlePiggysIceCream" panose="02000603000000000000" pitchFamily="2" charset="0"/>
              <a:cs typeface="LittlePiggysIceCream Medium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507974" y="4066744"/>
            <a:ext cx="2996276" cy="1658715"/>
            <a:chOff x="2030634" y="3807036"/>
            <a:chExt cx="6899128" cy="1044896"/>
          </a:xfrm>
        </p:grpSpPr>
        <p:sp>
          <p:nvSpPr>
            <p:cNvPr id="3" name="Rectangle 2"/>
            <p:cNvSpPr/>
            <p:nvPr/>
          </p:nvSpPr>
          <p:spPr>
            <a:xfrm>
              <a:off x="2030634" y="3807036"/>
              <a:ext cx="6899128" cy="10448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81820" y="3832959"/>
              <a:ext cx="6847942" cy="966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  <a:ea typeface="LittlePiggysIceCream" panose="02000603000000000000" pitchFamily="2" charset="0"/>
                  <a:cs typeface="LittlePiggysIceCream Medium" charset="0"/>
                </a:rPr>
                <a:t>4. What are your reaction times?</a:t>
              </a:r>
            </a:p>
            <a:p>
              <a:endParaRPr lang="en-US" sz="16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ittlePiggysIceCream" panose="02000603000000000000" pitchFamily="2" charset="0"/>
                  <a:cs typeface="LittlePiggysIceCream Medium" charset="0"/>
                </a:rPr>
                <a:t>Dominant:</a:t>
              </a:r>
            </a:p>
            <a:p>
              <a:pPr>
                <a:lnSpc>
                  <a:spcPct val="150000"/>
                </a:lnSpc>
              </a:pPr>
              <a:r>
                <a:rPr lang="en-US" sz="1600" dirty="0">
                  <a:latin typeface="Century Gothic" panose="020B0502020202020204" pitchFamily="34" charset="0"/>
                  <a:ea typeface="LittlePiggysIceCream" panose="02000603000000000000" pitchFamily="2" charset="0"/>
                  <a:cs typeface="LittlePiggysIceCream Medium" charset="0"/>
                </a:rPr>
                <a:t>Non-dominant: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93671" y="250103"/>
            <a:ext cx="428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1. Complete your results.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6193" y="2680647"/>
            <a:ext cx="641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2. What type of graph should be used to plot your results and why?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376027"/>
              </p:ext>
            </p:extLst>
          </p:nvPr>
        </p:nvGraphicFramePr>
        <p:xfrm>
          <a:off x="256674" y="692725"/>
          <a:ext cx="6128084" cy="1864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89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4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Hand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Catch position (cm)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1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2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Attempt 3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Average</a:t>
                      </a:r>
                    </a:p>
                    <a:p>
                      <a:pPr algn="ctr"/>
                      <a:r>
                        <a:rPr lang="en-US" sz="11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/Mean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Dominant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ittlePiggysIceCream" panose="02000603000000000000" pitchFamily="2" charset="0"/>
                          <a:cs typeface="LittlePiggysIceCream Medium" charset="0"/>
                        </a:rPr>
                        <a:t>Non-dominant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ittlePiggysIceCream" panose="02000603000000000000" pitchFamily="2" charset="0"/>
                        <a:cs typeface="LittlePiggysIceCream Medium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292491" y="4048885"/>
            <a:ext cx="3072546" cy="1659954"/>
            <a:chOff x="139697" y="5444673"/>
            <a:chExt cx="8381519" cy="783409"/>
          </a:xfrm>
        </p:grpSpPr>
        <p:sp>
          <p:nvSpPr>
            <p:cNvPr id="4" name="Rectangle 3"/>
            <p:cNvSpPr/>
            <p:nvPr/>
          </p:nvSpPr>
          <p:spPr>
            <a:xfrm>
              <a:off x="139697" y="5444673"/>
              <a:ext cx="8381519" cy="7834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3825" y="5444673"/>
              <a:ext cx="8347391" cy="3921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entury Gothic" panose="020B0502020202020204" pitchFamily="34" charset="0"/>
                  <a:ea typeface="LittlePiggysIceCream" panose="02000603000000000000" pitchFamily="2" charset="0"/>
                  <a:cs typeface="LittlePiggysIceCream Medium" charset="0"/>
                </a:rPr>
                <a:t>3. What would happen if you practiced more with one hand?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5A4CB-EB00-3246-8C8C-234A9489EE42}"/>
              </a:ext>
            </a:extLst>
          </p:cNvPr>
          <p:cNvSpPr/>
          <p:nvPr/>
        </p:nvSpPr>
        <p:spPr>
          <a:xfrm>
            <a:off x="322701" y="6113085"/>
            <a:ext cx="6172928" cy="133940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CE605A-BC6F-114F-B0AD-8D7A3A388D58}"/>
              </a:ext>
            </a:extLst>
          </p:cNvPr>
          <p:cNvSpPr txBox="1"/>
          <p:nvPr/>
        </p:nvSpPr>
        <p:spPr>
          <a:xfrm>
            <a:off x="279802" y="5801589"/>
            <a:ext cx="622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5. Draw a conclusion for your results.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E2273-CCB4-A943-8574-39A5D4DCCFB7}"/>
              </a:ext>
            </a:extLst>
          </p:cNvPr>
          <p:cNvSpPr txBox="1"/>
          <p:nvPr/>
        </p:nvSpPr>
        <p:spPr>
          <a:xfrm>
            <a:off x="390208" y="7500743"/>
            <a:ext cx="6224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6. How would you process an anomalous result?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1849-7C57-6744-9D68-A26633C2274A}"/>
              </a:ext>
            </a:extLst>
          </p:cNvPr>
          <p:cNvSpPr/>
          <p:nvPr/>
        </p:nvSpPr>
        <p:spPr>
          <a:xfrm>
            <a:off x="421510" y="7908880"/>
            <a:ext cx="6079043" cy="81858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entury Gothic" panose="020B0502020202020204" pitchFamily="34" charset="0"/>
                <a:ea typeface="LittlePiggysIceCream" panose="02000603000000000000" pitchFamily="2" charset="0"/>
                <a:cs typeface="LittlePiggysIceCream Medium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0501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nsity" id="{7169F833-9026-D94C-99F3-073AC862897B}" vid="{A008D9CE-42A8-E24B-8E92-523BAF8D39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TSRB Portrait</Template>
  <TotalTime>75809</TotalTime>
  <Words>426</Words>
  <Application>Microsoft Macintosh PowerPoint</Application>
  <PresentationFormat>On-screen Show (4:3)</PresentationFormat>
  <Paragraphs>140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LittlePiggysIceCream</vt:lpstr>
      <vt:lpstr>LittlePiggysIceCream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803</cp:revision>
  <cp:lastPrinted>2020-07-30T22:59:41Z</cp:lastPrinted>
  <dcterms:created xsi:type="dcterms:W3CDTF">2017-09-13T05:56:29Z</dcterms:created>
  <dcterms:modified xsi:type="dcterms:W3CDTF">2020-08-09T12:39:55Z</dcterms:modified>
</cp:coreProperties>
</file>