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ookman Old Style"/>
                <a:cs typeface="Bookman Old Style"/>
              </a:rPr>
              <a:t>Distance and Displacement</a:t>
            </a:r>
            <a:endParaRPr lang="en-US" dirty="0">
              <a:latin typeface="Bookman Old Style"/>
              <a:cs typeface="Bookman Old Styl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1830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22" y="874261"/>
            <a:ext cx="7076032" cy="48488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Distance is a </a:t>
            </a:r>
            <a:r>
              <a:rPr lang="en-US" sz="3200" b="1" dirty="0">
                <a:solidFill>
                  <a:srgbClr val="FF0000"/>
                </a:solidFill>
                <a:latin typeface="Bookman Old Style"/>
                <a:cs typeface="Bookman Old Style"/>
              </a:rPr>
              <a:t>scalar quantity—it </a:t>
            </a:r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has a size but not direction. </a:t>
            </a:r>
            <a:endParaRPr lang="en-US" sz="3200" dirty="0" smtClean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Displacement </a:t>
            </a:r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is a </a:t>
            </a:r>
            <a:r>
              <a:rPr lang="en-US" sz="3200" b="1" dirty="0">
                <a:solidFill>
                  <a:srgbClr val="FF0000"/>
                </a:solidFill>
                <a:latin typeface="Bookman Old Style"/>
                <a:cs typeface="Bookman Old Style"/>
              </a:rPr>
              <a:t>vector quantity—it </a:t>
            </a:r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has both a size </a:t>
            </a:r>
            <a:r>
              <a:rPr lang="en-US" sz="3200" i="1" dirty="0">
                <a:solidFill>
                  <a:srgbClr val="FF0000"/>
                </a:solidFill>
                <a:latin typeface="Bookman Old Style"/>
                <a:cs typeface="Bookman Old Style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direction</a:t>
            </a:r>
            <a:r>
              <a:rPr lang="en-US" sz="3200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.</a:t>
            </a:r>
          </a:p>
          <a:p>
            <a:r>
              <a:rPr lang="en-US" sz="3200" dirty="0" smtClean="0">
                <a:latin typeface="Bookman Old Style"/>
                <a:cs typeface="Bookman Old Style"/>
              </a:rPr>
              <a:t> </a:t>
            </a:r>
            <a:r>
              <a:rPr lang="en-US" sz="3200" dirty="0">
                <a:latin typeface="Bookman Old Style"/>
                <a:cs typeface="Bookman Old Style"/>
              </a:rPr>
              <a:t>If travelling on a return trip, you can cover a large distance, but your displacement upon returning home is zero. </a:t>
            </a:r>
            <a:endParaRPr lang="en-US" sz="3200" dirty="0" smtClean="0">
              <a:latin typeface="Bookman Old Style"/>
              <a:cs typeface="Bookman Old Styl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3" y="2119257"/>
            <a:ext cx="7484533" cy="3993676"/>
          </a:xfrm>
        </p:spPr>
        <p:txBody>
          <a:bodyPr>
            <a:normAutofit/>
          </a:bodyPr>
          <a:lstStyle/>
          <a:p>
            <a:endParaRPr lang="en-US" dirty="0" smtClean="0">
              <a:latin typeface="Bookman Old Style"/>
              <a:cs typeface="Bookman Old Style"/>
            </a:endParaRPr>
          </a:p>
          <a:p>
            <a:endParaRPr lang="en-US" dirty="0">
              <a:latin typeface="Bookman Old Style"/>
              <a:cs typeface="Bookman Old Style"/>
            </a:endParaRPr>
          </a:p>
          <a:p>
            <a:endParaRPr lang="en-US" dirty="0" smtClean="0">
              <a:latin typeface="Bookman Old Style"/>
              <a:cs typeface="Bookman Old Style"/>
            </a:endParaRPr>
          </a:p>
          <a:p>
            <a:endParaRPr lang="en-US" dirty="0">
              <a:latin typeface="Bookman Old Style"/>
              <a:cs typeface="Bookman Old Style"/>
            </a:endParaRPr>
          </a:p>
          <a:p>
            <a:endParaRPr lang="en-US" dirty="0" smtClean="0">
              <a:latin typeface="Bookman Old Style"/>
              <a:cs typeface="Bookman Old Style"/>
            </a:endParaRPr>
          </a:p>
          <a:p>
            <a:endParaRPr lang="en-US" dirty="0" smtClean="0">
              <a:latin typeface="Bookman Old Style"/>
              <a:cs typeface="Bookman Old Style"/>
            </a:endParaRPr>
          </a:p>
          <a:p>
            <a:r>
              <a:rPr lang="en-US" dirty="0" smtClean="0">
                <a:latin typeface="Bookman Old Style"/>
                <a:cs typeface="Bookman Old Style"/>
              </a:rPr>
              <a:t>Figure </a:t>
            </a:r>
            <a:r>
              <a:rPr lang="en-US" dirty="0">
                <a:latin typeface="Bookman Old Style"/>
                <a:cs typeface="Bookman Old Style"/>
              </a:rPr>
              <a:t>8.1.1 illustrates a journey that covers a certain distance, but the displacement is zero</a:t>
            </a:r>
            <a:endParaRPr lang="en-US" dirty="0"/>
          </a:p>
        </p:txBody>
      </p:sp>
      <p:pic>
        <p:nvPicPr>
          <p:cNvPr id="4" name="Picture 3" descr="Screen Shot 2013-02-01 at 2.12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04" y="663474"/>
            <a:ext cx="6696665" cy="40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6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2119257"/>
            <a:ext cx="7433733" cy="4196876"/>
          </a:xfrm>
        </p:spPr>
        <p:txBody>
          <a:bodyPr>
            <a:normAutofit lnSpcReduction="10000"/>
          </a:bodyPr>
          <a:lstStyle/>
          <a:p>
            <a:endParaRPr lang="en-US" dirty="0" smtClean="0">
              <a:latin typeface="Bookman Old Style"/>
              <a:cs typeface="Bookman Old Style"/>
            </a:endParaRPr>
          </a:p>
          <a:p>
            <a:endParaRPr lang="en-US" dirty="0">
              <a:latin typeface="Bookman Old Style"/>
              <a:cs typeface="Bookman Old Style"/>
            </a:endParaRPr>
          </a:p>
          <a:p>
            <a:endParaRPr lang="en-US" dirty="0" smtClean="0">
              <a:latin typeface="Bookman Old Style"/>
              <a:cs typeface="Bookman Old Style"/>
            </a:endParaRPr>
          </a:p>
          <a:p>
            <a:endParaRPr lang="en-US" dirty="0">
              <a:latin typeface="Bookman Old Style"/>
              <a:cs typeface="Bookman Old Style"/>
            </a:endParaRPr>
          </a:p>
          <a:p>
            <a:endParaRPr lang="en-US" dirty="0" smtClean="0">
              <a:latin typeface="Bookman Old Style"/>
              <a:cs typeface="Bookman Old Style"/>
            </a:endParaRPr>
          </a:p>
          <a:p>
            <a:endParaRPr lang="en-US" dirty="0">
              <a:latin typeface="Bookman Old Style"/>
              <a:cs typeface="Bookman Old Style"/>
            </a:endParaRPr>
          </a:p>
          <a:p>
            <a:endParaRPr lang="en-US" dirty="0" smtClean="0">
              <a:latin typeface="Bookman Old Style"/>
              <a:cs typeface="Bookman Old Style"/>
            </a:endParaRPr>
          </a:p>
          <a:p>
            <a:r>
              <a:rPr lang="en-US" dirty="0" smtClean="0">
                <a:latin typeface="Bookman Old Style"/>
                <a:cs typeface="Bookman Old Style"/>
              </a:rPr>
              <a:t>Figure </a:t>
            </a:r>
            <a:r>
              <a:rPr lang="en-US" dirty="0">
                <a:latin typeface="Bookman Old Style"/>
                <a:cs typeface="Bookman Old Style"/>
              </a:rPr>
              <a:t>8.1.2 compares the distance travelled with the displacement of a student who walks from their home to school.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Screen Shot 2013-02-01 at 2.1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17" y="1109133"/>
            <a:ext cx="58293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 30 seconds think time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the definition of distance and displacement?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By the end of this lesson you will be able to explain the terms Displacement and Distance.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7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3600" dirty="0" smtClean="0"/>
              <a:t>30 seconds think time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What is the definition instantaneous speed?</a:t>
            </a:r>
          </a:p>
          <a:p>
            <a:pPr algn="ctr"/>
            <a:r>
              <a:rPr lang="en-US" sz="3600" dirty="0" smtClean="0"/>
              <a:t>What is velocity?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401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603142"/>
            <a:ext cx="6965245" cy="798976"/>
          </a:xfrm>
        </p:spPr>
        <p:txBody>
          <a:bodyPr/>
          <a:lstStyle/>
          <a:p>
            <a:r>
              <a:rPr lang="en-US" dirty="0" smtClean="0"/>
              <a:t>Planning a trip?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668" y="1402118"/>
            <a:ext cx="7323446" cy="4651727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When planning a trip </a:t>
            </a:r>
            <a:r>
              <a:rPr lang="en-US" dirty="0" smtClean="0">
                <a:latin typeface="Bookman Old Style"/>
                <a:cs typeface="Bookman Old Style"/>
              </a:rPr>
              <a:t>around Australia what do you need to consider??</a:t>
            </a:r>
          </a:p>
          <a:p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 smtClean="0">
                <a:latin typeface="Bookman Old Style"/>
                <a:cs typeface="Bookman Old Style"/>
              </a:rPr>
              <a:t>You </a:t>
            </a:r>
            <a:r>
              <a:rPr lang="en-US" dirty="0">
                <a:latin typeface="Bookman Old Style"/>
                <a:cs typeface="Bookman Old Style"/>
              </a:rPr>
              <a:t>would need to consider the </a:t>
            </a:r>
            <a:r>
              <a:rPr lang="en-US" b="1" dirty="0">
                <a:latin typeface="Bookman Old Style"/>
                <a:cs typeface="Bookman Old Style"/>
              </a:rPr>
              <a:t>distance, </a:t>
            </a:r>
            <a:r>
              <a:rPr lang="en-US" dirty="0">
                <a:latin typeface="Bookman Old Style"/>
                <a:cs typeface="Bookman Old Style"/>
              </a:rPr>
              <a:t>or how far away places to visit are. </a:t>
            </a:r>
            <a:endParaRPr lang="en-US" dirty="0" smtClean="0">
              <a:latin typeface="Bookman Old Style"/>
              <a:cs typeface="Bookman Old Style"/>
            </a:endParaRPr>
          </a:p>
          <a:p>
            <a:r>
              <a:rPr lang="en-US" dirty="0" smtClean="0">
                <a:latin typeface="Bookman Old Style"/>
                <a:cs typeface="Bookman Old Style"/>
              </a:rPr>
              <a:t>You </a:t>
            </a:r>
            <a:r>
              <a:rPr lang="en-US" dirty="0">
                <a:latin typeface="Bookman Old Style"/>
                <a:cs typeface="Bookman Old Style"/>
              </a:rPr>
              <a:t>would also need to consider the </a:t>
            </a:r>
            <a:r>
              <a:rPr lang="en-US" b="1" dirty="0">
                <a:latin typeface="Bookman Old Style"/>
                <a:cs typeface="Bookman Old Style"/>
              </a:rPr>
              <a:t>amount of time</a:t>
            </a:r>
            <a:r>
              <a:rPr lang="en-US" dirty="0">
                <a:latin typeface="Bookman Old Style"/>
                <a:cs typeface="Bookman Old Style"/>
              </a:rPr>
              <a:t> you have</a:t>
            </a:r>
            <a:r>
              <a:rPr lang="en-US" dirty="0" smtClean="0">
                <a:latin typeface="Bookman Old Style"/>
                <a:cs typeface="Bookman Old Style"/>
              </a:rPr>
              <a:t>.</a:t>
            </a:r>
          </a:p>
          <a:p>
            <a:r>
              <a:rPr lang="en-US" dirty="0" smtClean="0">
                <a:latin typeface="Bookman Old Style"/>
                <a:cs typeface="Bookman Old Style"/>
              </a:rPr>
              <a:t> </a:t>
            </a:r>
            <a:r>
              <a:rPr lang="en-US" dirty="0">
                <a:latin typeface="Bookman Old Style"/>
                <a:cs typeface="Bookman Old Style"/>
              </a:rPr>
              <a:t>In this case, distance would be measured in </a:t>
            </a:r>
            <a:r>
              <a:rPr lang="en-US" dirty="0" smtClean="0">
                <a:latin typeface="Bookman Old Style"/>
                <a:cs typeface="Bookman Old Style"/>
              </a:rPr>
              <a:t>kilometers, </a:t>
            </a:r>
            <a:r>
              <a:rPr lang="en-US" dirty="0">
                <a:latin typeface="Bookman Old Style"/>
                <a:cs typeface="Bookman Old Style"/>
              </a:rPr>
              <a:t>and your time in days or weeks</a:t>
            </a:r>
            <a:r>
              <a:rPr lang="en-US" dirty="0" smtClean="0">
                <a:latin typeface="Bookman Old Style"/>
                <a:cs typeface="Bookman Old Style"/>
              </a:rPr>
              <a:t>.</a:t>
            </a:r>
          </a:p>
          <a:p>
            <a:r>
              <a:rPr lang="en-US" dirty="0" smtClean="0">
                <a:latin typeface="Bookman Old Style"/>
                <a:cs typeface="Bookman Old Style"/>
              </a:rPr>
              <a:t> </a:t>
            </a:r>
            <a:r>
              <a:rPr lang="en-US" dirty="0">
                <a:latin typeface="Bookman Old Style"/>
                <a:cs typeface="Bookman Old Style"/>
              </a:rPr>
              <a:t>If considering a trip to the end of your street</a:t>
            </a:r>
            <a:r>
              <a:rPr lang="en-US" dirty="0" smtClean="0">
                <a:latin typeface="Bookman Old Style"/>
                <a:cs typeface="Bookman Old Style"/>
              </a:rPr>
              <a:t>, what would distance be measured in? </a:t>
            </a:r>
          </a:p>
          <a:p>
            <a:pPr marL="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  And the time?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Calculating distance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702" y="2119257"/>
            <a:ext cx="7554366" cy="400057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Bookman Old Style"/>
                <a:cs typeface="Bookman Old Style"/>
              </a:rPr>
              <a:t>The formula for average speed can be rearranged to calculate the distance travelled in a certain time as: </a:t>
            </a:r>
            <a:endParaRPr lang="en-US" sz="3200" dirty="0" smtClean="0">
              <a:latin typeface="Bookman Old Style"/>
              <a:cs typeface="Bookman Old Style"/>
            </a:endParaRPr>
          </a:p>
          <a:p>
            <a:endParaRPr lang="en-US" sz="3200" dirty="0">
              <a:latin typeface="Bookman Old Style"/>
              <a:cs typeface="Bookman Old Style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distance = average speed × </a:t>
            </a:r>
            <a:r>
              <a:rPr lang="en-US" sz="3200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time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or</a:t>
            </a:r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/>
            </a:r>
            <a:b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</a:br>
            <a:r>
              <a:rPr lang="en-US" sz="3200" i="1" dirty="0">
                <a:solidFill>
                  <a:srgbClr val="FF0000"/>
                </a:solidFill>
                <a:latin typeface="Bookman Old Style"/>
                <a:cs typeface="Bookman Old Style"/>
              </a:rPr>
              <a:t>s</a:t>
            </a:r>
            <a:r>
              <a:rPr lang="en-US" sz="3200" i="1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=</a:t>
            </a:r>
            <a:r>
              <a:rPr lang="en-US" sz="3200" i="1" dirty="0" err="1" smtClean="0">
                <a:solidFill>
                  <a:srgbClr val="FF0000"/>
                </a:solidFill>
                <a:latin typeface="Bookman Old Style"/>
                <a:cs typeface="Bookman Old Style"/>
              </a:rPr>
              <a:t>v×t</a:t>
            </a:r>
            <a:r>
              <a:rPr lang="en-US" sz="3200" i="1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endParaRPr lang="en-US" sz="3200" dirty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5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Calculating distance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678" y="1798008"/>
            <a:ext cx="7136590" cy="42723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Bookman Old Style"/>
                <a:cs typeface="Bookman Old Style"/>
              </a:rPr>
              <a:t>Work out the following:</a:t>
            </a:r>
          </a:p>
          <a:p>
            <a:pPr marL="0" indent="0">
              <a:buNone/>
            </a:pPr>
            <a:endParaRPr lang="en-US" dirty="0" smtClean="0">
              <a:latin typeface="Bookman Old Style"/>
              <a:cs typeface="Bookman Old Style"/>
            </a:endParaRPr>
          </a:p>
          <a:p>
            <a:pPr marL="457200" indent="-457200">
              <a:buAutoNum type="alphaLcPeriod"/>
            </a:pPr>
            <a:r>
              <a:rPr lang="en-US" dirty="0" smtClean="0">
                <a:latin typeface="Bookman Old Style"/>
                <a:cs typeface="Bookman Old Style"/>
              </a:rPr>
              <a:t>Trinh </a:t>
            </a:r>
            <a:r>
              <a:rPr lang="en-US" dirty="0">
                <a:latin typeface="Bookman Old Style"/>
                <a:cs typeface="Bookman Old Style"/>
              </a:rPr>
              <a:t>rides her bike with a constant speed of 5 m/s. It takes her 3 minutes to get to the milk bar. Calculate how far away it is. </a:t>
            </a:r>
            <a:endParaRPr lang="en-US" dirty="0" smtClean="0">
              <a:latin typeface="Bookman Old Style"/>
              <a:cs typeface="Bookman Old Style"/>
            </a:endParaRPr>
          </a:p>
          <a:p>
            <a:pPr marL="457200" indent="-457200">
              <a:buAutoNum type="alphaLcPeriod"/>
            </a:pPr>
            <a:endParaRPr lang="en-US" dirty="0" smtClean="0">
              <a:latin typeface="Bookman Old Style"/>
              <a:cs typeface="Bookman Old Style"/>
            </a:endParaRPr>
          </a:p>
          <a:p>
            <a:pPr marL="457200" indent="-457200">
              <a:buFont typeface="Brush Script MT" pitchFamily="66" charset="0"/>
              <a:buAutoNum type="alphaLcPeriod"/>
            </a:pPr>
            <a:r>
              <a:rPr lang="en-US" dirty="0">
                <a:latin typeface="Bookman Old Style"/>
                <a:cs typeface="Bookman Old Style"/>
              </a:rPr>
              <a:t>While Trinh is riding, a toddler runs onto the road ahead. If Trinh took 0.5 second to react, how far does she travel before hitting the brakes? </a:t>
            </a:r>
          </a:p>
          <a:p>
            <a:pPr marL="457200" indent="-457200">
              <a:buAutoNum type="alphaL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5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 First</a:t>
            </a:r>
            <a:r>
              <a:rPr lang="en-US" dirty="0">
                <a:latin typeface="Bookman Old Style"/>
                <a:cs typeface="Bookman Old Style"/>
              </a:rPr>
              <a:t>, convert the time she took into seconds in order to state the answer in </a:t>
            </a:r>
            <a:r>
              <a:rPr lang="en-US" dirty="0" err="1">
                <a:latin typeface="Bookman Old Style"/>
                <a:cs typeface="Bookman Old Style"/>
              </a:rPr>
              <a:t>metres</a:t>
            </a:r>
            <a:r>
              <a:rPr lang="en-US" dirty="0">
                <a:latin typeface="Bookman Old Style"/>
                <a:cs typeface="Bookman Old Style"/>
              </a:rPr>
              <a:t>. </a:t>
            </a:r>
          </a:p>
          <a:p>
            <a:pPr marL="0" indent="0" algn="ctr">
              <a:buNone/>
            </a:pPr>
            <a:r>
              <a:rPr lang="en-US" i="1" dirty="0">
                <a:latin typeface="Bookman Old Style"/>
                <a:cs typeface="Bookman Old Style"/>
              </a:rPr>
              <a:t>t </a:t>
            </a:r>
            <a:r>
              <a:rPr lang="en-US" dirty="0">
                <a:latin typeface="Bookman Old Style"/>
                <a:cs typeface="Bookman Old Style"/>
              </a:rPr>
              <a:t>= 3 × 60 = 180 s </a:t>
            </a:r>
            <a:endParaRPr lang="en-US" dirty="0" smtClean="0">
              <a:latin typeface="Bookman Old Style"/>
              <a:cs typeface="Bookman Old Style"/>
            </a:endParaRPr>
          </a:p>
          <a:p>
            <a:pPr marL="0" indent="0" algn="ctr">
              <a:buNone/>
            </a:pPr>
            <a:endParaRPr lang="en-US" dirty="0" smtClean="0">
              <a:latin typeface="Bookman Old Style"/>
              <a:cs typeface="Bookman Old Style"/>
            </a:endParaRPr>
          </a:p>
          <a:p>
            <a:pPr marL="0" indent="0" algn="ctr">
              <a:buNone/>
            </a:pPr>
            <a:r>
              <a:rPr lang="en-US" dirty="0" smtClean="0">
                <a:latin typeface="Bookman Old Style"/>
                <a:cs typeface="Bookman Old Style"/>
              </a:rPr>
              <a:t>Trinh </a:t>
            </a:r>
            <a:r>
              <a:rPr lang="en-US" dirty="0">
                <a:latin typeface="Bookman Old Style"/>
                <a:cs typeface="Bookman Old Style"/>
              </a:rPr>
              <a:t>has travelled: </a:t>
            </a:r>
            <a:r>
              <a:rPr lang="en-US" i="1" dirty="0">
                <a:latin typeface="Bookman Old Style"/>
                <a:cs typeface="Bookman Old Style"/>
              </a:rPr>
              <a:t>s</a:t>
            </a:r>
            <a:r>
              <a:rPr lang="en-US" i="1" dirty="0" smtClean="0">
                <a:latin typeface="Bookman Old Style"/>
                <a:cs typeface="Bookman Old Style"/>
              </a:rPr>
              <a:t>=</a:t>
            </a:r>
            <a:r>
              <a:rPr lang="en-US" i="1" dirty="0" err="1" smtClean="0">
                <a:latin typeface="Bookman Old Style"/>
                <a:cs typeface="Bookman Old Style"/>
              </a:rPr>
              <a:t>v×t</a:t>
            </a:r>
            <a:r>
              <a:rPr lang="en-US" i="1" dirty="0" smtClean="0">
                <a:latin typeface="Bookman Old Style"/>
                <a:cs typeface="Bookman Old Style"/>
              </a:rPr>
              <a:t> </a:t>
            </a:r>
            <a:endParaRPr lang="en-US" dirty="0">
              <a:latin typeface="Bookman Old Style"/>
              <a:cs typeface="Bookman Old Style"/>
            </a:endParaRPr>
          </a:p>
          <a:p>
            <a:pPr marL="0" indent="0" algn="ctr">
              <a:buNone/>
            </a:pPr>
            <a:r>
              <a:rPr lang="en-US" dirty="0">
                <a:latin typeface="Bookman Old Style"/>
                <a:cs typeface="Bookman Old Style"/>
              </a:rPr>
              <a:t>= 5 × 180 </a:t>
            </a:r>
          </a:p>
          <a:p>
            <a:pPr marL="0" indent="0" algn="ctr">
              <a:buNone/>
            </a:pPr>
            <a:r>
              <a:rPr lang="en-US" dirty="0">
                <a:latin typeface="Bookman Old Style"/>
                <a:cs typeface="Bookman Old Style"/>
              </a:rPr>
              <a:t>= 900 m</a:t>
            </a:r>
            <a:br>
              <a:rPr lang="en-US" dirty="0">
                <a:latin typeface="Bookman Old Style"/>
                <a:cs typeface="Bookman Old Style"/>
              </a:rPr>
            </a:br>
            <a:r>
              <a:rPr lang="en-US" dirty="0">
                <a:latin typeface="Bookman Old Style"/>
                <a:cs typeface="Bookman Old Style"/>
              </a:rPr>
              <a:t>The milk bar is 900 m away. </a:t>
            </a:r>
          </a:p>
        </p:txBody>
      </p:sp>
    </p:spTree>
    <p:extLst>
      <p:ext uri="{BB962C8B-B14F-4D97-AF65-F5344CB8AC3E}">
        <p14:creationId xmlns:p14="http://schemas.microsoft.com/office/powerpoint/2010/main" val="56449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Bookman Old Style"/>
                <a:cs typeface="Bookman Old Style"/>
              </a:rPr>
              <a:t>s</a:t>
            </a:r>
            <a:r>
              <a:rPr lang="en-US" sz="3200" i="1" dirty="0" smtClean="0">
                <a:latin typeface="Bookman Old Style"/>
                <a:cs typeface="Bookman Old Style"/>
              </a:rPr>
              <a:t>=</a:t>
            </a:r>
            <a:r>
              <a:rPr lang="en-US" sz="3200" i="1" dirty="0" err="1" smtClean="0">
                <a:latin typeface="Bookman Old Style"/>
                <a:cs typeface="Bookman Old Style"/>
              </a:rPr>
              <a:t>v×t</a:t>
            </a:r>
            <a:endParaRPr lang="en-US" sz="3200" i="1" dirty="0" smtClean="0">
              <a:latin typeface="Bookman Old Style"/>
              <a:cs typeface="Bookman Old Style"/>
            </a:endParaRPr>
          </a:p>
          <a:p>
            <a:pPr marL="0" indent="0" algn="ctr">
              <a:buNone/>
            </a:pPr>
            <a:r>
              <a:rPr lang="en-US" i="1" dirty="0">
                <a:latin typeface="Bookman Old Style"/>
                <a:cs typeface="Bookman Old Style"/>
              </a:rPr>
              <a:t/>
            </a:r>
            <a:br>
              <a:rPr lang="en-US" i="1" dirty="0">
                <a:latin typeface="Bookman Old Style"/>
                <a:cs typeface="Bookman Old Style"/>
              </a:rPr>
            </a:br>
            <a:r>
              <a:rPr lang="en-US" dirty="0">
                <a:latin typeface="Bookman Old Style"/>
                <a:cs typeface="Bookman Old Style"/>
              </a:rPr>
              <a:t>= 5 × 0.5 </a:t>
            </a:r>
          </a:p>
          <a:p>
            <a:pPr marL="0" indent="0" algn="ctr">
              <a:buNone/>
            </a:pPr>
            <a:r>
              <a:rPr lang="en-US" dirty="0">
                <a:latin typeface="Bookman Old Style"/>
                <a:cs typeface="Bookman Old Style"/>
              </a:rPr>
              <a:t>= 2.5 m </a:t>
            </a:r>
            <a:endParaRPr lang="en-US" dirty="0" smtClean="0">
              <a:latin typeface="Bookman Old Style"/>
              <a:cs typeface="Bookman Old Style"/>
            </a:endParaRPr>
          </a:p>
          <a:p>
            <a:pPr marL="0" indent="0" algn="ctr">
              <a:buNone/>
            </a:pPr>
            <a:endParaRPr lang="en-US" dirty="0">
              <a:latin typeface="Bookman Old Style"/>
              <a:cs typeface="Bookman Old Style"/>
            </a:endParaRPr>
          </a:p>
          <a:p>
            <a:pPr algn="ctr"/>
            <a:r>
              <a:rPr lang="en-US" dirty="0">
                <a:latin typeface="Bookman Old Style"/>
                <a:cs typeface="Bookman Old Style"/>
              </a:rPr>
              <a:t>Trinh travels 2.5 m before hitting the brakes. She will then travel further as she slows to a stop. </a:t>
            </a:r>
          </a:p>
        </p:txBody>
      </p:sp>
    </p:spTree>
    <p:extLst>
      <p:ext uri="{BB962C8B-B14F-4D97-AF65-F5344CB8AC3E}">
        <p14:creationId xmlns:p14="http://schemas.microsoft.com/office/powerpoint/2010/main" val="398346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149" y="824774"/>
            <a:ext cx="7109021" cy="52935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ookman Old Style"/>
                <a:cs typeface="Bookman Old Style"/>
              </a:rPr>
              <a:t>You also need to consider where you will end your journey. </a:t>
            </a:r>
            <a:endParaRPr lang="en-US" dirty="0" smtClean="0">
              <a:latin typeface="Bookman Old Style"/>
              <a:cs typeface="Bookman Old Style"/>
            </a:endParaRPr>
          </a:p>
          <a:p>
            <a:endParaRPr lang="en-US" dirty="0" smtClean="0">
              <a:latin typeface="Bookman Old Style"/>
              <a:cs typeface="Bookman Old Style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Your </a:t>
            </a:r>
            <a:r>
              <a:rPr lang="en-US" b="1" dirty="0">
                <a:solidFill>
                  <a:srgbClr val="FF0000"/>
                </a:solidFill>
                <a:latin typeface="Bookman Old Style"/>
                <a:cs typeface="Bookman Old Style"/>
              </a:rPr>
              <a:t>displacement </a:t>
            </a:r>
            <a:r>
              <a:rPr lang="en-US" dirty="0">
                <a:solidFill>
                  <a:srgbClr val="FF0000"/>
                </a:solidFill>
                <a:latin typeface="Bookman Old Style"/>
                <a:cs typeface="Bookman Old Style"/>
              </a:rPr>
              <a:t>is straight-line distance between the finishing and starting points. </a:t>
            </a:r>
            <a:endParaRPr lang="en-US" dirty="0" smtClean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endParaRPr lang="en-US" dirty="0" smtClean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r>
              <a:rPr lang="en-US" dirty="0" smtClean="0">
                <a:latin typeface="Bookman Old Style"/>
                <a:cs typeface="Bookman Old Style"/>
              </a:rPr>
              <a:t>If </a:t>
            </a:r>
            <a:r>
              <a:rPr lang="en-US" dirty="0">
                <a:latin typeface="Bookman Old Style"/>
                <a:cs typeface="Bookman Old Style"/>
              </a:rPr>
              <a:t>you travel from home </a:t>
            </a:r>
            <a:r>
              <a:rPr lang="en-US" dirty="0" smtClean="0">
                <a:latin typeface="Bookman Old Style"/>
                <a:cs typeface="Bookman Old Style"/>
              </a:rPr>
              <a:t>to the </a:t>
            </a:r>
            <a:r>
              <a:rPr lang="en-US" dirty="0">
                <a:latin typeface="Bookman Old Style"/>
                <a:cs typeface="Bookman Old Style"/>
              </a:rPr>
              <a:t>house of a friend who lives 200 km south, then your displacement is 200 km south. </a:t>
            </a:r>
            <a:endParaRPr lang="en-US" dirty="0" smtClean="0">
              <a:latin typeface="Bookman Old Style"/>
              <a:cs typeface="Bookman Old Style"/>
            </a:endParaRPr>
          </a:p>
          <a:p>
            <a:endParaRPr lang="en-US" dirty="0" smtClean="0">
              <a:latin typeface="Bookman Old Style"/>
              <a:cs typeface="Bookman Old Style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 Displacement </a:t>
            </a:r>
            <a:r>
              <a:rPr lang="en-US" dirty="0">
                <a:solidFill>
                  <a:srgbClr val="FF0000"/>
                </a:solidFill>
                <a:latin typeface="Bookman Old Style"/>
                <a:cs typeface="Bookman Old Style"/>
              </a:rPr>
              <a:t>specifies not only the distance from the starting point, but also the direction of the end point from your starting point.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9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68</TotalTime>
  <Words>486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Andale Mono</vt:lpstr>
      <vt:lpstr>Bookman Old Style</vt:lpstr>
      <vt:lpstr>Brush Script MT</vt:lpstr>
      <vt:lpstr>Constantia</vt:lpstr>
      <vt:lpstr>Franklin Gothic Book</vt:lpstr>
      <vt:lpstr>Rage Italic</vt:lpstr>
      <vt:lpstr>Pushpin</vt:lpstr>
      <vt:lpstr>Distance and Displacement</vt:lpstr>
      <vt:lpstr>Lesson Objective</vt:lpstr>
      <vt:lpstr>Review</vt:lpstr>
      <vt:lpstr>Planning a trip?</vt:lpstr>
      <vt:lpstr>Calculating distance </vt:lpstr>
      <vt:lpstr>Calculating distance </vt:lpstr>
      <vt:lpstr>Solution A</vt:lpstr>
      <vt:lpstr>Solution B</vt:lpstr>
      <vt:lpstr>PowerPoint Presentation</vt:lpstr>
      <vt:lpstr>PowerPoint Presentation</vt:lpstr>
      <vt:lpstr>PowerPoint Presentation</vt:lpstr>
      <vt:lpstr>PowerPoint Presentation</vt:lpstr>
      <vt:lpstr>Recall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and Displacement</dc:title>
  <dc:creator>Hannah Nagle</dc:creator>
  <cp:lastModifiedBy>MCGILL Zachary [North Albany Snr High School]</cp:lastModifiedBy>
  <cp:revision>10</cp:revision>
  <dcterms:created xsi:type="dcterms:W3CDTF">2013-02-01T03:03:08Z</dcterms:created>
  <dcterms:modified xsi:type="dcterms:W3CDTF">2021-09-14T03:58:39Z</dcterms:modified>
</cp:coreProperties>
</file>