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0" r:id="rId5"/>
    <p:sldId id="265" r:id="rId6"/>
    <p:sldId id="260" r:id="rId7"/>
    <p:sldId id="266" r:id="rId8"/>
    <p:sldId id="267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Bookman Old Style"/>
              </a:rPr>
              <a:t>Calculating </a:t>
            </a:r>
            <a:r>
              <a:rPr lang="en-US" dirty="0" smtClean="0">
                <a:latin typeface="Bookman Old Style"/>
                <a:cs typeface="Bookman Old Style"/>
              </a:rPr>
              <a:t>Acceleration </a:t>
            </a:r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Physics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830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3 at 2.0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2" y="942945"/>
            <a:ext cx="8096158" cy="4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99398"/>
            <a:ext cx="6196405" cy="3923671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600" dirty="0"/>
              <a:t>30 seconds think </a:t>
            </a:r>
            <a:r>
              <a:rPr lang="en-US" sz="3600" dirty="0" smtClean="0"/>
              <a:t>time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>
                <a:latin typeface="Bookman Old Style"/>
                <a:cs typeface="Bookman Old Style"/>
              </a:rPr>
              <a:t>What is the formula to calculate acceleration?</a:t>
            </a:r>
            <a:endParaRPr lang="en-US" sz="3600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ookman Old Style"/>
                <a:cs typeface="Bookman Old Style"/>
              </a:rPr>
              <a:t>By the end of the lesson you will be able to calculate acceleration.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68" y="670364"/>
            <a:ext cx="7323446" cy="5383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In </a:t>
            </a:r>
            <a:r>
              <a:rPr lang="en-US" sz="3200" dirty="0">
                <a:latin typeface="Bookman Old Style"/>
                <a:cs typeface="Bookman Old Style"/>
              </a:rPr>
              <a:t>everyday language, acceleration is a change in speed.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In </a:t>
            </a:r>
            <a:r>
              <a:rPr lang="en-US" sz="3200" dirty="0">
                <a:latin typeface="Bookman Old Style"/>
                <a:cs typeface="Bookman Old Style"/>
              </a:rPr>
              <a:t>science,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ookman Old Style"/>
                <a:cs typeface="Bookman Old Style"/>
              </a:rPr>
              <a:t>acceleration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is the rate of change in velocity. </a:t>
            </a:r>
            <a:endParaRPr lang="en-US" sz="3200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It </a:t>
            </a:r>
            <a:r>
              <a:rPr lang="en-US" sz="3200" dirty="0">
                <a:latin typeface="Bookman Old Style"/>
                <a:cs typeface="Bookman Old Style"/>
              </a:rPr>
              <a:t>should be stated with a </a:t>
            </a:r>
            <a:r>
              <a:rPr lang="en-US" sz="3200" dirty="0" smtClean="0">
                <a:latin typeface="Bookman Old Style"/>
                <a:cs typeface="Bookman Old Style"/>
              </a:rPr>
              <a:t>direction</a:t>
            </a:r>
          </a:p>
          <a:p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Like </a:t>
            </a:r>
            <a:r>
              <a:rPr lang="en-US" sz="3200" dirty="0">
                <a:latin typeface="Bookman Old Style"/>
                <a:cs typeface="Bookman Old Style"/>
              </a:rPr>
              <a:t>displacement and velocity, acceleration </a:t>
            </a:r>
            <a:r>
              <a:rPr lang="en-US" sz="3200" dirty="0" smtClean="0">
                <a:latin typeface="Bookman Old Style"/>
                <a:cs typeface="Bookman Old Style"/>
              </a:rPr>
              <a:t>is a </a:t>
            </a:r>
            <a:r>
              <a:rPr lang="en-US" sz="3200" dirty="0">
                <a:latin typeface="Bookman Old Style"/>
                <a:cs typeface="Bookman Old Style"/>
              </a:rPr>
              <a:t>vector quantity</a:t>
            </a:r>
            <a:r>
              <a:rPr lang="en-US" sz="3200" dirty="0" smtClean="0">
                <a:latin typeface="Bookman Old Style"/>
                <a:cs typeface="Bookman Old Styl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14" y="798286"/>
            <a:ext cx="6552731" cy="4924783"/>
          </a:xfrm>
        </p:spPr>
        <p:txBody>
          <a:bodyPr/>
          <a:lstStyle/>
          <a:p>
            <a:r>
              <a:rPr lang="en-US" sz="3200" dirty="0">
                <a:latin typeface="Bookman Old Style"/>
                <a:cs typeface="Bookman Old Style"/>
              </a:rPr>
              <a:t> </a:t>
            </a:r>
            <a:r>
              <a:rPr lang="en-US" sz="3600" dirty="0">
                <a:latin typeface="Bookman Old Style"/>
                <a:cs typeface="Bookman Old Style"/>
              </a:rPr>
              <a:t>A positive acceleration means that something is speeding up in a particular direction and a negative acceleration means it is slowing down in a particular direction.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1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88" y="705646"/>
            <a:ext cx="7391050" cy="5415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Bookman Old Style"/>
                <a:cs typeface="Bookman Old Style"/>
              </a:rPr>
              <a:t>To simplify our ideas of acceleration, we will only consider motion in a straight line. </a:t>
            </a: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2800" dirty="0" smtClean="0">
                <a:latin typeface="Bookman Old Style"/>
                <a:cs typeface="Bookman Old Style"/>
              </a:rPr>
              <a:t>In </a:t>
            </a:r>
            <a:r>
              <a:rPr lang="en-US" sz="2800" dirty="0">
                <a:latin typeface="Bookman Old Style"/>
                <a:cs typeface="Bookman Old Style"/>
              </a:rPr>
              <a:t>this case, average </a:t>
            </a:r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acceleration can be calculated</a:t>
            </a:r>
            <a:r>
              <a:rPr lang="en-US" sz="2800" dirty="0">
                <a:latin typeface="Bookman Old Style"/>
                <a:cs typeface="Bookman Old Style"/>
              </a:rPr>
              <a:t> using the formula: </a:t>
            </a: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2800" dirty="0">
                <a:latin typeface="Bookman Old Style"/>
                <a:cs typeface="Bookman Old Style"/>
              </a:rPr>
              <a:t>where a is acceleration, </a:t>
            </a:r>
            <a:r>
              <a:rPr lang="en-US" sz="2800" i="1" dirty="0">
                <a:latin typeface="Bookman Old Style"/>
                <a:cs typeface="Bookman Old Style"/>
              </a:rPr>
              <a:t>v </a:t>
            </a:r>
            <a:r>
              <a:rPr lang="en-US" sz="2800" dirty="0">
                <a:latin typeface="Bookman Old Style"/>
                <a:cs typeface="Bookman Old Style"/>
              </a:rPr>
              <a:t>is final speed, </a:t>
            </a:r>
            <a:r>
              <a:rPr lang="en-US" sz="2800" i="1" dirty="0">
                <a:latin typeface="Bookman Old Style"/>
                <a:cs typeface="Bookman Old Style"/>
              </a:rPr>
              <a:t>u </a:t>
            </a:r>
            <a:r>
              <a:rPr lang="en-US" sz="2800" dirty="0">
                <a:latin typeface="Bookman Old Style"/>
                <a:cs typeface="Bookman Old Style"/>
              </a:rPr>
              <a:t>is initial speed and </a:t>
            </a:r>
            <a:r>
              <a:rPr lang="en-US" sz="2800" i="1" dirty="0">
                <a:latin typeface="Bookman Old Style"/>
                <a:cs typeface="Bookman Old Style"/>
              </a:rPr>
              <a:t>t </a:t>
            </a:r>
            <a:r>
              <a:rPr lang="en-US" sz="2800" dirty="0">
                <a:latin typeface="Bookman Old Style"/>
                <a:cs typeface="Bookman Old Style"/>
              </a:rPr>
              <a:t>is time taken.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  <p:pic>
        <p:nvPicPr>
          <p:cNvPr id="2" name="Picture 1" descr="Screen Shot 2013-02-02 at 7.5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44" y="3506657"/>
            <a:ext cx="63191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1640" y="841472"/>
            <a:ext cx="6885255" cy="488159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The formula above can be rearranged to allow the </a:t>
            </a: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final speed of an object </a:t>
            </a:r>
            <a:r>
              <a:rPr lang="en-US" sz="3200" dirty="0">
                <a:latin typeface="Bookman Old Style"/>
                <a:cs typeface="Bookman Old Style"/>
              </a:rPr>
              <a:t>to be calculated: </a:t>
            </a:r>
          </a:p>
          <a:p>
            <a:endParaRPr lang="en-US" dirty="0"/>
          </a:p>
        </p:txBody>
      </p:sp>
      <p:pic>
        <p:nvPicPr>
          <p:cNvPr id="5" name="Picture 4" descr="Screen Shot 2013-02-02 at 7.5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0" y="3120572"/>
            <a:ext cx="7507225" cy="1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27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1346356"/>
            <a:ext cx="6965244" cy="43767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LcParenR"/>
            </a:pPr>
            <a:r>
              <a:rPr lang="en-US" sz="3200" dirty="0" smtClean="0">
                <a:latin typeface="Bookman Old Style"/>
                <a:cs typeface="Bookman Old Style"/>
              </a:rPr>
              <a:t>A </a:t>
            </a:r>
            <a:r>
              <a:rPr lang="en-US" sz="3200" dirty="0">
                <a:latin typeface="Bookman Old Style"/>
                <a:cs typeface="Bookman Old Style"/>
              </a:rPr>
              <a:t>car speeds up to 60 km/h from rest in 5 seconds.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  <a:r>
              <a:rPr lang="en-US" sz="3200" dirty="0" smtClean="0">
                <a:latin typeface="Bookman Old Style"/>
                <a:cs typeface="Bookman Old Style"/>
              </a:rPr>
              <a:t> Calculate </a:t>
            </a:r>
            <a:r>
              <a:rPr lang="en-US" sz="3200" dirty="0">
                <a:latin typeface="Bookman Old Style"/>
                <a:cs typeface="Bookman Old Style"/>
              </a:rPr>
              <a:t>its average acceleration. </a:t>
            </a:r>
            <a:r>
              <a:rPr lang="en-US" sz="3200" dirty="0" smtClean="0">
                <a:latin typeface="Bookman Old Style"/>
                <a:cs typeface="Bookman Old Style"/>
              </a:rPr>
              <a:t>     (</a:t>
            </a:r>
            <a:r>
              <a:rPr lang="en-US" sz="3200" dirty="0">
                <a:latin typeface="Bookman Old Style"/>
                <a:cs typeface="Bookman Old Style"/>
              </a:rPr>
              <a:t>Express your answer in km/h/s.)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457200" indent="-457200">
              <a:buAutoNum type="alphaLcParenR"/>
            </a:pPr>
            <a:endParaRPr lang="en-US" sz="3200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b) A </a:t>
            </a:r>
            <a:r>
              <a:rPr lang="en-US" sz="3200" dirty="0">
                <a:latin typeface="Bookman Old Style"/>
                <a:cs typeface="Bookman Old Style"/>
              </a:rPr>
              <a:t>train initially travelling at 30 </a:t>
            </a:r>
            <a:r>
              <a:rPr lang="en-US" sz="3200" dirty="0" smtClean="0">
                <a:latin typeface="Bookman Old Style"/>
                <a:cs typeface="Bookman Old Style"/>
              </a:rPr>
              <a:t>   </a:t>
            </a:r>
          </a:p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  <a:r>
              <a:rPr lang="en-US" sz="3200" dirty="0" smtClean="0">
                <a:latin typeface="Bookman Old Style"/>
                <a:cs typeface="Bookman Old Style"/>
              </a:rPr>
              <a:t>   km</a:t>
            </a:r>
            <a:r>
              <a:rPr lang="en-US" sz="3200" dirty="0">
                <a:latin typeface="Bookman Old Style"/>
                <a:cs typeface="Bookman Old Style"/>
              </a:rPr>
              <a:t>/h accelerates </a:t>
            </a:r>
            <a:r>
              <a:rPr lang="en-US" sz="3200" dirty="0" smtClean="0">
                <a:latin typeface="Bookman Old Style"/>
                <a:cs typeface="Bookman Old Style"/>
              </a:rPr>
              <a:t>at </a:t>
            </a:r>
            <a:r>
              <a:rPr lang="en-US" sz="3200" dirty="0">
                <a:latin typeface="Bookman Old Style"/>
                <a:cs typeface="Bookman Old Style"/>
              </a:rPr>
              <a:t>a constant   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  <a:r>
              <a:rPr lang="en-US" sz="3200" dirty="0" smtClean="0">
                <a:latin typeface="Bookman Old Style"/>
                <a:cs typeface="Bookman Old Style"/>
              </a:rPr>
              <a:t>   rate </a:t>
            </a:r>
            <a:r>
              <a:rPr lang="en-US" sz="3200" dirty="0">
                <a:latin typeface="Bookman Old Style"/>
                <a:cs typeface="Bookman Old Style"/>
              </a:rPr>
              <a:t>of 2 km/h/s for 30 seconds. </a:t>
            </a:r>
            <a:endParaRPr lang="en-US" sz="3200" dirty="0" smtClean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/>
                <a:cs typeface="Bookman Old Style"/>
              </a:rPr>
              <a:t>      Calculate </a:t>
            </a:r>
            <a:r>
              <a:rPr lang="en-US" sz="3200" dirty="0">
                <a:latin typeface="Bookman Old Style"/>
                <a:cs typeface="Bookman Old Style"/>
              </a:rPr>
              <a:t>its final speed.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>
                <a:latin typeface="Bookman Old Style"/>
                <a:cs typeface="Bookman Old Style"/>
              </a:rPr>
              <a:t>a=v−</a:t>
            </a:r>
            <a:r>
              <a:rPr lang="en-US" sz="2800" i="1" dirty="0" smtClean="0">
                <a:latin typeface="Bookman Old Style"/>
                <a:cs typeface="Bookman Old Style"/>
              </a:rPr>
              <a:t>u/ </a:t>
            </a:r>
            <a:r>
              <a:rPr lang="en-US" sz="2800" i="1" dirty="0">
                <a:latin typeface="Bookman Old Style"/>
                <a:cs typeface="Bookman Old Style"/>
              </a:rPr>
              <a:t>t </a:t>
            </a:r>
            <a:endParaRPr lang="en-US" sz="2800" dirty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sz="2800" dirty="0">
                <a:latin typeface="Bookman Old Style"/>
                <a:cs typeface="Bookman Old Style"/>
              </a:rPr>
              <a:t>= 60 − </a:t>
            </a:r>
            <a:r>
              <a:rPr lang="en-US" sz="2800" dirty="0" smtClean="0">
                <a:latin typeface="Bookman Old Style"/>
                <a:cs typeface="Bookman Old Style"/>
              </a:rPr>
              <a:t>0/ </a:t>
            </a:r>
            <a:r>
              <a:rPr lang="en-US" sz="2800" dirty="0">
                <a:latin typeface="Bookman Old Style"/>
                <a:cs typeface="Bookman Old Style"/>
              </a:rPr>
              <a:t>5 </a:t>
            </a:r>
          </a:p>
          <a:p>
            <a:pPr algn="ctr"/>
            <a:r>
              <a:rPr lang="en-US" sz="2800" dirty="0">
                <a:latin typeface="Bookman Old Style"/>
                <a:cs typeface="Bookman Old Style"/>
              </a:rPr>
              <a:t>= 12 km/h/s </a:t>
            </a:r>
            <a:endParaRPr lang="en-US" sz="2800" dirty="0" smtClean="0">
              <a:latin typeface="Bookman Old Style"/>
              <a:cs typeface="Bookman Old Style"/>
            </a:endParaRPr>
          </a:p>
          <a:p>
            <a:pPr algn="ctr"/>
            <a:endParaRPr lang="en-US" sz="2800" dirty="0">
              <a:latin typeface="Bookman Old Style"/>
              <a:cs typeface="Bookman Old Style"/>
            </a:endParaRPr>
          </a:p>
          <a:p>
            <a:pPr algn="ctr"/>
            <a:r>
              <a:rPr lang="en-US" sz="2800" dirty="0">
                <a:latin typeface="Bookman Old Style"/>
                <a:cs typeface="Bookman Old Style"/>
              </a:rPr>
              <a:t>The car increases speed by 12 km/h each second. </a:t>
            </a:r>
          </a:p>
        </p:txBody>
      </p:sp>
    </p:spTree>
    <p:extLst>
      <p:ext uri="{BB962C8B-B14F-4D97-AF65-F5344CB8AC3E}">
        <p14:creationId xmlns:p14="http://schemas.microsoft.com/office/powerpoint/2010/main" val="172848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dirty="0">
                <a:latin typeface="Bookman Old Style"/>
                <a:cs typeface="Bookman Old Style"/>
              </a:rPr>
              <a:t>v </a:t>
            </a:r>
            <a:r>
              <a:rPr lang="en-US" sz="2800" dirty="0">
                <a:latin typeface="Bookman Old Style"/>
                <a:cs typeface="Bookman Old Style"/>
              </a:rPr>
              <a:t>=u</a:t>
            </a:r>
            <a:r>
              <a:rPr lang="en-US" sz="2800" dirty="0" smtClean="0">
                <a:latin typeface="Bookman Old Style"/>
                <a:cs typeface="Bookman Old Style"/>
              </a:rPr>
              <a:t>+(at)</a:t>
            </a:r>
            <a:r>
              <a:rPr lang="en-US" sz="2800" dirty="0">
                <a:latin typeface="Bookman Old Style"/>
                <a:cs typeface="Bookman Old Style"/>
              </a:rPr>
              <a:t/>
            </a:r>
            <a:br>
              <a:rPr lang="en-US" sz="2800" dirty="0">
                <a:latin typeface="Bookman Old Style"/>
                <a:cs typeface="Bookman Old Style"/>
              </a:rPr>
            </a:br>
            <a:r>
              <a:rPr lang="en-US" sz="2800" dirty="0">
                <a:latin typeface="Bookman Old Style"/>
                <a:cs typeface="Bookman Old Style"/>
              </a:rPr>
              <a:t>= 30 + (2 × 30) </a:t>
            </a: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Bookman Old Style"/>
                <a:cs typeface="Bookman Old Style"/>
              </a:rPr>
              <a:t>= </a:t>
            </a:r>
            <a:r>
              <a:rPr lang="en-US" sz="2800" dirty="0">
                <a:latin typeface="Bookman Old Style"/>
                <a:cs typeface="Bookman Old Style"/>
              </a:rPr>
              <a:t>90 km/h </a:t>
            </a: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endParaRPr lang="en-US" sz="2800" dirty="0" smtClean="0">
              <a:latin typeface="Bookman Old Style"/>
              <a:cs typeface="Bookman Old Style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Bookman Old Style"/>
                <a:cs typeface="Bookman Old Style"/>
              </a:rPr>
              <a:t>The </a:t>
            </a:r>
            <a:r>
              <a:rPr lang="en-US" sz="2800" dirty="0">
                <a:latin typeface="Bookman Old Style"/>
                <a:cs typeface="Bookman Old Style"/>
              </a:rPr>
              <a:t>train is travelling at 90 km/h after 30 seconds.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138</TotalTime>
  <Words>284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Andale Mono</vt:lpstr>
      <vt:lpstr>Bookman Old Style</vt:lpstr>
      <vt:lpstr>Brush Script MT</vt:lpstr>
      <vt:lpstr>Constantia</vt:lpstr>
      <vt:lpstr>Franklin Gothic Book</vt:lpstr>
      <vt:lpstr>Rage Italic</vt:lpstr>
      <vt:lpstr>Pushpin</vt:lpstr>
      <vt:lpstr>Calculating Acceleration </vt:lpstr>
      <vt:lpstr>Lesson Objective</vt:lpstr>
      <vt:lpstr>PowerPoint Presentation</vt:lpstr>
      <vt:lpstr>PowerPoint Presentation</vt:lpstr>
      <vt:lpstr>PowerPoint Presentation</vt:lpstr>
      <vt:lpstr>PowerPoint Presentation</vt:lpstr>
      <vt:lpstr>Problems  </vt:lpstr>
      <vt:lpstr>Solution A</vt:lpstr>
      <vt:lpstr>Solution B</vt:lpstr>
      <vt:lpstr>PowerPoint Presentation</vt:lpstr>
      <vt:lpstr>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Displacement</dc:title>
  <dc:creator>Hannah Nagle</dc:creator>
  <cp:lastModifiedBy>MCGILL Zachary [North Albany Snr High School]</cp:lastModifiedBy>
  <cp:revision>12</cp:revision>
  <dcterms:created xsi:type="dcterms:W3CDTF">2013-02-01T03:03:08Z</dcterms:created>
  <dcterms:modified xsi:type="dcterms:W3CDTF">2021-09-17T03:40:53Z</dcterms:modified>
</cp:coreProperties>
</file>