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74" r:id="rId4"/>
    <p:sldId id="257" r:id="rId5"/>
    <p:sldId id="275" r:id="rId6"/>
    <p:sldId id="258" r:id="rId7"/>
    <p:sldId id="259" r:id="rId8"/>
    <p:sldId id="260" r:id="rId9"/>
    <p:sldId id="261" r:id="rId10"/>
    <p:sldId id="262" r:id="rId11"/>
    <p:sldId id="263" r:id="rId12"/>
    <p:sldId id="264" r:id="rId13"/>
    <p:sldId id="265" r:id="rId14"/>
    <p:sldId id="267"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442"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0622B-11CD-4086-A543-3327F38926D3}" type="datetimeFigureOut">
              <a:rPr lang="en-AU" smtClean="0"/>
              <a:t>5/02/2023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ECBAC9-50EE-4E69-997F-FD60E27C98A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90622B-11CD-4086-A543-3327F38926D3}" type="datetimeFigureOut">
              <a:rPr lang="en-AU" smtClean="0"/>
              <a:t>5/02/2023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ECBAC9-50EE-4E69-997F-FD60E27C98A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90622B-11CD-4086-A543-3327F38926D3}" type="datetimeFigureOut">
              <a:rPr lang="en-AU" smtClean="0"/>
              <a:t>5/02/2023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ECBAC9-50EE-4E69-997F-FD60E27C98A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90622B-11CD-4086-A543-3327F38926D3}" type="datetimeFigureOut">
              <a:rPr lang="en-AU" smtClean="0"/>
              <a:t>5/02/2023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ECBAC9-50EE-4E69-997F-FD60E27C98A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0622B-11CD-4086-A543-3327F38926D3}" type="datetimeFigureOut">
              <a:rPr lang="en-AU" smtClean="0"/>
              <a:t>5/02/2023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ECBAC9-50EE-4E69-997F-FD60E27C98A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0622B-11CD-4086-A543-3327F38926D3}" type="datetimeFigureOut">
              <a:rPr lang="en-AU" smtClean="0"/>
              <a:t>5/02/2023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CECBAC9-50EE-4E69-997F-FD60E27C98A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90622B-11CD-4086-A543-3327F38926D3}" type="datetimeFigureOut">
              <a:rPr lang="en-AU" smtClean="0"/>
              <a:t>5/02/2023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CECBAC9-50EE-4E69-997F-FD60E27C98A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90622B-11CD-4086-A543-3327F38926D3}" type="datetimeFigureOut">
              <a:rPr lang="en-AU" smtClean="0"/>
              <a:t>5/02/2023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CECBAC9-50EE-4E69-997F-FD60E27C98A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0622B-11CD-4086-A543-3327F38926D3}" type="datetimeFigureOut">
              <a:rPr lang="en-AU" smtClean="0"/>
              <a:t>5/02/2023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CECBAC9-50EE-4E69-997F-FD60E27C98A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0622B-11CD-4086-A543-3327F38926D3}" type="datetimeFigureOut">
              <a:rPr lang="en-AU" smtClean="0"/>
              <a:t>5/02/2023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CECBAC9-50EE-4E69-997F-FD60E27C98A4}" type="slidenum">
              <a:rPr lang="en-AU" smtClean="0"/>
              <a:t>‹#›</a:t>
            </a:fld>
            <a:endParaRPr lang="en-AU"/>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390622B-11CD-4086-A543-3327F38926D3}" type="datetimeFigureOut">
              <a:rPr lang="en-AU" smtClean="0"/>
              <a:t>5/02/2023</a:t>
            </a:fld>
            <a:endParaRPr lang="en-AU"/>
          </a:p>
        </p:txBody>
      </p:sp>
      <p:sp>
        <p:nvSpPr>
          <p:cNvPr id="9" name="Slide Number Placeholder 8"/>
          <p:cNvSpPr>
            <a:spLocks noGrp="1"/>
          </p:cNvSpPr>
          <p:nvPr>
            <p:ph type="sldNum" sz="quarter" idx="11"/>
          </p:nvPr>
        </p:nvSpPr>
        <p:spPr/>
        <p:txBody>
          <a:bodyPr/>
          <a:lstStyle/>
          <a:p>
            <a:fld id="{3CECBAC9-50EE-4E69-997F-FD60E27C98A4}"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CECBAC9-50EE-4E69-997F-FD60E27C98A4}" type="slidenum">
              <a:rPr lang="en-AU" smtClean="0"/>
              <a:t>‹#›</a:t>
            </a:fld>
            <a:endParaRPr lang="en-A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A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390622B-11CD-4086-A543-3327F38926D3}" type="datetimeFigureOut">
              <a:rPr lang="en-AU" smtClean="0"/>
              <a:t>5/02/2023</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A1 Chemistry	</a:t>
            </a:r>
          </a:p>
        </p:txBody>
      </p:sp>
      <p:sp>
        <p:nvSpPr>
          <p:cNvPr id="3" name="Subtitle 2"/>
          <p:cNvSpPr>
            <a:spLocks noGrp="1"/>
          </p:cNvSpPr>
          <p:nvPr>
            <p:ph type="subTitle" idx="1"/>
          </p:nvPr>
        </p:nvSpPr>
        <p:spPr/>
        <p:txBody>
          <a:bodyPr/>
          <a:lstStyle/>
          <a:p>
            <a:r>
              <a:rPr lang="en-AU" dirty="0"/>
              <a:t>History of the Atom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692696"/>
            <a:ext cx="1944216" cy="1944216"/>
          </a:xfrm>
          <a:prstGeom prst="rect">
            <a:avLst/>
          </a:prstGeom>
        </p:spPr>
      </p:pic>
    </p:spTree>
    <p:extLst>
      <p:ext uri="{BB962C8B-B14F-4D97-AF65-F5344CB8AC3E}">
        <p14:creationId xmlns:p14="http://schemas.microsoft.com/office/powerpoint/2010/main" val="148922991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1911 Ernest Rutherford</a:t>
            </a:r>
          </a:p>
        </p:txBody>
      </p:sp>
      <p:sp>
        <p:nvSpPr>
          <p:cNvPr id="3" name="Content Placeholder 2"/>
          <p:cNvSpPr>
            <a:spLocks noGrp="1"/>
          </p:cNvSpPr>
          <p:nvPr>
            <p:ph sz="half" idx="1"/>
          </p:nvPr>
        </p:nvSpPr>
        <p:spPr/>
        <p:txBody>
          <a:bodyPr>
            <a:normAutofit fontScale="85000" lnSpcReduction="20000"/>
          </a:bodyPr>
          <a:lstStyle/>
          <a:p>
            <a:pPr marL="114300" indent="0">
              <a:buNone/>
            </a:pPr>
            <a:r>
              <a:rPr lang="en-AU" sz="3200" dirty="0"/>
              <a:t>“Nuclear Model”</a:t>
            </a:r>
          </a:p>
          <a:p>
            <a:r>
              <a:rPr lang="en-AU" sz="3200" dirty="0"/>
              <a:t>A very small positively charged nucleus contains most of the mass of the atom.</a:t>
            </a:r>
          </a:p>
          <a:p>
            <a:r>
              <a:rPr lang="en-AU" sz="3200" dirty="0"/>
              <a:t>A very large volume around the nucleus in which electrons move.</a:t>
            </a:r>
          </a:p>
          <a:p>
            <a:r>
              <a:rPr lang="en-AU" sz="3200" dirty="0"/>
              <a:t>The number of protons equals the number of electrons.</a:t>
            </a:r>
          </a:p>
          <a:p>
            <a:pPr marL="114300" indent="0">
              <a:buNone/>
            </a:pPr>
            <a:r>
              <a:rPr lang="en-AU" sz="1800" dirty="0"/>
              <a:t>	Gold foil experiment</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831181"/>
            <a:ext cx="3200400" cy="400050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9498" y="1988840"/>
            <a:ext cx="4123079" cy="2822451"/>
          </a:xfrm>
          <a:prstGeom prst="rect">
            <a:avLst/>
          </a:prstGeom>
        </p:spPr>
      </p:pic>
    </p:spTree>
    <p:extLst>
      <p:ext uri="{BB962C8B-B14F-4D97-AF65-F5344CB8AC3E}">
        <p14:creationId xmlns:p14="http://schemas.microsoft.com/office/powerpoint/2010/main" val="326927970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0" presetClass="exit" presetSubtype="0" fill="hold" nodeType="with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9"/>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1913 </a:t>
            </a:r>
            <a:r>
              <a:rPr lang="en-AU" dirty="0" err="1"/>
              <a:t>Niels</a:t>
            </a:r>
            <a:r>
              <a:rPr lang="en-AU" dirty="0"/>
              <a:t> Bohr</a:t>
            </a:r>
          </a:p>
        </p:txBody>
      </p:sp>
      <p:sp>
        <p:nvSpPr>
          <p:cNvPr id="3" name="Content Placeholder 2"/>
          <p:cNvSpPr>
            <a:spLocks noGrp="1"/>
          </p:cNvSpPr>
          <p:nvPr>
            <p:ph sz="half" idx="1"/>
          </p:nvPr>
        </p:nvSpPr>
        <p:spPr/>
        <p:txBody>
          <a:bodyPr>
            <a:normAutofit fontScale="77500" lnSpcReduction="20000"/>
          </a:bodyPr>
          <a:lstStyle/>
          <a:p>
            <a:pPr marL="114300" indent="0">
              <a:buNone/>
            </a:pPr>
            <a:r>
              <a:rPr lang="en-AU" sz="3200" dirty="0"/>
              <a:t>“Planetary Model”</a:t>
            </a:r>
          </a:p>
          <a:p>
            <a:r>
              <a:rPr lang="en-AU" sz="3200" dirty="0"/>
              <a:t>Electrons move around the nucleus in fixed orbits.  An electron in a particular orbit has constant energy.</a:t>
            </a:r>
          </a:p>
          <a:p>
            <a:r>
              <a:rPr lang="en-AU" sz="3200" dirty="0"/>
              <a:t>An electron can absorb energy and move to a higher energy orbit. </a:t>
            </a:r>
          </a:p>
          <a:p>
            <a:r>
              <a:rPr lang="en-AU" sz="3200" dirty="0"/>
              <a:t>An excited electron can fall back to its original orbit, emitting energy as radiation.</a:t>
            </a:r>
          </a:p>
          <a:p>
            <a:pPr marL="411480" lvl="1" indent="0">
              <a:buNone/>
            </a:pPr>
            <a:r>
              <a:rPr lang="en-AU" sz="1600" dirty="0"/>
              <a:t>Emission spectra of hydrogen</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25863" y="1536700"/>
            <a:ext cx="3245074" cy="458946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384" y="1196752"/>
            <a:ext cx="3218688" cy="230428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8924" y="3501040"/>
            <a:ext cx="4615820" cy="3356960"/>
          </a:xfrm>
          <a:prstGeom prst="rect">
            <a:avLst/>
          </a:prstGeom>
        </p:spPr>
      </p:pic>
    </p:spTree>
    <p:extLst>
      <p:ext uri="{BB962C8B-B14F-4D97-AF65-F5344CB8AC3E}">
        <p14:creationId xmlns:p14="http://schemas.microsoft.com/office/powerpoint/2010/main" val="17332423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1932 James Chadwick</a:t>
            </a:r>
          </a:p>
        </p:txBody>
      </p:sp>
      <p:sp>
        <p:nvSpPr>
          <p:cNvPr id="3" name="Content Placeholder 2"/>
          <p:cNvSpPr>
            <a:spLocks noGrp="1"/>
          </p:cNvSpPr>
          <p:nvPr>
            <p:ph sz="half" idx="1"/>
          </p:nvPr>
        </p:nvSpPr>
        <p:spPr/>
        <p:txBody>
          <a:bodyPr>
            <a:normAutofit fontScale="92500" lnSpcReduction="10000"/>
          </a:bodyPr>
          <a:lstStyle/>
          <a:p>
            <a:r>
              <a:rPr lang="en-AU" sz="3200" dirty="0"/>
              <a:t>The nucleus of an atom contains neutrons, electrically neutral particles with a mass similar to that of a proton.</a:t>
            </a:r>
          </a:p>
          <a:p>
            <a:pPr marL="114300" indent="0">
              <a:buNone/>
            </a:pPr>
            <a:r>
              <a:rPr lang="en-AU" sz="1800" dirty="0"/>
              <a:t>Bombarded beryllium with alpha particles and discovered Rutherford’s missing mass;  explained the existence of isotopes ( Mass Spectroscope was invented in 1920)</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14900" y="1945481"/>
            <a:ext cx="2667000" cy="3771900"/>
          </a:xfrm>
        </p:spPr>
      </p:pic>
    </p:spTree>
    <p:extLst>
      <p:ext uri="{BB962C8B-B14F-4D97-AF65-F5344CB8AC3E}">
        <p14:creationId xmlns:p14="http://schemas.microsoft.com/office/powerpoint/2010/main" val="117542624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Current:  </a:t>
            </a:r>
            <a:br>
              <a:rPr lang="en-AU" dirty="0"/>
            </a:br>
            <a:r>
              <a:rPr lang="en-AU" dirty="0"/>
              <a:t>Quantum Mechanical Model</a:t>
            </a:r>
          </a:p>
        </p:txBody>
      </p:sp>
      <p:sp>
        <p:nvSpPr>
          <p:cNvPr id="3" name="Content Placeholder 2"/>
          <p:cNvSpPr>
            <a:spLocks noGrp="1"/>
          </p:cNvSpPr>
          <p:nvPr>
            <p:ph sz="half" idx="1"/>
          </p:nvPr>
        </p:nvSpPr>
        <p:spPr/>
        <p:txBody>
          <a:bodyPr>
            <a:normAutofit fontScale="85000" lnSpcReduction="10000"/>
          </a:bodyPr>
          <a:lstStyle/>
          <a:p>
            <a:r>
              <a:rPr lang="en-AU" sz="3200" dirty="0"/>
              <a:t>Electrons occupy orbitals, volumes of space in which there is a high probability of finding an electron.</a:t>
            </a:r>
          </a:p>
          <a:p>
            <a:r>
              <a:rPr lang="en-AU" sz="3200" dirty="0"/>
              <a:t>Energy levels are made up of sublevels.</a:t>
            </a:r>
          </a:p>
          <a:p>
            <a:r>
              <a:rPr lang="en-AU" sz="3200" dirty="0"/>
              <a:t>Each sublevel contains a set of orbitals.</a:t>
            </a:r>
          </a:p>
          <a:p>
            <a:r>
              <a:rPr lang="en-AU" sz="3200" dirty="0"/>
              <a:t>Orbitals contain up to 2 electrons only.</a:t>
            </a:r>
          </a:p>
        </p:txBody>
      </p:sp>
      <p:sp>
        <p:nvSpPr>
          <p:cNvPr id="5" name="Content Placeholder 4"/>
          <p:cNvSpPr>
            <a:spLocks noGrp="1"/>
          </p:cNvSpPr>
          <p:nvPr>
            <p:ph sz="half" idx="2"/>
          </p:nvPr>
        </p:nvSpPr>
        <p:spPr/>
        <p:txBody>
          <a:bodyPr>
            <a:normAutofit fontScale="85000" lnSpcReduction="10000"/>
          </a:bodyPr>
          <a:lstStyle/>
          <a:p>
            <a:endParaRPr lang="en-AU"/>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625" y="2636912"/>
            <a:ext cx="4023883" cy="3017912"/>
          </a:xfrm>
          <a:prstGeom prst="rect">
            <a:avLst/>
          </a:prstGeom>
        </p:spPr>
      </p:pic>
    </p:spTree>
    <p:extLst>
      <p:ext uri="{BB962C8B-B14F-4D97-AF65-F5344CB8AC3E}">
        <p14:creationId xmlns:p14="http://schemas.microsoft.com/office/powerpoint/2010/main" val="214547505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AU"/>
          </a:p>
        </p:txBody>
      </p:sp>
      <p:sp>
        <p:nvSpPr>
          <p:cNvPr id="8" name="Content Placeholder 7"/>
          <p:cNvSpPr>
            <a:spLocks noGrp="1"/>
          </p:cNvSpPr>
          <p:nvPr>
            <p:ph idx="1"/>
          </p:nvPr>
        </p:nvSpPr>
        <p:spPr/>
        <p:txBody>
          <a:bodyPr/>
          <a:lstStyle/>
          <a:p>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05" y="1700808"/>
            <a:ext cx="8312370" cy="18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585897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4574-D636-485E-A51A-EF8976330133}"/>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D33A1CCB-85FE-4F97-A95C-6DAF646CCF20}"/>
              </a:ext>
            </a:extLst>
          </p:cNvPr>
          <p:cNvSpPr>
            <a:spLocks noGrp="1"/>
          </p:cNvSpPr>
          <p:nvPr>
            <p:ph idx="1"/>
          </p:nvPr>
        </p:nvSpPr>
        <p:spPr/>
        <p:txBody>
          <a:bodyPr>
            <a:normAutofit/>
          </a:bodyPr>
          <a:lstStyle/>
          <a:p>
            <a:r>
              <a:rPr lang="en-AU" sz="2400" dirty="0"/>
              <a:t>Name the model associated with Dalton, Thomson, Rutherford, Bohr and Chadwick</a:t>
            </a:r>
          </a:p>
          <a:p>
            <a:r>
              <a:rPr lang="en-AU" sz="2400" dirty="0"/>
              <a:t>Label representations of each model</a:t>
            </a:r>
          </a:p>
          <a:p>
            <a:r>
              <a:rPr lang="en-AU" sz="2400" dirty="0"/>
              <a:t>Describe and explain each model, including significant particles or quantities that were discovered</a:t>
            </a:r>
          </a:p>
          <a:p>
            <a:r>
              <a:rPr lang="en-AU" sz="2400" dirty="0"/>
              <a:t>Describe experiments or equipment that were used in developing each model</a:t>
            </a:r>
          </a:p>
          <a:p>
            <a:pPr marL="114300" indent="0">
              <a:buNone/>
            </a:pPr>
            <a:endParaRPr lang="en-AU" sz="2400" dirty="0"/>
          </a:p>
        </p:txBody>
      </p:sp>
    </p:spTree>
    <p:extLst>
      <p:ext uri="{BB962C8B-B14F-4D97-AF65-F5344CB8AC3E}">
        <p14:creationId xmlns:p14="http://schemas.microsoft.com/office/powerpoint/2010/main" val="262162220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3329" y="1600200"/>
            <a:ext cx="594774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787891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60648"/>
            <a:ext cx="6227878"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996952"/>
            <a:ext cx="5430837" cy="290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48183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Learning Intention</a:t>
            </a:r>
          </a:p>
        </p:txBody>
      </p:sp>
      <p:sp>
        <p:nvSpPr>
          <p:cNvPr id="3" name="Content Placeholder 2"/>
          <p:cNvSpPr>
            <a:spLocks noGrp="1"/>
          </p:cNvSpPr>
          <p:nvPr>
            <p:ph idx="1"/>
          </p:nvPr>
        </p:nvSpPr>
        <p:spPr/>
        <p:txBody>
          <a:bodyPr/>
          <a:lstStyle/>
          <a:p>
            <a:r>
              <a:rPr lang="en-AU" sz="3200" dirty="0"/>
              <a:t>findings from a range of scientific experiments contributed to the understanding of the atom, enabling scientists, including Dalton, Thomson, Rutherford, Bohr and Chadwick to develop models of atomic structure and make reliable predictions about the mass, charge and location of the sub-atomic particles.</a:t>
            </a:r>
          </a:p>
          <a:p>
            <a:pPr marL="114300" indent="0">
              <a:buNone/>
            </a:pPr>
            <a:endParaRPr lang="en-AU" dirty="0"/>
          </a:p>
        </p:txBody>
      </p:sp>
    </p:spTree>
    <p:extLst>
      <p:ext uri="{BB962C8B-B14F-4D97-AF65-F5344CB8AC3E}">
        <p14:creationId xmlns:p14="http://schemas.microsoft.com/office/powerpoint/2010/main" val="58995327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4574-D636-485E-A51A-EF8976330133}"/>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D33A1CCB-85FE-4F97-A95C-6DAF646CCF20}"/>
              </a:ext>
            </a:extLst>
          </p:cNvPr>
          <p:cNvSpPr>
            <a:spLocks noGrp="1"/>
          </p:cNvSpPr>
          <p:nvPr>
            <p:ph idx="1"/>
          </p:nvPr>
        </p:nvSpPr>
        <p:spPr/>
        <p:txBody>
          <a:bodyPr>
            <a:normAutofit/>
          </a:bodyPr>
          <a:lstStyle/>
          <a:p>
            <a:r>
              <a:rPr lang="en-AU" sz="2400" dirty="0"/>
              <a:t>Name the model associated with Dalton, Thomson, Rutherford, Bohr and Chadwick</a:t>
            </a:r>
          </a:p>
          <a:p>
            <a:r>
              <a:rPr lang="en-AU" sz="2400" dirty="0"/>
              <a:t>Label representations of each model</a:t>
            </a:r>
          </a:p>
          <a:p>
            <a:r>
              <a:rPr lang="en-AU" sz="2400" dirty="0"/>
              <a:t>Describe and explain each model, including significant particles or quantities that were discovered</a:t>
            </a:r>
          </a:p>
          <a:p>
            <a:r>
              <a:rPr lang="en-AU" sz="2400" dirty="0"/>
              <a:t>Describe experiments or equipment that were used in developing each model</a:t>
            </a:r>
          </a:p>
          <a:p>
            <a:pPr marL="114300" indent="0">
              <a:buNone/>
            </a:pPr>
            <a:endParaRPr lang="en-AU" sz="2400" dirty="0"/>
          </a:p>
        </p:txBody>
      </p:sp>
    </p:spTree>
    <p:extLst>
      <p:ext uri="{BB962C8B-B14F-4D97-AF65-F5344CB8AC3E}">
        <p14:creationId xmlns:p14="http://schemas.microsoft.com/office/powerpoint/2010/main" val="166848757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Key words</a:t>
            </a:r>
          </a:p>
        </p:txBody>
      </p:sp>
      <p:sp>
        <p:nvSpPr>
          <p:cNvPr id="3" name="Content Placeholder 2"/>
          <p:cNvSpPr>
            <a:spLocks noGrp="1"/>
          </p:cNvSpPr>
          <p:nvPr>
            <p:ph idx="1"/>
          </p:nvPr>
        </p:nvSpPr>
        <p:spPr/>
        <p:txBody>
          <a:bodyPr>
            <a:normAutofit/>
          </a:bodyPr>
          <a:lstStyle/>
          <a:p>
            <a:r>
              <a:rPr lang="en-AU" dirty="0"/>
              <a:t>indivisible</a:t>
            </a:r>
          </a:p>
          <a:p>
            <a:r>
              <a:rPr lang="en-AU" dirty="0"/>
              <a:t>Plum Pudding model</a:t>
            </a:r>
          </a:p>
          <a:p>
            <a:r>
              <a:rPr lang="en-AU" dirty="0"/>
              <a:t>Nuclear Model</a:t>
            </a:r>
          </a:p>
          <a:p>
            <a:r>
              <a:rPr lang="en-AU" dirty="0"/>
              <a:t>Planetary model</a:t>
            </a:r>
          </a:p>
          <a:p>
            <a:r>
              <a:rPr lang="en-AU" dirty="0"/>
              <a:t>emission spectra</a:t>
            </a:r>
          </a:p>
          <a:p>
            <a:r>
              <a:rPr lang="en-AU" dirty="0"/>
              <a:t>excited electrons</a:t>
            </a:r>
          </a:p>
          <a:p>
            <a:r>
              <a:rPr lang="en-AU" dirty="0"/>
              <a:t>bombardment</a:t>
            </a:r>
          </a:p>
          <a:p>
            <a:r>
              <a:rPr lang="en-AU" dirty="0"/>
              <a:t>Quantum Mechanical Model</a:t>
            </a:r>
          </a:p>
          <a:p>
            <a:r>
              <a:rPr lang="en-AU" dirty="0"/>
              <a:t>orbitals</a:t>
            </a:r>
          </a:p>
        </p:txBody>
      </p:sp>
    </p:spTree>
    <p:extLst>
      <p:ext uri="{BB962C8B-B14F-4D97-AF65-F5344CB8AC3E}">
        <p14:creationId xmlns:p14="http://schemas.microsoft.com/office/powerpoint/2010/main" val="223658396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Modern Atomic Theory: </a:t>
            </a:r>
            <a:br>
              <a:rPr lang="en-AU" dirty="0"/>
            </a:br>
            <a:r>
              <a:rPr lang="en-AU" dirty="0"/>
              <a:t>A brief history</a:t>
            </a:r>
          </a:p>
        </p:txBody>
      </p:sp>
      <p:sp>
        <p:nvSpPr>
          <p:cNvPr id="3" name="Content Placeholder 2"/>
          <p:cNvSpPr>
            <a:spLocks noGrp="1"/>
          </p:cNvSpPr>
          <p:nvPr>
            <p:ph sz="half" idx="1"/>
          </p:nvPr>
        </p:nvSpPr>
        <p:spPr/>
        <p:txBody>
          <a:bodyPr>
            <a:normAutofit/>
          </a:bodyPr>
          <a:lstStyle/>
          <a:p>
            <a:pPr marL="114300" indent="0">
              <a:buNone/>
            </a:pPr>
            <a:r>
              <a:rPr lang="en-AU" sz="3200" dirty="0"/>
              <a:t>400 BC, Greek philosopher Democritus proposed that matter is made up of small, hard, indivisible particles, which he called atoms.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1556792"/>
            <a:ext cx="3456384" cy="4608512"/>
          </a:xfrm>
          <a:prstGeom prst="rect">
            <a:avLst/>
          </a:prstGeom>
        </p:spPr>
      </p:pic>
      <p:sp>
        <p:nvSpPr>
          <p:cNvPr id="7" name="Content Placeholder 6"/>
          <p:cNvSpPr>
            <a:spLocks noGrp="1"/>
          </p:cNvSpPr>
          <p:nvPr>
            <p:ph sz="half" idx="2"/>
          </p:nvPr>
        </p:nvSpPr>
        <p:spPr/>
        <p:txBody>
          <a:bodyPr/>
          <a:lstStyle/>
          <a:p>
            <a:endParaRPr lang="en-AU"/>
          </a:p>
        </p:txBody>
      </p:sp>
    </p:spTree>
    <p:extLst>
      <p:ext uri="{BB962C8B-B14F-4D97-AF65-F5344CB8AC3E}">
        <p14:creationId xmlns:p14="http://schemas.microsoft.com/office/powerpoint/2010/main" val="352593107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1803-1808 John Dalton</a:t>
            </a:r>
          </a:p>
        </p:txBody>
      </p:sp>
      <p:sp>
        <p:nvSpPr>
          <p:cNvPr id="5" name="Content Placeholder 4"/>
          <p:cNvSpPr>
            <a:spLocks noGrp="1"/>
          </p:cNvSpPr>
          <p:nvPr>
            <p:ph sz="half" idx="1"/>
          </p:nvPr>
        </p:nvSpPr>
        <p:spPr/>
        <p:txBody>
          <a:bodyPr>
            <a:normAutofit fontScale="70000" lnSpcReduction="20000"/>
          </a:bodyPr>
          <a:lstStyle/>
          <a:p>
            <a:pPr marL="114300" indent="0">
              <a:buNone/>
            </a:pPr>
            <a:r>
              <a:rPr lang="en-AU" sz="3200" dirty="0"/>
              <a:t>“Billiard Ball Model”</a:t>
            </a:r>
          </a:p>
          <a:p>
            <a:r>
              <a:rPr lang="en-AU" sz="3200" dirty="0"/>
              <a:t>Matter is composed of tiny indivisible particles called atoms.</a:t>
            </a:r>
          </a:p>
          <a:p>
            <a:pPr marL="114300" indent="0">
              <a:buNone/>
            </a:pPr>
            <a:r>
              <a:rPr lang="en-AU" sz="1800" dirty="0"/>
              <a:t>(Law of Conservation of Mass, Lavoisier, 1789)</a:t>
            </a:r>
          </a:p>
          <a:p>
            <a:r>
              <a:rPr lang="en-AU" sz="3200" dirty="0"/>
              <a:t>All atoms of the one element are identical but different to atoms of other elements. 	</a:t>
            </a:r>
          </a:p>
          <a:p>
            <a:pPr marL="114300" indent="0">
              <a:buNone/>
            </a:pPr>
            <a:r>
              <a:rPr lang="en-AU" sz="1800" dirty="0"/>
              <a:t>(Law of Constant Composition, Proust, 1799)</a:t>
            </a:r>
          </a:p>
          <a:p>
            <a:r>
              <a:rPr lang="en-AU" sz="3200" dirty="0"/>
              <a:t>Chemical reactions consist of rearranging atoms in simple whole number ratios.</a:t>
            </a:r>
          </a:p>
          <a:p>
            <a:pPr marL="114300" indent="0">
              <a:buNone/>
            </a:pPr>
            <a:r>
              <a:rPr lang="en-AU" sz="1800" dirty="0"/>
              <a:t>(Law of Multiple Proportions, Dalton)</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19600" y="2002631"/>
            <a:ext cx="3657600" cy="36576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1988840"/>
            <a:ext cx="3765522" cy="324036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837888"/>
            <a:ext cx="7533780" cy="2383199"/>
          </a:xfrm>
          <a:prstGeom prst="rect">
            <a:avLst/>
          </a:prstGeom>
        </p:spPr>
      </p:pic>
    </p:spTree>
    <p:extLst>
      <p:ext uri="{BB962C8B-B14F-4D97-AF65-F5344CB8AC3E}">
        <p14:creationId xmlns:p14="http://schemas.microsoft.com/office/powerpoint/2010/main" val="229045867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7"/>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1904 Joseph J. Thomson</a:t>
            </a:r>
          </a:p>
        </p:txBody>
      </p:sp>
      <p:sp>
        <p:nvSpPr>
          <p:cNvPr id="3" name="Content Placeholder 2"/>
          <p:cNvSpPr>
            <a:spLocks noGrp="1"/>
          </p:cNvSpPr>
          <p:nvPr>
            <p:ph sz="half" idx="1"/>
          </p:nvPr>
        </p:nvSpPr>
        <p:spPr/>
        <p:txBody>
          <a:bodyPr>
            <a:normAutofit fontScale="70000" lnSpcReduction="20000"/>
          </a:bodyPr>
          <a:lstStyle/>
          <a:p>
            <a:pPr marL="114300" indent="0">
              <a:buNone/>
            </a:pPr>
            <a:r>
              <a:rPr lang="en-AU" sz="3200" dirty="0"/>
              <a:t>“Plum Pudding Model” of the divisible atom</a:t>
            </a:r>
          </a:p>
          <a:p>
            <a:r>
              <a:rPr lang="en-AU" sz="3200" dirty="0"/>
              <a:t>Atoms consist of a large sphere of uniform positive charge embedded with negatively charged particles.</a:t>
            </a:r>
          </a:p>
          <a:p>
            <a:r>
              <a:rPr lang="en-AU" sz="3200" dirty="0"/>
              <a:t>The total positive charge of the sphere equals the total negative charge of the sphere</a:t>
            </a:r>
          </a:p>
          <a:p>
            <a:pPr marL="114300" indent="0">
              <a:buNone/>
            </a:pPr>
            <a:r>
              <a:rPr lang="en-AU" sz="1800" dirty="0"/>
              <a:t>Cathode ray (Crookes) tube showed that canal rays (positive) were  different when passed through different gases, but cathode rays (negative) were identical regardless of electrodes or gas used.</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780242" y="1536700"/>
            <a:ext cx="2936316" cy="458946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50" y="5517232"/>
            <a:ext cx="4019550" cy="1133475"/>
          </a:xfrm>
          <a:prstGeom prst="rect">
            <a:avLst/>
          </a:prstGeom>
        </p:spPr>
      </p:pic>
    </p:spTree>
    <p:extLst>
      <p:ext uri="{BB962C8B-B14F-4D97-AF65-F5344CB8AC3E}">
        <p14:creationId xmlns:p14="http://schemas.microsoft.com/office/powerpoint/2010/main" val="359401249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227</TotalTime>
  <Words>564</Words>
  <Application>Microsoft Office PowerPoint</Application>
  <PresentationFormat>On-screen Show (4:3)</PresentationFormat>
  <Paragraphs>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vt:lpstr>
      <vt:lpstr>Adjacency</vt:lpstr>
      <vt:lpstr>A1 Chemistry </vt:lpstr>
      <vt:lpstr>PowerPoint Presentation</vt:lpstr>
      <vt:lpstr>PowerPoint Presentation</vt:lpstr>
      <vt:lpstr>Learning Intention</vt:lpstr>
      <vt:lpstr>Success criteria</vt:lpstr>
      <vt:lpstr>Key words</vt:lpstr>
      <vt:lpstr>Modern Atomic Theory:  A brief history</vt:lpstr>
      <vt:lpstr>1803-1808 John Dalton</vt:lpstr>
      <vt:lpstr>1904 Joseph J. Thomson</vt:lpstr>
      <vt:lpstr>1911 Ernest Rutherford</vt:lpstr>
      <vt:lpstr>1913 Niels Bohr</vt:lpstr>
      <vt:lpstr>1932 James Chadwick</vt:lpstr>
      <vt:lpstr>Current:   Quantum Mechanical Model</vt:lpstr>
      <vt:lpstr>PowerPoint Presentation</vt:lpstr>
      <vt:lpstr>Success criteria</vt:lpstr>
    </vt:vector>
  </TitlesOfParts>
  <Company>The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Chemistry</dc:title>
  <dc:creator>JOHNSON Kristy</dc:creator>
  <cp:lastModifiedBy>Kristy</cp:lastModifiedBy>
  <cp:revision>20</cp:revision>
  <dcterms:created xsi:type="dcterms:W3CDTF">2015-02-03T09:23:40Z</dcterms:created>
  <dcterms:modified xsi:type="dcterms:W3CDTF">2023-02-05T07:48:18Z</dcterms:modified>
</cp:coreProperties>
</file>