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0" r:id="rId3"/>
    <p:sldId id="262" r:id="rId4"/>
    <p:sldId id="256" r:id="rId5"/>
    <p:sldId id="257" r:id="rId6"/>
    <p:sldId id="269" r:id="rId7"/>
    <p:sldId id="259" r:id="rId8"/>
    <p:sldId id="263" r:id="rId9"/>
    <p:sldId id="265" r:id="rId10"/>
    <p:sldId id="260" r:id="rId11"/>
    <p:sldId id="261" r:id="rId12"/>
    <p:sldId id="264" r:id="rId13"/>
    <p:sldId id="266" r:id="rId14"/>
    <p:sldId id="267" r:id="rId15"/>
    <p:sldId id="268" r:id="rId16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1B37-4205-4BEF-97DE-71EF0A9455F9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437-BF03-45A7-B51B-D9CC3BBA24CA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1B37-4205-4BEF-97DE-71EF0A9455F9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437-BF03-45A7-B51B-D9CC3BBA24C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1B37-4205-4BEF-97DE-71EF0A9455F9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437-BF03-45A7-B51B-D9CC3BBA24C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1B37-4205-4BEF-97DE-71EF0A9455F9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437-BF03-45A7-B51B-D9CC3BBA24C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1B37-4205-4BEF-97DE-71EF0A9455F9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437-BF03-45A7-B51B-D9CC3BBA24CA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1B37-4205-4BEF-97DE-71EF0A9455F9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437-BF03-45A7-B51B-D9CC3BBA24C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1B37-4205-4BEF-97DE-71EF0A9455F9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437-BF03-45A7-B51B-D9CC3BBA24CA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1B37-4205-4BEF-97DE-71EF0A9455F9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437-BF03-45A7-B51B-D9CC3BBA24C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1B37-4205-4BEF-97DE-71EF0A9455F9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437-BF03-45A7-B51B-D9CC3BBA24C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1B37-4205-4BEF-97DE-71EF0A9455F9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437-BF03-45A7-B51B-D9CC3BBA24CA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1B37-4205-4BEF-97DE-71EF0A9455F9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437-BF03-45A7-B51B-D9CC3BBA24C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CFB1B37-4205-4BEF-97DE-71EF0A9455F9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437D437-BF03-45A7-B51B-D9CC3BBA24CA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4" y="1052736"/>
            <a:ext cx="8632658" cy="46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92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Shapes of molecules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molecular shapes are determined by</a:t>
            </a:r>
          </a:p>
          <a:p>
            <a:pPr marL="0" indent="0">
              <a:buNone/>
            </a:pPr>
            <a:r>
              <a:rPr lang="en-AU" dirty="0"/>
              <a:t>the number of atoms</a:t>
            </a:r>
          </a:p>
          <a:p>
            <a:pPr marL="0" indent="0">
              <a:buNone/>
            </a:pPr>
            <a:r>
              <a:rPr lang="en-AU" dirty="0"/>
              <a:t>the number of bonds from the central atom (if more than two atoms)</a:t>
            </a:r>
          </a:p>
          <a:p>
            <a:pPr marL="0" indent="0">
              <a:buNone/>
            </a:pPr>
            <a:r>
              <a:rPr lang="en-AU" dirty="0"/>
              <a:t>the number of lone pairs (non-bonding electrons) </a:t>
            </a:r>
            <a:r>
              <a:rPr lang="en-AU" i="1" dirty="0"/>
              <a:t>on the central atom only</a:t>
            </a:r>
          </a:p>
        </p:txBody>
      </p:sp>
    </p:spTree>
    <p:extLst>
      <p:ext uri="{BB962C8B-B14F-4D97-AF65-F5344CB8AC3E}">
        <p14:creationId xmlns:p14="http://schemas.microsoft.com/office/powerpoint/2010/main" val="52828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2 atoms only</a:t>
            </a:r>
          </a:p>
          <a:p>
            <a:r>
              <a:rPr lang="en-AU" dirty="0"/>
              <a:t>3 atoms where the central atom has no lone pairs</a:t>
            </a:r>
          </a:p>
          <a:p>
            <a:r>
              <a:rPr lang="en-AU" dirty="0"/>
              <a:t>Bond angle 180</a:t>
            </a:r>
            <a:r>
              <a:rPr lang="en-AU" baseline="30000" dirty="0"/>
              <a:t>o</a:t>
            </a:r>
            <a:endParaRPr lang="en-A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14" y="3216275"/>
            <a:ext cx="2770136" cy="64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03763"/>
            <a:ext cx="1584176" cy="86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88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Bent or v-shaped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3 atoms</a:t>
            </a:r>
          </a:p>
          <a:p>
            <a:r>
              <a:rPr lang="en-AU" dirty="0"/>
              <a:t>one or two lone pairs on the central atom</a:t>
            </a:r>
          </a:p>
          <a:p>
            <a:r>
              <a:rPr lang="en-AU" dirty="0"/>
              <a:t>bond angle 120</a:t>
            </a:r>
            <a:r>
              <a:rPr lang="en-AU" baseline="30000" dirty="0"/>
              <a:t>o</a:t>
            </a:r>
            <a:r>
              <a:rPr lang="en-AU" dirty="0"/>
              <a:t> (for one lone pair) </a:t>
            </a:r>
          </a:p>
          <a:p>
            <a:r>
              <a:rPr lang="en-AU" dirty="0"/>
              <a:t>or 109</a:t>
            </a:r>
            <a:r>
              <a:rPr lang="en-AU" baseline="30000" dirty="0"/>
              <a:t>o</a:t>
            </a:r>
            <a:r>
              <a:rPr lang="en-AU" dirty="0"/>
              <a:t> (for two lone pairs)</a:t>
            </a:r>
          </a:p>
          <a:p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45024"/>
            <a:ext cx="2382292" cy="155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04864"/>
            <a:ext cx="1584176" cy="111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80" y="3442332"/>
            <a:ext cx="1412572" cy="98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27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Triangular planar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4 atoms</a:t>
            </a:r>
          </a:p>
          <a:p>
            <a:r>
              <a:rPr lang="en-AU" dirty="0"/>
              <a:t>central atom has no lone pairs</a:t>
            </a:r>
          </a:p>
          <a:p>
            <a:r>
              <a:rPr lang="en-AU" dirty="0"/>
              <a:t>bond angle 120</a:t>
            </a:r>
            <a:r>
              <a:rPr lang="en-AU" baseline="30000" dirty="0"/>
              <a:t>o</a:t>
            </a:r>
            <a:endParaRPr lang="en-AU" dirty="0"/>
          </a:p>
          <a:p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3130550"/>
            <a:ext cx="1670224" cy="112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858" y="2492896"/>
            <a:ext cx="193079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48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Pyramidal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4 atoms</a:t>
            </a:r>
          </a:p>
          <a:p>
            <a:r>
              <a:rPr lang="en-AU" dirty="0"/>
              <a:t>Central atom has a lone pair</a:t>
            </a:r>
          </a:p>
          <a:p>
            <a:r>
              <a:rPr lang="en-AU" dirty="0"/>
              <a:t>bond angle 109</a:t>
            </a:r>
            <a:r>
              <a:rPr lang="en-AU" baseline="30000" dirty="0"/>
              <a:t>o</a:t>
            </a:r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97358"/>
            <a:ext cx="1443087" cy="117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24944"/>
            <a:ext cx="1728192" cy="132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81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Tetrahedral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5 atoms</a:t>
            </a:r>
          </a:p>
          <a:p>
            <a:r>
              <a:rPr lang="en-AU" dirty="0"/>
              <a:t>central atom has no lone pairs</a:t>
            </a:r>
          </a:p>
          <a:p>
            <a:r>
              <a:rPr lang="en-AU" dirty="0"/>
              <a:t>bond angle 109</a:t>
            </a:r>
            <a:r>
              <a:rPr lang="en-AU" baseline="30000" dirty="0"/>
              <a:t>o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5613"/>
            <a:ext cx="1751118" cy="165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149546"/>
            <a:ext cx="1799068" cy="127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87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2BA0-4737-4342-81C8-450029FA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71CC-7EF0-4F02-AE7C-D0A5C3BCF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Write an ionic equation for:</a:t>
            </a:r>
          </a:p>
          <a:p>
            <a:pPr marL="0" indent="0">
              <a:buNone/>
            </a:pPr>
            <a:r>
              <a:rPr lang="en-AU" i="1" dirty="0"/>
              <a:t>Solid sodium hydroxide is treated with dilute ethanoic acid.</a:t>
            </a:r>
          </a:p>
        </p:txBody>
      </p:sp>
    </p:spTree>
    <p:extLst>
      <p:ext uri="{BB962C8B-B14F-4D97-AF65-F5344CB8AC3E}">
        <p14:creationId xmlns:p14="http://schemas.microsoft.com/office/powerpoint/2010/main" val="402751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Draw electron dot diagrams for:</a:t>
            </a:r>
          </a:p>
          <a:p>
            <a:pPr marL="0" indent="0">
              <a:buNone/>
            </a:pPr>
            <a:r>
              <a:rPr lang="en-AU" dirty="0" err="1"/>
              <a:t>HCl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CO</a:t>
            </a:r>
            <a:r>
              <a:rPr lang="en-AU" sz="1600" dirty="0"/>
              <a:t>2</a:t>
            </a:r>
          </a:p>
          <a:p>
            <a:pPr marL="0" indent="0">
              <a:buNone/>
            </a:pPr>
            <a:r>
              <a:rPr lang="en-AU" dirty="0"/>
              <a:t>SO</a:t>
            </a:r>
            <a:r>
              <a:rPr lang="en-AU" sz="1600" dirty="0"/>
              <a:t>2</a:t>
            </a:r>
          </a:p>
          <a:p>
            <a:pPr marL="0" indent="0">
              <a:buNone/>
            </a:pPr>
            <a:r>
              <a:rPr lang="en-AU" dirty="0"/>
              <a:t>SO</a:t>
            </a:r>
            <a:r>
              <a:rPr lang="en-AU" sz="1600" dirty="0"/>
              <a:t>3</a:t>
            </a:r>
            <a:endParaRPr lang="en-AU" sz="1800" dirty="0"/>
          </a:p>
          <a:p>
            <a:pPr marL="0" indent="0">
              <a:buNone/>
            </a:pPr>
            <a:r>
              <a:rPr lang="en-AU" dirty="0"/>
              <a:t>H</a:t>
            </a:r>
            <a:r>
              <a:rPr lang="en-AU" sz="1600" dirty="0"/>
              <a:t>2</a:t>
            </a:r>
            <a:r>
              <a:rPr lang="en-AU" dirty="0"/>
              <a:t>O</a:t>
            </a:r>
          </a:p>
          <a:p>
            <a:pPr marL="0" indent="0">
              <a:buNone/>
            </a:pPr>
            <a:r>
              <a:rPr lang="en-AU" dirty="0"/>
              <a:t>NH</a:t>
            </a:r>
            <a:r>
              <a:rPr lang="en-AU" sz="1600" dirty="0"/>
              <a:t>3</a:t>
            </a:r>
          </a:p>
          <a:p>
            <a:pPr marL="0" indent="0">
              <a:buNone/>
            </a:pPr>
            <a:r>
              <a:rPr lang="en-AU" dirty="0"/>
              <a:t>CH</a:t>
            </a:r>
            <a:r>
              <a:rPr lang="en-AU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1736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A2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Molecular Shapes</a:t>
            </a:r>
          </a:p>
        </p:txBody>
      </p:sp>
    </p:spTree>
    <p:extLst>
      <p:ext uri="{BB962C8B-B14F-4D97-AF65-F5344CB8AC3E}">
        <p14:creationId xmlns:p14="http://schemas.microsoft.com/office/powerpoint/2010/main" val="161167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valence shell electron pair repulsion (VSEPR) theory and Lewis structure diagrams can be used to explain, predict and draw the shapes of molecules</a:t>
            </a:r>
          </a:p>
        </p:txBody>
      </p:sp>
    </p:spTree>
    <p:extLst>
      <p:ext uri="{BB962C8B-B14F-4D97-AF65-F5344CB8AC3E}">
        <p14:creationId xmlns:p14="http://schemas.microsoft.com/office/powerpoint/2010/main" val="393610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643D-4B5A-42C8-B93C-469146C2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16C0-8546-4CD2-915C-6D183B25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Describe features (bonds, atoms) of molecules of each shape</a:t>
            </a:r>
          </a:p>
          <a:p>
            <a:pPr marL="0" indent="0">
              <a:buNone/>
            </a:pPr>
            <a:r>
              <a:rPr lang="en-AU" dirty="0"/>
              <a:t>Use VSEPR Theory to explain bond angles</a:t>
            </a:r>
          </a:p>
          <a:p>
            <a:pPr marL="0" indent="0">
              <a:buNone/>
            </a:pPr>
            <a:r>
              <a:rPr lang="en-AU" dirty="0"/>
              <a:t>Define lone pairs and bonding pairs</a:t>
            </a:r>
          </a:p>
          <a:p>
            <a:pPr marL="0" indent="0">
              <a:buNone/>
            </a:pPr>
            <a:r>
              <a:rPr lang="en-AU" dirty="0"/>
              <a:t>Draw dot diagrams for covalent molecules and classify them according to their shape.</a:t>
            </a:r>
          </a:p>
        </p:txBody>
      </p:sp>
    </p:spTree>
    <p:extLst>
      <p:ext uri="{BB962C8B-B14F-4D97-AF65-F5344CB8AC3E}">
        <p14:creationId xmlns:p14="http://schemas.microsoft.com/office/powerpoint/2010/main" val="387306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valence shell electron pair repulsion (VSEPR) theory</a:t>
            </a:r>
          </a:p>
          <a:p>
            <a:r>
              <a:rPr lang="en-AU" dirty="0"/>
              <a:t>Lewis structure diagrams </a:t>
            </a:r>
          </a:p>
          <a:p>
            <a:r>
              <a:rPr lang="en-AU" dirty="0"/>
              <a:t>lone pairs</a:t>
            </a:r>
          </a:p>
          <a:p>
            <a:r>
              <a:rPr lang="en-AU" dirty="0"/>
              <a:t>linear</a:t>
            </a:r>
          </a:p>
          <a:p>
            <a:r>
              <a:rPr lang="en-AU" dirty="0"/>
              <a:t>bent</a:t>
            </a:r>
          </a:p>
          <a:p>
            <a:r>
              <a:rPr lang="en-AU" dirty="0"/>
              <a:t>triangular planar</a:t>
            </a:r>
          </a:p>
          <a:p>
            <a:r>
              <a:rPr lang="en-AU" dirty="0"/>
              <a:t>pyramidal</a:t>
            </a:r>
          </a:p>
          <a:p>
            <a:r>
              <a:rPr lang="en-AU" dirty="0"/>
              <a:t>tetrahedral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334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1367"/>
            <a:ext cx="7217618" cy="616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58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VSEPR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Bonds and non-bonding electrons will repel each other, which affects the angles of bonds.</a:t>
            </a:r>
          </a:p>
          <a:p>
            <a:r>
              <a:rPr lang="en-AU" dirty="0"/>
              <a:t>Lewis structures show the shapes of molecules that result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39909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029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</TotalTime>
  <Words>280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Clarity</vt:lpstr>
      <vt:lpstr>PowerPoint Presentation</vt:lpstr>
      <vt:lpstr>Review</vt:lpstr>
      <vt:lpstr>Review</vt:lpstr>
      <vt:lpstr>A2 Chemistry</vt:lpstr>
      <vt:lpstr>Learning Intentions</vt:lpstr>
      <vt:lpstr>Success criteria</vt:lpstr>
      <vt:lpstr>Key terms</vt:lpstr>
      <vt:lpstr>PowerPoint Presentation</vt:lpstr>
      <vt:lpstr>VSEPR Theory</vt:lpstr>
      <vt:lpstr>Shapes of molecules</vt:lpstr>
      <vt:lpstr>Linear</vt:lpstr>
      <vt:lpstr>Bent or v-shaped</vt:lpstr>
      <vt:lpstr>Triangular planar</vt:lpstr>
      <vt:lpstr>Pyramidal</vt:lpstr>
      <vt:lpstr>Tetrahedral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Kristy</dc:creator>
  <cp:lastModifiedBy>JOHNSON Kristy [Narrogin Senior High School]</cp:lastModifiedBy>
  <cp:revision>7</cp:revision>
  <cp:lastPrinted>2023-06-20T02:22:45Z</cp:lastPrinted>
  <dcterms:created xsi:type="dcterms:W3CDTF">2015-06-12T02:02:19Z</dcterms:created>
  <dcterms:modified xsi:type="dcterms:W3CDTF">2023-06-20T02:25:48Z</dcterms:modified>
</cp:coreProperties>
</file>